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797675" cy="9928225"/>
  <p:custDataLst>
    <p:tags r:id="rId12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C8"/>
    <a:srgbClr val="C6C6C6"/>
    <a:srgbClr val="A3A3A3"/>
    <a:srgbClr val="616161"/>
    <a:srgbClr val="4F4F4F"/>
    <a:srgbClr val="2D656F"/>
    <a:srgbClr val="92B3BC"/>
    <a:srgbClr val="CB7A00"/>
    <a:srgbClr val="F3E847"/>
    <a:srgbClr val="5D6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95" autoAdjust="0"/>
    <p:restoredTop sz="83883" autoAdjust="0"/>
  </p:normalViewPr>
  <p:slideViewPr>
    <p:cSldViewPr snapToGrid="0" showGuides="1">
      <p:cViewPr>
        <p:scale>
          <a:sx n="80" d="100"/>
          <a:sy n="80" d="100"/>
        </p:scale>
        <p:origin x="-1410" y="-72"/>
      </p:cViewPr>
      <p:guideLst>
        <p:guide orient="horz" pos="1027"/>
        <p:guide orient="horz" pos="3629"/>
        <p:guide pos="5336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2166" y="-90"/>
      </p:cViewPr>
      <p:guideLst>
        <p:guide orient="horz" pos="3142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29446" y="260430"/>
            <a:ext cx="2068229" cy="13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55732">
              <a:defRPr sz="800"/>
            </a:lvl1pPr>
          </a:lstStyle>
          <a:p>
            <a:r>
              <a:rPr lang="da-DK" smtClean="0"/>
              <a:t>[Dato for oprettelse]</a:t>
            </a:r>
            <a:endParaRPr lang="da-DK"/>
          </a:p>
        </p:txBody>
      </p:sp>
      <p:pic>
        <p:nvPicPr>
          <p:cNvPr id="8201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2875" y="9348513"/>
            <a:ext cx="1274801" cy="579712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2"/>
          </p:nvPr>
        </p:nvSpPr>
        <p:spPr>
          <a:xfrm>
            <a:off x="0" y="9443030"/>
            <a:ext cx="2945862" cy="1396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da-DK" sz="800"/>
              <a:t>[Filnavn]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71664" y="2"/>
            <a:ext cx="2429344" cy="458423"/>
          </a:xfrm>
          <a:prstGeom prst="rect">
            <a:avLst/>
          </a:prstGeom>
          <a:noFill/>
        </p:spPr>
        <p:txBody>
          <a:bodyPr wrap="square" lIns="88221" tIns="44111" rIns="88221" bIns="44111" rtlCol="0">
            <a:spAutoFit/>
          </a:bodyPr>
          <a:lstStyle/>
          <a:p>
            <a:r>
              <a:rPr lang="da-DK" sz="1200">
                <a:solidFill>
                  <a:schemeClr val="bg1"/>
                </a:solidFill>
              </a:rPr>
              <a:t>Indsæt data via </a:t>
            </a:r>
          </a:p>
          <a:p>
            <a:r>
              <a:rPr lang="da-DK" sz="1200">
                <a:solidFill>
                  <a:schemeClr val="bg1"/>
                </a:solidFill>
              </a:rPr>
              <a:t>Indsæt/ sidehoved &amp; sidefod</a:t>
            </a:r>
          </a:p>
        </p:txBody>
      </p:sp>
      <p:sp>
        <p:nvSpPr>
          <p:cNvPr id="8" name="Pladsholder til sidehoved 7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862" cy="495872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9" name="Header Placeholder 14"/>
          <p:cNvSpPr txBox="1">
            <a:spLocks/>
          </p:cNvSpPr>
          <p:nvPr/>
        </p:nvSpPr>
        <p:spPr>
          <a:xfrm>
            <a:off x="2873284" y="9442993"/>
            <a:ext cx="2412934" cy="13968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800"/>
            </a:lvl1pPr>
          </a:lstStyle>
          <a:p>
            <a:pPr defTabSz="882215">
              <a:defRPr/>
            </a:pPr>
            <a:r>
              <a:rPr lang="en-US"/>
              <a:t>[Forfatter/Ansvarlig]</a:t>
            </a:r>
          </a:p>
        </p:txBody>
      </p:sp>
      <p:sp>
        <p:nvSpPr>
          <p:cNvPr id="12" name="Slide Number Placeholder 17"/>
          <p:cNvSpPr txBox="1">
            <a:spLocks/>
          </p:cNvSpPr>
          <p:nvPr/>
        </p:nvSpPr>
        <p:spPr>
          <a:xfrm>
            <a:off x="2873284" y="9576153"/>
            <a:ext cx="2412934" cy="1396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/>
            </a:lvl1pPr>
          </a:lstStyle>
          <a:p>
            <a:pPr defTabSz="882215">
              <a:defRPr/>
            </a:pPr>
            <a:r>
              <a:rPr lang="en-US"/>
              <a:t>Diasnr. </a:t>
            </a:r>
            <a:fld id="{E13713B6-A609-4644-B096-8BB411EAF05E}" type="slidenum">
              <a:rPr lang="en-US"/>
              <a:pPr defTabSz="882215"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0490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9154" y="4715407"/>
            <a:ext cx="4915850" cy="386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</p:txBody>
      </p:sp>
      <p:pic>
        <p:nvPicPr>
          <p:cNvPr id="12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2875" y="9348513"/>
            <a:ext cx="1274801" cy="579712"/>
          </a:xfrm>
          <a:prstGeom prst="rect">
            <a:avLst/>
          </a:prstGeom>
          <a:noFill/>
        </p:spPr>
      </p:pic>
      <p:sp>
        <p:nvSpPr>
          <p:cNvPr id="15" name="Header Placeholder 14"/>
          <p:cNvSpPr>
            <a:spLocks noGrp="1"/>
          </p:cNvSpPr>
          <p:nvPr>
            <p:ph type="hdr" sz="quarter"/>
          </p:nvPr>
        </p:nvSpPr>
        <p:spPr>
          <a:xfrm>
            <a:off x="2959606" y="9442988"/>
            <a:ext cx="2412934" cy="13968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800"/>
            </a:lvl1pPr>
          </a:lstStyle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idx="1"/>
          </p:nvPr>
        </p:nvSpPr>
        <p:spPr>
          <a:xfrm>
            <a:off x="4729446" y="261917"/>
            <a:ext cx="2068229" cy="13968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800"/>
            </a:lvl1pPr>
          </a:lstStyle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4"/>
          </p:nvPr>
        </p:nvSpPr>
        <p:spPr>
          <a:xfrm>
            <a:off x="0" y="9442988"/>
            <a:ext cx="2945862" cy="1396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/>
            </a:lvl1pPr>
          </a:lstStyle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5"/>
          </p:nvPr>
        </p:nvSpPr>
        <p:spPr>
          <a:xfrm>
            <a:off x="2959606" y="9576148"/>
            <a:ext cx="2412934" cy="1396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/>
            </a:lvl1pPr>
          </a:lstStyle>
          <a:p>
            <a:r>
              <a:rPr lang="en-US" err="1" smtClean="0"/>
              <a:t>Diasnr</a:t>
            </a:r>
            <a:r>
              <a:rPr lang="en-US" smtClean="0"/>
              <a:t>. </a:t>
            </a:r>
            <a:fld id="{E13713B6-A609-4644-B096-8BB411EAF05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871664" y="2"/>
            <a:ext cx="2429344" cy="458423"/>
          </a:xfrm>
          <a:prstGeom prst="rect">
            <a:avLst/>
          </a:prstGeom>
          <a:noFill/>
        </p:spPr>
        <p:txBody>
          <a:bodyPr wrap="square" lIns="88221" tIns="44111" rIns="88221" bIns="44111" rtlCol="0">
            <a:spAutoFit/>
          </a:bodyPr>
          <a:lstStyle/>
          <a:p>
            <a:r>
              <a:rPr lang="da-DK" sz="1200" smtClean="0">
                <a:solidFill>
                  <a:schemeClr val="bg1"/>
                </a:solidFill>
              </a:rPr>
              <a:t>Indsæt data via </a:t>
            </a:r>
          </a:p>
          <a:p>
            <a:r>
              <a:rPr lang="da-DK" sz="1200" smtClean="0">
                <a:solidFill>
                  <a:schemeClr val="bg1"/>
                </a:solidFill>
              </a:rPr>
              <a:t>Indsæt/ sidehoved &amp; sidefod</a:t>
            </a:r>
            <a:endParaRPr lang="da-DK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502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Diasnr. </a:t>
            </a:r>
            <a:fld id="{E13713B6-A609-4644-B096-8BB411EAF05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>
          <a:xfrm>
            <a:off x="849086" y="4715407"/>
            <a:ext cx="5185954" cy="453309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868"/>
              </a:spcAft>
              <a:buFont typeface="Symbol"/>
              <a:buNone/>
              <a:tabLst>
                <a:tab pos="173380" algn="l"/>
                <a:tab pos="520752" algn="l"/>
              </a:tabLst>
            </a:pPr>
            <a:endParaRPr lang="da-DK" sz="900" kern="9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Diasnr. </a:t>
            </a:r>
            <a:fld id="{E13713B6-A609-4644-B096-8BB411EAF05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Font typeface="Symbol"/>
              <a:buNone/>
              <a:tabLst>
                <a:tab pos="173380" algn="l"/>
                <a:tab pos="520752" algn="l"/>
              </a:tabLst>
            </a:pPr>
            <a:endParaRPr lang="da-DK" sz="900" kern="1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Diasnr. </a:t>
            </a:r>
            <a:fld id="{E13713B6-A609-4644-B096-8BB411EAF05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5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SzPct val="120000"/>
              <a:buFontTx/>
              <a:buNone/>
              <a:tabLst>
                <a:tab pos="173380" algn="l"/>
                <a:tab pos="520752" algn="l"/>
              </a:tabLst>
            </a:pPr>
            <a:endParaRPr lang="da-DK" dirty="0"/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Diasnr. </a:t>
            </a:r>
            <a:fld id="{E13713B6-A609-4644-B096-8BB411EAF05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4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0830" indent="-330830">
              <a:spcAft>
                <a:spcPts val="0"/>
              </a:spcAft>
              <a:buFont typeface="Symbol"/>
              <a:buChar char=""/>
              <a:tabLst>
                <a:tab pos="173380" algn="l"/>
                <a:tab pos="520752" algn="l"/>
              </a:tabLst>
            </a:pPr>
            <a:endParaRPr lang="da-DK" sz="900" kern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Font typeface="Symbol"/>
              <a:buNone/>
              <a:tabLst>
                <a:tab pos="173380" algn="l"/>
                <a:tab pos="520752" algn="l"/>
              </a:tabLst>
            </a:pPr>
            <a:endParaRPr lang="da-DK" sz="900" kern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lang="da-DK" dirty="0"/>
          </a:p>
        </p:txBody>
      </p:sp>
      <p:sp>
        <p:nvSpPr>
          <p:cNvPr id="4" name="Pladsholder til sidehoved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[Forfatter/Ansvarlig]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a-DK" smtClean="0"/>
              <a:t>[Dato for oprettelse]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[Filnavn]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Diasnr. </a:t>
            </a:r>
            <a:fld id="{E13713B6-A609-4644-B096-8BB411EAF0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 bwMode="auto">
      <p:bgPr>
        <a:solidFill>
          <a:srgbClr val="4F4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71" name="Picture 75" descr="kmd_imi_p369_n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8275" y="6143625"/>
            <a:ext cx="1008063" cy="37147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443038" y="2613025"/>
            <a:ext cx="4821237" cy="2781300"/>
          </a:xfrm>
        </p:spPr>
        <p:txBody>
          <a:bodyPr lIns="0" tIns="0" rIns="0" bIns="0"/>
          <a:lstStyle>
            <a:lvl1pPr marL="0" inden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4D4D4D"/>
              </a:buClr>
              <a:buFont typeface="Times New Roman" pitchFamily="18" charset="0"/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a-DK" noProof="0" smtClean="0"/>
              <a:t>KLIK, TILFØJ UNDERTITEL</a:t>
            </a:r>
            <a:endParaRPr lang="da-DK" noProof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6805613" y="733425"/>
            <a:ext cx="2000250" cy="103188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6805613" y="361950"/>
            <a:ext cx="2000250" cy="112713"/>
          </a:xfrm>
        </p:spPr>
        <p:txBody>
          <a:bodyPr/>
          <a:lstStyle>
            <a:lvl1pPr>
              <a:defRPr/>
            </a:lvl1pPr>
          </a:lstStyle>
          <a:p>
            <a:fld id="{8983D76D-A895-4D17-9A3B-06CB4AEE9C54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443038" y="1404938"/>
            <a:ext cx="4821237" cy="858837"/>
          </a:xfrm>
        </p:spPr>
        <p:txBody>
          <a:bodyPr/>
          <a:lstStyle>
            <a:lvl1pPr>
              <a:lnSpc>
                <a:spcPts val="3200"/>
              </a:lnSpc>
              <a:spcBef>
                <a:spcPct val="20000"/>
              </a:spcBef>
              <a:spcAft>
                <a:spcPct val="20000"/>
              </a:spcAft>
              <a:defRPr sz="2800" baseline="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1449388" y="1082675"/>
            <a:ext cx="236537" cy="85725"/>
          </a:xfrm>
          <a:prstGeom prst="rect">
            <a:avLst/>
          </a:prstGeom>
          <a:solidFill>
            <a:srgbClr val="59B227"/>
          </a:solidFill>
          <a:ln w="19050">
            <a:noFill/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6805613" y="495300"/>
            <a:ext cx="2000250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da-DK" sz="700">
                <a:solidFill>
                  <a:schemeClr val="bg1"/>
                </a:solidFill>
              </a:rPr>
              <a:t>© KMD A/S</a:t>
            </a: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7200" y="619125"/>
            <a:ext cx="200025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 DIAS </a:t>
            </a:r>
            <a:fld id="{86294EC0-523B-4693-A21E-A84A1191A52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Print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443038" y="2613025"/>
            <a:ext cx="4821237" cy="2781300"/>
          </a:xfrm>
        </p:spPr>
        <p:txBody>
          <a:bodyPr lIns="0" tIns="0" rIns="0" bIns="0"/>
          <a:lstStyle>
            <a:lvl1pPr marL="0" inden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4D4D4D"/>
              </a:buClr>
              <a:buFont typeface="Times New Roman" pitchFamily="18" charset="0"/>
              <a:buNone/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master </a:t>
            </a:r>
            <a:r>
              <a:rPr lang="da-DK" dirty="0" err="1" smtClean="0"/>
              <a:t>subtitle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6805613" y="733425"/>
            <a:ext cx="2000250" cy="103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6805613" y="361950"/>
            <a:ext cx="2000250" cy="112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0EF92F-70EC-4F69-9EA3-B678C3FED229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443038" y="1404938"/>
            <a:ext cx="4821237" cy="858837"/>
          </a:xfrm>
        </p:spPr>
        <p:txBody>
          <a:bodyPr/>
          <a:lstStyle>
            <a:lvl1pPr>
              <a:lnSpc>
                <a:spcPts val="3200"/>
              </a:lnSpc>
              <a:spcBef>
                <a:spcPct val="20000"/>
              </a:spcBef>
              <a:spcAft>
                <a:spcPct val="20000"/>
              </a:spcAft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1449388" y="1082675"/>
            <a:ext cx="236537" cy="85725"/>
          </a:xfrm>
          <a:prstGeom prst="rect">
            <a:avLst/>
          </a:prstGeom>
          <a:solidFill>
            <a:srgbClr val="59B227"/>
          </a:solidFill>
          <a:ln w="19050">
            <a:noFill/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6805613" y="495300"/>
            <a:ext cx="2000250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da-DK" sz="700">
                <a:solidFill>
                  <a:schemeClr val="tx1"/>
                </a:solidFill>
              </a:rPr>
              <a:t>© KMD A/S</a:t>
            </a:r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7200" y="619125"/>
            <a:ext cx="200025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 DIAS </a:t>
            </a:r>
            <a:fld id="{86294EC0-523B-4693-A21E-A84A1191A524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Picture 36" descr="kmd_imi_p369_p425 cop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9388" y="6143625"/>
            <a:ext cx="982662" cy="36195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32BA172-8177-4FA3-9B13-94C447E3422B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DIAS </a:t>
            </a:r>
            <a:fld id="{5F226247-C6D6-42D4-997F-088C8C9FBCE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5" y="1622425"/>
            <a:ext cx="3810000" cy="41179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622425"/>
            <a:ext cx="3810000" cy="41179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01EC037-967A-4029-B37D-9311FAA2F341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DIAS </a:t>
            </a:r>
            <a:fld id="{AE7BB7B6-6431-452C-9BAC-0556CE4B778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F7A08DB-E8C0-4259-A680-85782939B9DA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DIAS </a:t>
            </a:r>
            <a:fld id="{57FF3C30-5F82-43AD-9673-0E00C808AB31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84213" y="1630362"/>
            <a:ext cx="2541600" cy="3240000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297600" y="1630362"/>
            <a:ext cx="2541600" cy="3240000"/>
          </a:xfrm>
          <a:solidFill>
            <a:srgbClr val="E5E5E5"/>
          </a:solidFill>
        </p:spPr>
        <p:txBody>
          <a:bodyPr lIns="144000" tIns="144000" rIns="144000" bIns="144000"/>
          <a:lstStyle>
            <a:lvl2pPr>
              <a:lnSpc>
                <a:spcPts val="1400"/>
              </a:lnSpc>
              <a:spcAft>
                <a:spcPts val="700"/>
              </a:spcAft>
              <a:defRPr sz="1200"/>
            </a:lvl2pPr>
            <a:lvl3pPr>
              <a:lnSpc>
                <a:spcPts val="1400"/>
              </a:lnSpc>
              <a:spcAft>
                <a:spcPts val="700"/>
              </a:spcAft>
              <a:defRPr sz="1200"/>
            </a:lvl3pPr>
            <a:lvl4pPr>
              <a:lnSpc>
                <a:spcPts val="1400"/>
              </a:lnSpc>
              <a:spcAft>
                <a:spcPts val="700"/>
              </a:spcAft>
              <a:defRPr sz="1200"/>
            </a:lvl4pPr>
            <a:lvl5pPr>
              <a:lnSpc>
                <a:spcPts val="1400"/>
              </a:lnSpc>
              <a:spcAft>
                <a:spcPts val="700"/>
              </a:spcAft>
              <a:defRPr sz="12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5"/>
          </p:nvPr>
        </p:nvSpPr>
        <p:spPr>
          <a:xfrm>
            <a:off x="5911200" y="1630362"/>
            <a:ext cx="2541600" cy="3240000"/>
          </a:xfrm>
          <a:solidFill>
            <a:srgbClr val="E5E5E5"/>
          </a:solidFill>
        </p:spPr>
        <p:txBody>
          <a:bodyPr lIns="144000" tIns="144000" rIns="144000" bIns="144000"/>
          <a:lstStyle>
            <a:lvl2pPr>
              <a:lnSpc>
                <a:spcPts val="1400"/>
              </a:lnSpc>
              <a:spcAft>
                <a:spcPts val="700"/>
              </a:spcAft>
              <a:defRPr sz="1200"/>
            </a:lvl2pPr>
            <a:lvl3pPr>
              <a:lnSpc>
                <a:spcPts val="1400"/>
              </a:lnSpc>
              <a:spcAft>
                <a:spcPts val="700"/>
              </a:spcAft>
              <a:defRPr sz="1200"/>
            </a:lvl3pPr>
            <a:lvl4pPr>
              <a:lnSpc>
                <a:spcPts val="1400"/>
              </a:lnSpc>
              <a:spcAft>
                <a:spcPts val="700"/>
              </a:spcAft>
              <a:defRPr sz="1200"/>
            </a:lvl4pPr>
            <a:lvl5pPr>
              <a:lnSpc>
                <a:spcPts val="1400"/>
              </a:lnSpc>
              <a:spcAft>
                <a:spcPts val="700"/>
              </a:spcAft>
              <a:defRPr sz="12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07D3AB4-5A88-4E5E-A830-1CC4EBE357F1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DIAS </a:t>
            </a:r>
            <a:fld id="{57FF3C30-5F82-43AD-9673-0E00C808AB3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178F420-E644-4FC8-9502-78DE37BABFB7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DIAS </a:t>
            </a:r>
            <a:fld id="{9A26F3BF-D3EF-4124-A825-A43ECA80C4D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8" name="Picture 36" descr="kmd_imi_p369_p425 copy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99388" y="6143625"/>
            <a:ext cx="982662" cy="361950"/>
          </a:xfrm>
          <a:prstGeom prst="rect">
            <a:avLst/>
          </a:prstGeom>
          <a:noFill/>
        </p:spPr>
      </p:pic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0"/>
            <a:ext cx="9144000" cy="1182688"/>
          </a:xfrm>
          <a:prstGeom prst="rect">
            <a:avLst/>
          </a:prstGeom>
          <a:solidFill>
            <a:srgbClr val="4F4F4F"/>
          </a:solidFill>
          <a:ln w="19050">
            <a:noFill/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7200" y="731838"/>
            <a:ext cx="2000250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700" cap="all" baseline="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7200" y="361950"/>
            <a:ext cx="200025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700" cap="all" baseline="0">
                <a:solidFill>
                  <a:schemeClr val="bg1"/>
                </a:solidFill>
              </a:defRPr>
            </a:lvl1pPr>
          </a:lstStyle>
          <a:p>
            <a:fld id="{D33CED42-590C-4EE8-8641-43C67FE5D2C9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7200" y="619125"/>
            <a:ext cx="200025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 DIAS </a:t>
            </a:r>
            <a:fld id="{86294EC0-523B-4693-A21E-A84A1191A52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275" y="1622425"/>
            <a:ext cx="77724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39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First level</a:t>
            </a:r>
          </a:p>
          <a:p>
            <a:pPr lvl="1"/>
            <a:r>
              <a:rPr lang="da-DK" dirty="0" smtClean="0"/>
              <a:t>Second level</a:t>
            </a:r>
          </a:p>
          <a:p>
            <a:pPr lvl="2"/>
            <a:r>
              <a:rPr lang="da-DK" dirty="0" smtClean="0"/>
              <a:t>Third level</a:t>
            </a:r>
          </a:p>
          <a:p>
            <a:pPr lvl="3"/>
            <a:r>
              <a:rPr lang="da-DK" dirty="0" smtClean="0"/>
              <a:t>Fourth level</a:t>
            </a:r>
          </a:p>
          <a:p>
            <a:pPr lvl="4"/>
            <a:r>
              <a:rPr lang="da-DK" dirty="0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7025" y="493713"/>
            <a:ext cx="63769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354013" y="330200"/>
            <a:ext cx="201612" cy="6667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354013" y="330200"/>
            <a:ext cx="201612" cy="66675"/>
          </a:xfrm>
          <a:prstGeom prst="rect">
            <a:avLst/>
          </a:prstGeom>
          <a:solidFill>
            <a:srgbClr val="59B227"/>
          </a:solidFill>
          <a:ln w="19050">
            <a:noFill/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6805613" y="495300"/>
            <a:ext cx="2000250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da-DK" sz="700">
                <a:solidFill>
                  <a:schemeClr val="bg1"/>
                </a:solidFill>
              </a:rPr>
              <a:t>© KMD A/S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1" r:id="rId3"/>
    <p:sldLayoutId id="2147483653" r:id="rId4"/>
    <p:sldLayoutId id="2147483657" r:id="rId5"/>
    <p:sldLayoutId id="2147483655" r:id="rId6"/>
    <p:sldLayoutId id="2147483656" r:id="rId7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45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45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45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4" grpId="0" animBg="1"/>
    </p:bldLst>
  </p:timing>
  <p:hf hdr="0"/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SzPct val="35000"/>
        <a:defRPr sz="1800" cap="all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SzPct val="35000"/>
        <a:defRPr sz="2000">
          <a:solidFill>
            <a:schemeClr val="bg1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ts val="2200"/>
        </a:lnSpc>
        <a:spcBef>
          <a:spcPct val="10000"/>
        </a:spcBef>
        <a:spcAft>
          <a:spcPct val="10000"/>
        </a:spcAft>
        <a:buClr>
          <a:srgbClr val="000000"/>
        </a:buClr>
        <a:buFont typeface="Verdana" pitchFamily="34" charset="0"/>
        <a:buNone/>
        <a:defRPr sz="18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-97200" algn="l" rtl="0" eaLnBrk="1" fontAlgn="base" hangingPunct="1">
        <a:lnSpc>
          <a:spcPts val="2200"/>
        </a:lnSpc>
        <a:spcBef>
          <a:spcPct val="10000"/>
        </a:spcBef>
        <a:spcAft>
          <a:spcPct val="10000"/>
        </a:spcAft>
        <a:buClr>
          <a:srgbClr val="000000"/>
        </a:buClr>
        <a:buFont typeface="Verdana" pitchFamily="34" charset="0"/>
        <a:buChar char="_"/>
        <a:defRPr sz="1800">
          <a:solidFill>
            <a:schemeClr val="tx1"/>
          </a:solidFill>
          <a:latin typeface="+mn-lt"/>
        </a:defRPr>
      </a:lvl2pPr>
      <a:lvl3pPr marL="261938" indent="-97200" algn="l" rtl="0" eaLnBrk="1" fontAlgn="base" hangingPunct="1">
        <a:lnSpc>
          <a:spcPts val="2200"/>
        </a:lnSpc>
        <a:spcBef>
          <a:spcPct val="10000"/>
        </a:spcBef>
        <a:spcAft>
          <a:spcPct val="10000"/>
        </a:spcAft>
        <a:buClr>
          <a:srgbClr val="000000"/>
        </a:buClr>
        <a:buFont typeface="Verdana" pitchFamily="34" charset="0"/>
        <a:buChar char="_"/>
        <a:defRPr sz="1800">
          <a:solidFill>
            <a:schemeClr val="tx1"/>
          </a:solidFill>
          <a:latin typeface="+mn-lt"/>
        </a:defRPr>
      </a:lvl3pPr>
      <a:lvl4pPr marL="492125" indent="-180975" algn="l" rtl="0" eaLnBrk="1" fontAlgn="base" hangingPunct="1">
        <a:lnSpc>
          <a:spcPts val="2200"/>
        </a:lnSpc>
        <a:spcBef>
          <a:spcPct val="10000"/>
        </a:spcBef>
        <a:spcAft>
          <a:spcPct val="10000"/>
        </a:spcAft>
        <a:buClr>
          <a:srgbClr val="000000"/>
        </a:buClr>
        <a:buFont typeface="Verdana" pitchFamily="34" charset="0"/>
        <a:buChar char="_"/>
        <a:defRPr sz="1800">
          <a:solidFill>
            <a:schemeClr val="tx1"/>
          </a:solidFill>
          <a:latin typeface="+mn-lt"/>
        </a:defRPr>
      </a:lvl4pPr>
      <a:lvl5pPr marL="673100" indent="-171450" algn="l" rtl="0" eaLnBrk="1" fontAlgn="base" hangingPunct="1">
        <a:lnSpc>
          <a:spcPts val="2200"/>
        </a:lnSpc>
        <a:spcBef>
          <a:spcPts val="216"/>
        </a:spcBef>
        <a:spcAft>
          <a:spcPts val="216"/>
        </a:spcAft>
        <a:buSzPct val="100000"/>
        <a:buFont typeface="Verdana" pitchFamily="34" charset="0"/>
        <a:buChar char="_"/>
        <a:defRPr sz="1800" baseline="0">
          <a:solidFill>
            <a:schemeClr val="tx1"/>
          </a:solidFill>
          <a:latin typeface="+mn-lt"/>
        </a:defRPr>
      </a:lvl5pPr>
      <a:lvl6pPr marL="3128963" indent="-285750" algn="l" rtl="0" eaLnBrk="1" fontAlgn="base" hangingPunct="1">
        <a:spcBef>
          <a:spcPct val="0"/>
        </a:spcBef>
        <a:spcAft>
          <a:spcPct val="0"/>
        </a:spcAft>
        <a:buSzPct val="70000"/>
        <a:buChar char="•"/>
        <a:defRPr sz="1500">
          <a:solidFill>
            <a:srgbClr val="40668C"/>
          </a:solidFill>
          <a:latin typeface="TrueFrutiger" pitchFamily="2" charset="0"/>
        </a:defRPr>
      </a:lvl6pPr>
      <a:lvl7pPr marL="3586163" indent="-285750" algn="l" rtl="0" eaLnBrk="1" fontAlgn="base" hangingPunct="1">
        <a:spcBef>
          <a:spcPct val="0"/>
        </a:spcBef>
        <a:spcAft>
          <a:spcPct val="0"/>
        </a:spcAft>
        <a:buSzPct val="70000"/>
        <a:buChar char="•"/>
        <a:defRPr sz="1500">
          <a:solidFill>
            <a:srgbClr val="40668C"/>
          </a:solidFill>
          <a:latin typeface="TrueFrutiger" pitchFamily="2" charset="0"/>
        </a:defRPr>
      </a:lvl7pPr>
      <a:lvl8pPr marL="4043363" indent="-285750" algn="l" rtl="0" eaLnBrk="1" fontAlgn="base" hangingPunct="1">
        <a:spcBef>
          <a:spcPct val="0"/>
        </a:spcBef>
        <a:spcAft>
          <a:spcPct val="0"/>
        </a:spcAft>
        <a:buSzPct val="70000"/>
        <a:buChar char="•"/>
        <a:defRPr sz="1500">
          <a:solidFill>
            <a:srgbClr val="40668C"/>
          </a:solidFill>
          <a:latin typeface="TrueFrutiger" pitchFamily="2" charset="0"/>
        </a:defRPr>
      </a:lvl8pPr>
      <a:lvl9pPr marL="4500563" indent="-285750" algn="l" rtl="0" eaLnBrk="1" fontAlgn="base" hangingPunct="1">
        <a:spcBef>
          <a:spcPct val="0"/>
        </a:spcBef>
        <a:spcAft>
          <a:spcPct val="0"/>
        </a:spcAft>
        <a:buSzPct val="70000"/>
        <a:buChar char="•"/>
        <a:defRPr sz="1500">
          <a:solidFill>
            <a:srgbClr val="40668C"/>
          </a:solidFill>
          <a:latin typeface="TrueFrutiger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conarchive.com/show/points-of-interest-icons-by-icons-land/Hospital-Red-2-icon.html" TargetMode="External"/><Relationship Id="rId13" Type="http://schemas.microsoft.com/office/2007/relationships/hdphoto" Target="../media/hdphoto3.wdp"/><Relationship Id="rId18" Type="http://schemas.openxmlformats.org/officeDocument/2006/relationships/image" Target="../media/image11.png"/><Relationship Id="rId3" Type="http://schemas.openxmlformats.org/officeDocument/2006/relationships/image" Target="../media/image4.png"/><Relationship Id="rId21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hyperlink" Target="http://www.iconarchive.com/show/halloween-icons-by-pixture/Tombstone-2-icon.html" TargetMode="External"/><Relationship Id="rId2" Type="http://schemas.openxmlformats.org/officeDocument/2006/relationships/notesSlide" Target="../notesSlides/notesSlide2.xml"/><Relationship Id="rId16" Type="http://schemas.microsoft.com/office/2007/relationships/hdphoto" Target="../media/hdphoto4.wdp"/><Relationship Id="rId20" Type="http://schemas.openxmlformats.org/officeDocument/2006/relationships/hyperlink" Target="http://www.iconarchive.com/show/android-icons-by-icons8/Shopping-banknotes-icon.html" TargetMode="External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11" Type="http://schemas.openxmlformats.org/officeDocument/2006/relationships/hyperlink" Target="http://www.iconarchive.com/show/medical-icons-by-jamespeng/medical-bed-icon.html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image" Target="../media/image8.png"/><Relationship Id="rId19" Type="http://schemas.microsoft.com/office/2007/relationships/hdphoto" Target="../media/hdphoto5.wdp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hyperlink" Target="http://www.iconarchive.com/show/vista-people-icons-by-icons-land/Medical-Nurse-Female-Dark-icon.html" TargetMode="External"/><Relationship Id="rId2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hyperlink" Target="http://www.iconarchive.com/show/medical-icons-by-dapino/doctor-ico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iconarchive.com/show/android-icons-by-icons8/Shopping-banknotes-icon.html" TargetMode="External"/><Relationship Id="rId7" Type="http://schemas.openxmlformats.org/officeDocument/2006/relationships/hyperlink" Target="http://www.iconarchive.com/show/pretty-office-10-icons-by-custom-icon-design/Laptop-icon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conarchive.com/show/pretty-office-6-icons-by-custom-icon-design/checklist-icon.html" TargetMode="External"/><Relationship Id="rId5" Type="http://schemas.openxmlformats.org/officeDocument/2006/relationships/image" Target="../media/image24.png"/><Relationship Id="rId4" Type="http://schemas.microsoft.com/office/2007/relationships/hdphoto" Target="../media/hdphoto6.wdp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auto">
          <a:xfrm>
            <a:off x="9250324" y="0"/>
            <a:ext cx="5040000" cy="6840000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sz="2000" dirty="0" smtClean="0"/>
              <a:t>Årsdag, Teleindustrien, 3. juni 2014</a:t>
            </a:r>
          </a:p>
          <a:p>
            <a:r>
              <a:rPr lang="da-DK" sz="2000" dirty="0" smtClean="0"/>
              <a:t>v. Eva </a:t>
            </a:r>
            <a:r>
              <a:rPr lang="da-DK" sz="2000" dirty="0" err="1" smtClean="0"/>
              <a:t>Berneke</a:t>
            </a:r>
            <a:r>
              <a:rPr lang="da-DK" sz="2000" dirty="0" smtClean="0"/>
              <a:t>, adm. direktør, KMD</a:t>
            </a:r>
            <a:endParaRPr lang="da-DK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0BC3207-E5A9-4E57-A21A-A4B97C5C7751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a-DK" sz="2000" dirty="0" smtClean="0"/>
              <a:t>Det digitale </a:t>
            </a:r>
            <a:r>
              <a:rPr lang="da-DK" sz="2000" dirty="0" err="1" smtClean="0"/>
              <a:t>danmark</a:t>
            </a:r>
            <a:r>
              <a:rPr lang="da-DK" sz="2000" dirty="0" smtClean="0"/>
              <a:t>, hvordan realiserer vi potentialet?</a:t>
            </a:r>
            <a:endParaRPr lang="da-DK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a-DK" smtClean="0"/>
              <a:t> DIAS </a:t>
            </a:r>
            <a:fld id="{86294EC0-523B-4693-A21E-A84A1191A524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7" name="TextBox 10"/>
          <p:cNvSpPr txBox="1"/>
          <p:nvPr/>
        </p:nvSpPr>
        <p:spPr>
          <a:xfrm>
            <a:off x="9207798" y="372141"/>
            <a:ext cx="2537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smtClean="0">
                <a:solidFill>
                  <a:schemeClr val="bg1"/>
                </a:solidFill>
              </a:rPr>
              <a:t>Indsæt data via </a:t>
            </a:r>
          </a:p>
          <a:p>
            <a:r>
              <a:rPr lang="da-DK" sz="1000" smtClean="0">
                <a:solidFill>
                  <a:schemeClr val="bg1"/>
                </a:solidFill>
              </a:rPr>
              <a:t>Indsæt/ sidehoved &amp; sidefod</a:t>
            </a:r>
            <a:endParaRPr lang="da-DK" sz="1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frundet rektangel 102"/>
          <p:cNvSpPr/>
          <p:nvPr/>
        </p:nvSpPr>
        <p:spPr bwMode="auto">
          <a:xfrm>
            <a:off x="84038" y="2687611"/>
            <a:ext cx="1116415" cy="885742"/>
          </a:xfrm>
          <a:prstGeom prst="roundRect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2" name="Afrundet rektangel 91"/>
          <p:cNvSpPr/>
          <p:nvPr/>
        </p:nvSpPr>
        <p:spPr bwMode="auto">
          <a:xfrm>
            <a:off x="95697" y="1507640"/>
            <a:ext cx="1116415" cy="885742"/>
          </a:xfrm>
          <a:prstGeom prst="roundRect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3600" y="493713"/>
            <a:ext cx="7280783" cy="620712"/>
          </a:xfrm>
        </p:spPr>
        <p:txBody>
          <a:bodyPr/>
          <a:lstStyle/>
          <a:p>
            <a:r>
              <a:rPr lang="da-DK" sz="2000" dirty="0" smtClean="0"/>
              <a:t>Telesundhed – udfordringer og potentialer</a:t>
            </a:r>
            <a:endParaRPr lang="da-DK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362884" y="2608791"/>
            <a:ext cx="2000250" cy="96838"/>
          </a:xfrm>
        </p:spPr>
        <p:txBody>
          <a:bodyPr/>
          <a:lstStyle/>
          <a:p>
            <a:r>
              <a:rPr lang="da-DK" smtClean="0"/>
              <a:t> DIAS </a:t>
            </a:r>
            <a:fld id="{86294EC0-523B-4693-A21E-A84A1191A524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0"/>
          </p:nvPr>
        </p:nvSpPr>
        <p:spPr>
          <a:xfrm>
            <a:off x="1362884" y="2721504"/>
            <a:ext cx="2000250" cy="100012"/>
          </a:xfrm>
        </p:spPr>
        <p:txBody>
          <a:bodyPr/>
          <a:lstStyle/>
          <a:p>
            <a:r>
              <a:rPr lang="da-DK" smtClean="0"/>
              <a:t>Dokument nr./Version</a:t>
            </a:r>
            <a:endParaRPr lang="da-DK"/>
          </a:p>
        </p:txBody>
      </p:sp>
      <p:pic>
        <p:nvPicPr>
          <p:cNvPr id="12" name="Picture 2" descr="http://1.bp.blogspot.com/-vZqnH-eD16A/T7F1CgZhtKI/AAAAAAAACUg/nr_XxdqWlL8/s1600/man-and-woman+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628" b="82935" l="53133" r="78697">
                        <a14:foregroundMark x1="67168" y1="23208" x2="67168" y2="23208"/>
                      </a14:backgroundRemoval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9927" r="17820" b="13400"/>
          <a:stretch/>
        </p:blipFill>
        <p:spPr bwMode="auto">
          <a:xfrm>
            <a:off x="173217" y="1615128"/>
            <a:ext cx="347923" cy="63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1.bp.blogspot.com/-vZqnH-eD16A/T7F1CgZhtKI/AAAAAAAACUg/nr_XxdqWlL8/s1600/man-and-woman+1.jp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62" b="84932" l="25570" r="47089">
                        <a14:foregroundMark x1="35696" y1="23288" x2="35696" y2="232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895" t="9760" r="50000" b="14451"/>
          <a:stretch/>
        </p:blipFill>
        <p:spPr bwMode="auto">
          <a:xfrm>
            <a:off x="495720" y="1622408"/>
            <a:ext cx="293052" cy="623815"/>
          </a:xfrm>
          <a:prstGeom prst="rect">
            <a:avLst/>
          </a:prstGeom>
          <a:noFill/>
          <a:extLst/>
        </p:spPr>
      </p:pic>
      <p:pic>
        <p:nvPicPr>
          <p:cNvPr id="14" name="Picture 2" descr="http://1.bp.blogspot.com/-vZqnH-eD16A/T7F1CgZhtKI/AAAAAAAACUg/nr_XxdqWlL8/s1600/man-and-woman+1.jp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562" b="84932" l="25570" r="47089">
                        <a14:foregroundMark x1="35696" y1="23288" x2="35696" y2="232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895" t="9760" r="50000" b="14451"/>
          <a:stretch/>
        </p:blipFill>
        <p:spPr bwMode="auto">
          <a:xfrm>
            <a:off x="787917" y="1622408"/>
            <a:ext cx="293052" cy="62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Billed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78" y="2803336"/>
            <a:ext cx="606294" cy="6062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2" descr="Hospital Red 2 ico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88" y="3983825"/>
            <a:ext cx="679687" cy="67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ospital Red 2 icon">
            <a:hlinkClick r:id="rId8"/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785" y="1462012"/>
            <a:ext cx="826607" cy="82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dical bed ico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38" y="6000172"/>
            <a:ext cx="76199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dical Nurse Female Dark icon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contrast="-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12" y="4767867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Lige forbindelse 47"/>
          <p:cNvCxnSpPr/>
          <p:nvPr/>
        </p:nvCxnSpPr>
        <p:spPr bwMode="auto">
          <a:xfrm>
            <a:off x="4547859" y="1302450"/>
            <a:ext cx="0" cy="53707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9" name="Picture 4" descr="medical bed ico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089" y="2180722"/>
            <a:ext cx="76199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ombstone 2 icon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245" y="3017754"/>
            <a:ext cx="443688" cy="44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hopping banknotes icon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466" y="4103587"/>
            <a:ext cx="1068814" cy="106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Tekstboks 85"/>
          <p:cNvSpPr txBox="1"/>
          <p:nvPr/>
        </p:nvSpPr>
        <p:spPr>
          <a:xfrm>
            <a:off x="5770280" y="4499859"/>
            <a:ext cx="328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5-10 mia. kr. i besparelser årligt i Danmark</a:t>
            </a:r>
            <a:endParaRPr lang="da-DK" dirty="0"/>
          </a:p>
        </p:txBody>
      </p:sp>
      <p:sp>
        <p:nvSpPr>
          <p:cNvPr id="87" name="Tekstboks 86"/>
          <p:cNvSpPr txBox="1"/>
          <p:nvPr/>
        </p:nvSpPr>
        <p:spPr>
          <a:xfrm>
            <a:off x="5624625" y="1737851"/>
            <a:ext cx="3572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20% færre akutte indlæggelser</a:t>
            </a:r>
            <a:endParaRPr lang="da-DK" dirty="0"/>
          </a:p>
        </p:txBody>
      </p:sp>
      <p:sp>
        <p:nvSpPr>
          <p:cNvPr id="94" name="Tekstboks 93"/>
          <p:cNvSpPr txBox="1"/>
          <p:nvPr/>
        </p:nvSpPr>
        <p:spPr>
          <a:xfrm>
            <a:off x="5699553" y="2392445"/>
            <a:ext cx="2636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14% færre sengedage</a:t>
            </a:r>
            <a:endParaRPr lang="da-DK" dirty="0"/>
          </a:p>
        </p:txBody>
      </p:sp>
      <p:sp>
        <p:nvSpPr>
          <p:cNvPr id="95" name="Tekstboks 94"/>
          <p:cNvSpPr txBox="1"/>
          <p:nvPr/>
        </p:nvSpPr>
        <p:spPr>
          <a:xfrm>
            <a:off x="5727914" y="3116487"/>
            <a:ext cx="3352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45% lavere dødelighed</a:t>
            </a:r>
            <a:endParaRPr lang="da-DK" dirty="0"/>
          </a:p>
        </p:txBody>
      </p:sp>
      <p:pic>
        <p:nvPicPr>
          <p:cNvPr id="96" name="Picture 2" descr="http://www.personaleevent.dk/images/dk_kort_0_0.png"/>
          <p:cNvPicPr>
            <a:picLocks noChangeAspect="1" noChangeArrowheads="1"/>
          </p:cNvPicPr>
          <p:nvPr/>
        </p:nvPicPr>
        <p:blipFill>
          <a:blip r:embed="rId22" cstate="print">
            <a:duotone>
              <a:srgbClr val="000000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723" y="4291769"/>
            <a:ext cx="850331" cy="874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0" name="Lige forbindelse 89"/>
          <p:cNvCxnSpPr/>
          <p:nvPr/>
        </p:nvCxnSpPr>
        <p:spPr bwMode="auto">
          <a:xfrm>
            <a:off x="95697" y="3806460"/>
            <a:ext cx="897387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kstboks 92"/>
          <p:cNvSpPr txBox="1"/>
          <p:nvPr/>
        </p:nvSpPr>
        <p:spPr>
          <a:xfrm>
            <a:off x="1488558" y="1622408"/>
            <a:ext cx="2604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Hver 3. dansker har en kronisk sygdom</a:t>
            </a:r>
            <a:endParaRPr lang="da-DK" dirty="0"/>
          </a:p>
        </p:txBody>
      </p:sp>
      <p:sp>
        <p:nvSpPr>
          <p:cNvPr id="98" name="Tekstboks 97"/>
          <p:cNvSpPr txBox="1"/>
          <p:nvPr/>
        </p:nvSpPr>
        <p:spPr>
          <a:xfrm>
            <a:off x="1509819" y="2789455"/>
            <a:ext cx="24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Udgifter for 100 mia. kr. årligt til kronikere</a:t>
            </a:r>
            <a:endParaRPr lang="da-DK" dirty="0"/>
          </a:p>
        </p:txBody>
      </p:sp>
      <p:sp>
        <p:nvSpPr>
          <p:cNvPr id="101" name="Tekstboks 100"/>
          <p:cNvSpPr txBox="1"/>
          <p:nvPr/>
        </p:nvSpPr>
        <p:spPr>
          <a:xfrm>
            <a:off x="1343238" y="4185286"/>
            <a:ext cx="2831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12 nye supersygehuse</a:t>
            </a:r>
            <a:endParaRPr lang="da-DK" dirty="0"/>
          </a:p>
        </p:txBody>
      </p:sp>
      <p:sp>
        <p:nvSpPr>
          <p:cNvPr id="108" name="Tekstboks 107"/>
          <p:cNvSpPr txBox="1"/>
          <p:nvPr/>
        </p:nvSpPr>
        <p:spPr>
          <a:xfrm>
            <a:off x="1514028" y="4773533"/>
            <a:ext cx="2831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48.000 flere </a:t>
            </a:r>
            <a:r>
              <a:rPr lang="da-DK" dirty="0" err="1" smtClean="0"/>
              <a:t>sundheds-faglige</a:t>
            </a:r>
            <a:r>
              <a:rPr lang="da-DK" dirty="0" smtClean="0"/>
              <a:t> medarbejdere</a:t>
            </a:r>
            <a:endParaRPr lang="da-DK" dirty="0"/>
          </a:p>
        </p:txBody>
      </p:sp>
      <p:sp>
        <p:nvSpPr>
          <p:cNvPr id="109" name="Tekstboks 108"/>
          <p:cNvSpPr txBox="1"/>
          <p:nvPr/>
        </p:nvSpPr>
        <p:spPr>
          <a:xfrm>
            <a:off x="1514028" y="5457543"/>
            <a:ext cx="2831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8.000 flere omsorgs-medarbejdere</a:t>
            </a:r>
            <a:endParaRPr lang="da-DK" dirty="0"/>
          </a:p>
        </p:txBody>
      </p:sp>
      <p:sp>
        <p:nvSpPr>
          <p:cNvPr id="110" name="Tekstboks 109"/>
          <p:cNvSpPr txBox="1"/>
          <p:nvPr/>
        </p:nvSpPr>
        <p:spPr>
          <a:xfrm>
            <a:off x="1492762" y="6099021"/>
            <a:ext cx="3111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8.000 ekstra sengepladser og 4.000 ekstra plejepladser</a:t>
            </a:r>
            <a:endParaRPr lang="da-DK" dirty="0"/>
          </a:p>
        </p:txBody>
      </p:sp>
      <p:pic>
        <p:nvPicPr>
          <p:cNvPr id="117" name="Picture 6" descr="Medical Nurse Female Dark icon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contrast="-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7" y="5445129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Tekstboks 117"/>
          <p:cNvSpPr txBox="1"/>
          <p:nvPr/>
        </p:nvSpPr>
        <p:spPr>
          <a:xfrm>
            <a:off x="1296149" y="1169086"/>
            <a:ext cx="252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Sådan ligger landet</a:t>
            </a:r>
            <a:endParaRPr lang="da-DK" b="1" dirty="0"/>
          </a:p>
        </p:txBody>
      </p:sp>
      <p:sp>
        <p:nvSpPr>
          <p:cNvPr id="125" name="Tekstboks 124"/>
          <p:cNvSpPr txBox="1"/>
          <p:nvPr/>
        </p:nvSpPr>
        <p:spPr>
          <a:xfrm>
            <a:off x="1127048" y="3818529"/>
            <a:ext cx="2796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Hvis vi ikke gør noget</a:t>
            </a:r>
            <a:endParaRPr lang="da-DK" b="1" dirty="0"/>
          </a:p>
        </p:txBody>
      </p:sp>
      <p:sp>
        <p:nvSpPr>
          <p:cNvPr id="126" name="Tekstboks 125"/>
          <p:cNvSpPr txBox="1"/>
          <p:nvPr/>
        </p:nvSpPr>
        <p:spPr>
          <a:xfrm>
            <a:off x="5384621" y="1169086"/>
            <a:ext cx="2796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Erfaringer fra UK</a:t>
            </a:r>
            <a:endParaRPr lang="da-DK" b="1" dirty="0"/>
          </a:p>
        </p:txBody>
      </p:sp>
      <p:sp>
        <p:nvSpPr>
          <p:cNvPr id="127" name="Tekstboks 126"/>
          <p:cNvSpPr txBox="1"/>
          <p:nvPr/>
        </p:nvSpPr>
        <p:spPr>
          <a:xfrm>
            <a:off x="5384621" y="3814833"/>
            <a:ext cx="2796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Hvis vi gør noget</a:t>
            </a:r>
            <a:endParaRPr lang="da-DK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92" grpId="0" animBg="1"/>
      <p:bldP spid="5" grpId="0"/>
      <p:bldP spid="8" grpId="0"/>
      <p:bldP spid="86" grpId="0"/>
      <p:bldP spid="87" grpId="0"/>
      <p:bldP spid="94" grpId="0"/>
      <p:bldP spid="95" grpId="0"/>
      <p:bldP spid="93" grpId="0"/>
      <p:bldP spid="98" grpId="0"/>
      <p:bldP spid="101" grpId="0"/>
      <p:bldP spid="108" grpId="0"/>
      <p:bldP spid="109" grpId="0"/>
      <p:bldP spid="110" grpId="0"/>
      <p:bldP spid="118" grpId="0"/>
      <p:bldP spid="125" grpId="0"/>
      <p:bldP spid="126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Telesundhed anno 2014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32BA172-8177-4FA3-9B13-94C447E3422B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 DIAS </a:t>
            </a:r>
            <a:fld id="{5F226247-C6D6-42D4-997F-088C8C9FBCE8}" type="slidenum">
              <a:rPr lang="da-DK" smtClean="0"/>
              <a:pPr/>
              <a:t>3</a:t>
            </a:fld>
            <a:endParaRPr lang="da-DK"/>
          </a:p>
        </p:txBody>
      </p:sp>
      <p:pic>
        <p:nvPicPr>
          <p:cNvPr id="7" name="Picture 2" descr="http://www.personaleevent.dk/images/dk_kort_0_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91" y="1438515"/>
            <a:ext cx="1357214" cy="139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boks 7"/>
          <p:cNvSpPr txBox="1"/>
          <p:nvPr/>
        </p:nvSpPr>
        <p:spPr>
          <a:xfrm>
            <a:off x="2137144" y="1945758"/>
            <a:ext cx="5167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84 % af alle kommuner har indenfor de seneste tre år deltaget i telesundhedsprojekter</a:t>
            </a:r>
            <a:endParaRPr lang="da-DK" dirty="0"/>
          </a:p>
        </p:txBody>
      </p:sp>
      <p:pic>
        <p:nvPicPr>
          <p:cNvPr id="2052" name="Picture 4" descr="Man in office desk with comput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955" y="3795665"/>
            <a:ext cx="425318" cy="4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Man in office desk with comput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3763" y="4220983"/>
            <a:ext cx="425318" cy="4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Man in office desk with comput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95898" y="3832728"/>
            <a:ext cx="425318" cy="4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Man in office desk with comput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3763" y="3321243"/>
            <a:ext cx="425318" cy="4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Lige pilforbindelse 15"/>
          <p:cNvCxnSpPr/>
          <p:nvPr/>
        </p:nvCxnSpPr>
        <p:spPr bwMode="auto">
          <a:xfrm flipV="1">
            <a:off x="809841" y="4045388"/>
            <a:ext cx="334049" cy="1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" name="Billede 1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81" y="5498238"/>
            <a:ext cx="415782" cy="4323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Billede 2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309" y="5947417"/>
            <a:ext cx="356198" cy="3561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6" name="Picture 8" descr="doctor ico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78" y="5690922"/>
            <a:ext cx="512990" cy="51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kstboks 16"/>
          <p:cNvSpPr txBox="1"/>
          <p:nvPr/>
        </p:nvSpPr>
        <p:spPr>
          <a:xfrm>
            <a:off x="2137145" y="5572669"/>
            <a:ext cx="4901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KMD Analyse viser, at patienter, læger og sygeplejersker gerne vil telesundhed</a:t>
            </a:r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2137145" y="3916977"/>
            <a:ext cx="5167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Mange pilotforsøg, men manglende skala</a:t>
            </a:r>
            <a:endParaRPr lang="da-DK" dirty="0"/>
          </a:p>
        </p:txBody>
      </p:sp>
      <p:sp>
        <p:nvSpPr>
          <p:cNvPr id="19" name="Afrundet rektangel 18"/>
          <p:cNvSpPr/>
          <p:nvPr/>
        </p:nvSpPr>
        <p:spPr bwMode="auto">
          <a:xfrm>
            <a:off x="191386" y="1276791"/>
            <a:ext cx="7325833" cy="1817283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Afrundet rektangel 25"/>
          <p:cNvSpPr/>
          <p:nvPr/>
        </p:nvSpPr>
        <p:spPr bwMode="auto">
          <a:xfrm>
            <a:off x="191385" y="3222862"/>
            <a:ext cx="7325834" cy="1646844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4" name="Afrundet rektangel 33"/>
          <p:cNvSpPr/>
          <p:nvPr/>
        </p:nvSpPr>
        <p:spPr bwMode="auto">
          <a:xfrm>
            <a:off x="191385" y="5032747"/>
            <a:ext cx="7325834" cy="1646844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92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  <p:bldP spid="19" grpId="0" animBg="1"/>
      <p:bldP spid="26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Barrierer for udbredelse af telesundhed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32BA172-8177-4FA3-9B13-94C447E3422B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 DIAS </a:t>
            </a:r>
            <a:fld id="{5F226247-C6D6-42D4-997F-088C8C9FBCE8}" type="slidenum">
              <a:rPr lang="da-DK" smtClean="0"/>
              <a:pPr/>
              <a:t>4</a:t>
            </a:fld>
            <a:endParaRPr lang="da-DK"/>
          </a:p>
        </p:txBody>
      </p:sp>
      <p:pic>
        <p:nvPicPr>
          <p:cNvPr id="20" name="Picture 10" descr="Shopping banknotes ic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9" y="1407422"/>
            <a:ext cx="789510" cy="78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Tips for Managing an Enterprise-Class Wireless Infrastructure With 802.11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69" y="4648121"/>
            <a:ext cx="654366" cy="65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79" y="2353496"/>
            <a:ext cx="1379491" cy="96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kstboks 16"/>
          <p:cNvSpPr txBox="1"/>
          <p:nvPr/>
        </p:nvSpPr>
        <p:spPr>
          <a:xfrm>
            <a:off x="2227975" y="1649044"/>
            <a:ext cx="5762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Manglende business case</a:t>
            </a:r>
            <a:endParaRPr lang="da-DK" dirty="0"/>
          </a:p>
        </p:txBody>
      </p:sp>
      <p:sp>
        <p:nvSpPr>
          <p:cNvPr id="25" name="Tekstboks 24"/>
          <p:cNvSpPr txBox="1"/>
          <p:nvPr/>
        </p:nvSpPr>
        <p:spPr>
          <a:xfrm>
            <a:off x="2227976" y="2732106"/>
            <a:ext cx="5762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Organisatorisk projekt – ikke it-projekt</a:t>
            </a:r>
            <a:endParaRPr lang="da-DK" dirty="0"/>
          </a:p>
        </p:txBody>
      </p:sp>
      <p:sp>
        <p:nvSpPr>
          <p:cNvPr id="26" name="Tekstboks 25"/>
          <p:cNvSpPr txBox="1"/>
          <p:nvPr/>
        </p:nvSpPr>
        <p:spPr>
          <a:xfrm>
            <a:off x="2211572" y="4799035"/>
            <a:ext cx="5762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Utilstrækkelig infrastruktur</a:t>
            </a:r>
            <a:endParaRPr lang="da-DK" dirty="0"/>
          </a:p>
        </p:txBody>
      </p:sp>
      <p:sp>
        <p:nvSpPr>
          <p:cNvPr id="28" name="Tekstboks 27"/>
          <p:cNvSpPr txBox="1"/>
          <p:nvPr/>
        </p:nvSpPr>
        <p:spPr>
          <a:xfrm>
            <a:off x="2239850" y="5919326"/>
            <a:ext cx="5762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Umoden teknologi</a:t>
            </a:r>
            <a:endParaRPr lang="da-DK" dirty="0"/>
          </a:p>
        </p:txBody>
      </p:sp>
      <p:pic>
        <p:nvPicPr>
          <p:cNvPr id="3086" name="Picture 14" descr="Laptop ico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74" y="5732310"/>
            <a:ext cx="692661" cy="69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frundet rektangel 17"/>
          <p:cNvSpPr/>
          <p:nvPr/>
        </p:nvSpPr>
        <p:spPr bwMode="auto">
          <a:xfrm>
            <a:off x="159488" y="1407421"/>
            <a:ext cx="7527853" cy="908268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9" name="Afrundet rektangel 18"/>
          <p:cNvSpPr/>
          <p:nvPr/>
        </p:nvSpPr>
        <p:spPr bwMode="auto">
          <a:xfrm>
            <a:off x="159489" y="2468089"/>
            <a:ext cx="7527853" cy="908268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Afrundet rektangel 20"/>
          <p:cNvSpPr/>
          <p:nvPr/>
        </p:nvSpPr>
        <p:spPr bwMode="auto">
          <a:xfrm>
            <a:off x="159419" y="4548113"/>
            <a:ext cx="7527853" cy="908268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Afrundet rektangel 21"/>
          <p:cNvSpPr/>
          <p:nvPr/>
        </p:nvSpPr>
        <p:spPr bwMode="auto">
          <a:xfrm>
            <a:off x="159489" y="5662087"/>
            <a:ext cx="7527853" cy="908268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Afrundet rektangel 22"/>
          <p:cNvSpPr/>
          <p:nvPr/>
        </p:nvSpPr>
        <p:spPr bwMode="auto">
          <a:xfrm>
            <a:off x="159418" y="3494917"/>
            <a:ext cx="7527853" cy="908268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Højrepil 2"/>
          <p:cNvSpPr/>
          <p:nvPr/>
        </p:nvSpPr>
        <p:spPr bwMode="auto">
          <a:xfrm>
            <a:off x="461179" y="3776353"/>
            <a:ext cx="417590" cy="285008"/>
          </a:xfrm>
          <a:prstGeom prst="rightArrow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4" name="Højrepil 23"/>
          <p:cNvSpPr/>
          <p:nvPr/>
        </p:nvSpPr>
        <p:spPr bwMode="auto">
          <a:xfrm rot="10800000">
            <a:off x="983669" y="3776353"/>
            <a:ext cx="417590" cy="285008"/>
          </a:xfrm>
          <a:prstGeom prst="rightArrow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Tekstboks 26"/>
          <p:cNvSpPr txBox="1"/>
          <p:nvPr/>
        </p:nvSpPr>
        <p:spPr>
          <a:xfrm>
            <a:off x="2216099" y="3734095"/>
            <a:ext cx="5762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Modsatrettede eller manglende </a:t>
            </a:r>
            <a:r>
              <a:rPr lang="da-DK" dirty="0" err="1" smtClean="0"/>
              <a:t>incentives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28455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6" grpId="0"/>
      <p:bldP spid="28" grpId="0"/>
      <p:bldP spid="18" grpId="0" animBg="1"/>
      <p:bldP spid="19" grpId="0" animBg="1"/>
      <p:bldP spid="21" grpId="0" animBg="1"/>
      <p:bldP spid="22" grpId="0" animBg="1"/>
      <p:bldP spid="23" grpId="0" animBg="1"/>
      <p:bldP spid="3" grpId="0" animBg="1"/>
      <p:bldP spid="24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skal der så til?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smtClean="0"/>
              <a:t>Dokument nr./Version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32BA172-8177-4FA3-9B13-94C447E3422B}" type="datetime2">
              <a:rPr lang="da-DK" smtClean="0"/>
              <a:pPr/>
              <a:t>3. juni 2014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 DIAS </a:t>
            </a:r>
            <a:fld id="{5F226247-C6D6-42D4-997F-088C8C9FBCE8}" type="slidenum">
              <a:rPr lang="da-DK" smtClean="0"/>
              <a:pPr/>
              <a:t>5</a:t>
            </a:fld>
            <a:endParaRPr lang="da-DK"/>
          </a:p>
        </p:txBody>
      </p:sp>
      <p:pic>
        <p:nvPicPr>
          <p:cNvPr id="7" name="Pladsholder til indhold 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032" y="1613422"/>
            <a:ext cx="1146253" cy="88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12" descr="image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5" y="2688433"/>
            <a:ext cx="1877847" cy="131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hecklist icon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51" y="4158624"/>
            <a:ext cx="1440569" cy="144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boks 8"/>
          <p:cNvSpPr txBox="1"/>
          <p:nvPr/>
        </p:nvSpPr>
        <p:spPr>
          <a:xfrm>
            <a:off x="2413591" y="1884198"/>
            <a:ext cx="452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Brugervenlighed og moden teknologi</a:t>
            </a:r>
            <a:endParaRPr lang="da-DK" dirty="0"/>
          </a:p>
        </p:txBody>
      </p:sp>
      <p:sp>
        <p:nvSpPr>
          <p:cNvPr id="11" name="Tekstboks 10"/>
          <p:cNvSpPr txBox="1"/>
          <p:nvPr/>
        </p:nvSpPr>
        <p:spPr>
          <a:xfrm>
            <a:off x="2413581" y="3240200"/>
            <a:ext cx="5220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Bedre rådgivning om implementeringsprocessen</a:t>
            </a:r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2434847" y="4636489"/>
            <a:ext cx="5220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Klare, ambitiøse og bindende mål</a:t>
            </a:r>
            <a:endParaRPr lang="da-DK" dirty="0"/>
          </a:p>
        </p:txBody>
      </p:sp>
      <p:sp>
        <p:nvSpPr>
          <p:cNvPr id="13" name="Afrundet rektangel 12"/>
          <p:cNvSpPr/>
          <p:nvPr/>
        </p:nvSpPr>
        <p:spPr bwMode="auto">
          <a:xfrm>
            <a:off x="159488" y="1445377"/>
            <a:ext cx="7527922" cy="1219201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Afrundet rektangel 13"/>
          <p:cNvSpPr/>
          <p:nvPr/>
        </p:nvSpPr>
        <p:spPr bwMode="auto">
          <a:xfrm>
            <a:off x="159488" y="2837748"/>
            <a:ext cx="7527922" cy="1219201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Afrundet rektangel 14"/>
          <p:cNvSpPr/>
          <p:nvPr/>
        </p:nvSpPr>
        <p:spPr bwMode="auto">
          <a:xfrm>
            <a:off x="127521" y="4217999"/>
            <a:ext cx="7527922" cy="1219201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4100" name="Picture 4" descr="https://www.onenevada.org/about/careers/images/icon_leadership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07" y="5616836"/>
            <a:ext cx="1145588" cy="101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frundet rektangel 16"/>
          <p:cNvSpPr/>
          <p:nvPr/>
        </p:nvSpPr>
        <p:spPr bwMode="auto">
          <a:xfrm>
            <a:off x="106255" y="5553038"/>
            <a:ext cx="7527922" cy="1219201"/>
          </a:xfrm>
          <a:prstGeom prst="roundRect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2434857" y="5964872"/>
            <a:ext cx="4625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Lederskab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659857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 animBg="1"/>
      <p:bldP spid="14" grpId="0" animBg="1"/>
      <p:bldP spid="15" grpId="0" animBg="1"/>
      <p:bldP spid="17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282&quot;&gt;&lt;property id=&quot;20148&quot; value=&quot;5&quot;/&gt;&lt;property id=&quot;20300&quot; value=&quot;Slide 1&quot;/&gt;&lt;property id=&quot;20307&quot; value=&quot;256&quot;/&gt;&lt;/object&gt;&lt;object type=&quot;3&quot; unique_id=&quot;10283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MD_DK">
  <a:themeElements>
    <a:clrScheme name="KMD">
      <a:dk1>
        <a:srgbClr val="000000"/>
      </a:dk1>
      <a:lt1>
        <a:srgbClr val="FFFFFF"/>
      </a:lt1>
      <a:dk2>
        <a:srgbClr val="FFFFFF"/>
      </a:dk2>
      <a:lt2>
        <a:srgbClr val="4F4F4F"/>
      </a:lt2>
      <a:accent1>
        <a:srgbClr val="8BAF2E"/>
      </a:accent1>
      <a:accent2>
        <a:srgbClr val="2D656F"/>
      </a:accent2>
      <a:accent3>
        <a:srgbClr val="92B3BC"/>
      </a:accent3>
      <a:accent4>
        <a:srgbClr val="CB7A00"/>
      </a:accent4>
      <a:accent5>
        <a:srgbClr val="F3E847"/>
      </a:accent5>
      <a:accent6>
        <a:srgbClr val="5D6A12"/>
      </a:accent6>
      <a:hlink>
        <a:srgbClr val="2D656F"/>
      </a:hlink>
      <a:folHlink>
        <a:srgbClr val="92B3BC"/>
      </a:folHlink>
    </a:clrScheme>
    <a:fontScheme name="kmd_powerpoint_graphic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md_powerpoint_graphics 1">
        <a:dk1>
          <a:srgbClr val="000000"/>
        </a:dk1>
        <a:lt1>
          <a:srgbClr val="FFFFFF"/>
        </a:lt1>
        <a:dk2>
          <a:srgbClr val="FFFFFF"/>
        </a:dk2>
        <a:lt2>
          <a:srgbClr val="E5E5E5"/>
        </a:lt2>
        <a:accent1>
          <a:srgbClr val="A3A3A3"/>
        </a:accent1>
        <a:accent2>
          <a:srgbClr val="59B227"/>
        </a:accent2>
        <a:accent3>
          <a:srgbClr val="FFFFFF"/>
        </a:accent3>
        <a:accent4>
          <a:srgbClr val="000000"/>
        </a:accent4>
        <a:accent5>
          <a:srgbClr val="CECECE"/>
        </a:accent5>
        <a:accent6>
          <a:srgbClr val="50A122"/>
        </a:accent6>
        <a:hlink>
          <a:srgbClr val="4F4F4F"/>
        </a:hlink>
        <a:folHlink>
          <a:srgbClr val="E0E0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60606"/>
      </a:dk1>
      <a:lt1>
        <a:srgbClr val="FFFFFF"/>
      </a:lt1>
      <a:dk2>
        <a:srgbClr val="FFFFFF"/>
      </a:dk2>
      <a:lt2>
        <a:srgbClr val="E5E5E5"/>
      </a:lt2>
      <a:accent1>
        <a:srgbClr val="505050"/>
      </a:accent1>
      <a:accent2>
        <a:srgbClr val="7BB139"/>
      </a:accent2>
      <a:accent3>
        <a:srgbClr val="FFFFFF"/>
      </a:accent3>
      <a:accent4>
        <a:srgbClr val="040404"/>
      </a:accent4>
      <a:accent5>
        <a:srgbClr val="B3B3B3"/>
      </a:accent5>
      <a:accent6>
        <a:srgbClr val="6FA033"/>
      </a:accent6>
      <a:hlink>
        <a:srgbClr val="A1A1A1"/>
      </a:hlink>
      <a:folHlink>
        <a:srgbClr val="E0E0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60606"/>
      </a:dk1>
      <a:lt1>
        <a:srgbClr val="FFFFFF"/>
      </a:lt1>
      <a:dk2>
        <a:srgbClr val="FFFFFF"/>
      </a:dk2>
      <a:lt2>
        <a:srgbClr val="E5E5E5"/>
      </a:lt2>
      <a:accent1>
        <a:srgbClr val="505050"/>
      </a:accent1>
      <a:accent2>
        <a:srgbClr val="7BB139"/>
      </a:accent2>
      <a:accent3>
        <a:srgbClr val="FFFFFF"/>
      </a:accent3>
      <a:accent4>
        <a:srgbClr val="040404"/>
      </a:accent4>
      <a:accent5>
        <a:srgbClr val="B3B3B3"/>
      </a:accent5>
      <a:accent6>
        <a:srgbClr val="6FA033"/>
      </a:accent6>
      <a:hlink>
        <a:srgbClr val="A1A1A1"/>
      </a:hlink>
      <a:folHlink>
        <a:srgbClr val="E0E0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227F024598104EBBB68F76F9FDD4A9" ma:contentTypeVersion="0" ma:contentTypeDescription="Create a new document." ma:contentTypeScope="" ma:versionID="ab470e0b978a780b1ee3cf11e5053af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A25417-B186-43C8-B000-8682D94179FB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70F13CC-F8F7-46BC-A7BC-7731083855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11EC1B-DC3D-4377-AC77-FA7042CC5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KMD_DK</Template>
  <TotalTime>205</TotalTime>
  <Words>301</Words>
  <Application>Microsoft Office PowerPoint</Application>
  <PresentationFormat>Skærmshow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KMD_DK</vt:lpstr>
      <vt:lpstr>Det digitale danmark, hvordan realiserer vi potentialet?</vt:lpstr>
      <vt:lpstr>Telesundhed – udfordringer og potentialer</vt:lpstr>
      <vt:lpstr>Telesundhed anno 2014</vt:lpstr>
      <vt:lpstr>Barrierer for udbredelse af telesundhed</vt:lpstr>
      <vt:lpstr>Hvad skal der så til?</vt:lpstr>
    </vt:vector>
  </TitlesOfParts>
  <Company>KMD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Klausen.Mikkel MIK</dc:creator>
  <cp:lastModifiedBy>Jakob Willer</cp:lastModifiedBy>
  <cp:revision>40</cp:revision>
  <cp:lastPrinted>2014-06-02T13:47:39Z</cp:lastPrinted>
  <dcterms:created xsi:type="dcterms:W3CDTF">2014-06-02T10:05:07Z</dcterms:created>
  <dcterms:modified xsi:type="dcterms:W3CDTF">2014-06-03T09:56:03Z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0x01010046227F024598104EBBB68F76F9FDD4A9</vt:lpwstr>
  </property>
</Properties>
</file>