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90" r:id="rId2"/>
    <p:sldMasterId id="2147483700" r:id="rId3"/>
  </p:sldMasterIdLst>
  <p:notesMasterIdLst>
    <p:notesMasterId r:id="rId27"/>
  </p:notesMasterIdLst>
  <p:sldIdLst>
    <p:sldId id="281" r:id="rId4"/>
    <p:sldId id="312" r:id="rId5"/>
    <p:sldId id="347" r:id="rId6"/>
    <p:sldId id="345" r:id="rId7"/>
    <p:sldId id="330" r:id="rId8"/>
    <p:sldId id="317" r:id="rId9"/>
    <p:sldId id="332" r:id="rId10"/>
    <p:sldId id="333" r:id="rId11"/>
    <p:sldId id="334" r:id="rId12"/>
    <p:sldId id="335" r:id="rId13"/>
    <p:sldId id="336" r:id="rId14"/>
    <p:sldId id="344" r:id="rId15"/>
    <p:sldId id="337" r:id="rId16"/>
    <p:sldId id="338" r:id="rId17"/>
    <p:sldId id="315" r:id="rId18"/>
    <p:sldId id="300" r:id="rId19"/>
    <p:sldId id="326" r:id="rId20"/>
    <p:sldId id="325" r:id="rId21"/>
    <p:sldId id="323" r:id="rId22"/>
    <p:sldId id="301" r:id="rId23"/>
    <p:sldId id="322" r:id="rId24"/>
    <p:sldId id="348" r:id="rId25"/>
    <p:sldId id="349" r:id="rId26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45"/>
    <a:srgbClr val="909F98"/>
    <a:srgbClr val="DBD9C0"/>
    <a:srgbClr val="828971"/>
    <a:srgbClr val="949D9E"/>
    <a:srgbClr val="AAA38E"/>
    <a:srgbClr val="009AA6"/>
    <a:srgbClr val="4865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430" y="-11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212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smtClean="0"/>
              <a:t>Klik for at redigere teksttypografierne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fld id="{BD0BCF16-DB55-493E-B7F4-F31D90E2F8B6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03739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Lars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ED1676-3E3F-4A26-A51A-D382C13E9C6F}" type="slidenum">
              <a:rPr lang="da-DK" smtClean="0"/>
              <a:pPr>
                <a:defRPr/>
              </a:pPr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2366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Projektchef på vegne</a:t>
            </a:r>
            <a:r>
              <a:rPr lang="da-DK" baseline="0" dirty="0" smtClean="0"/>
              <a:t> af alle projektet aktører</a:t>
            </a:r>
          </a:p>
          <a:p>
            <a:endParaRPr lang="da-DK" baseline="0" dirty="0" smtClean="0"/>
          </a:p>
          <a:p>
            <a:r>
              <a:rPr lang="da-DK" baseline="0" dirty="0" smtClean="0"/>
              <a:t>Behandling af klinisk sygdom udgør en stor og stigende andel af sundhedsbudgettet</a:t>
            </a:r>
          </a:p>
          <a:p>
            <a:endParaRPr lang="da-DK" baseline="0" dirty="0" smtClean="0"/>
          </a:p>
          <a:p>
            <a:r>
              <a:rPr lang="da-DK" baseline="0" dirty="0" smtClean="0"/>
              <a:t>Naturligt været en interesse i at </a:t>
            </a:r>
            <a:r>
              <a:rPr lang="da-DK" baseline="0" dirty="0" err="1" smtClean="0"/>
              <a:t>etablre</a:t>
            </a:r>
            <a:r>
              <a:rPr lang="da-DK" baseline="0" dirty="0" smtClean="0"/>
              <a:t> en række forsknings og pilotprojekter som anvender telemedicin</a:t>
            </a:r>
          </a:p>
          <a:p>
            <a:endParaRPr lang="da-DK" baseline="0" dirty="0" smtClean="0"/>
          </a:p>
          <a:p>
            <a:r>
              <a:rPr lang="da-DK" baseline="0" dirty="0" smtClean="0"/>
              <a:t>TeleCare Nord bevæger sig fra det begrænsede / kontrollerede forsøg – til </a:t>
            </a:r>
            <a:r>
              <a:rPr lang="da-DK" baseline="0" dirty="0" err="1" smtClean="0"/>
              <a:t>fuldskale</a:t>
            </a:r>
            <a:r>
              <a:rPr lang="da-DK" baseline="0" dirty="0" smtClean="0"/>
              <a:t> implementering for KOL patienter</a:t>
            </a:r>
          </a:p>
          <a:p>
            <a:endParaRPr lang="da-DK" baseline="0" dirty="0" smtClean="0"/>
          </a:p>
          <a:p>
            <a:r>
              <a:rPr lang="da-DK" baseline="0" dirty="0" smtClean="0"/>
              <a:t>Projektet involvere region, alle kommuner og praktiserende læger </a:t>
            </a:r>
          </a:p>
          <a:p>
            <a:endParaRPr lang="da-DK" baseline="0" dirty="0" smtClean="0"/>
          </a:p>
          <a:p>
            <a:pPr>
              <a:buFontTx/>
              <a:buChar char="-"/>
            </a:pPr>
            <a:r>
              <a:rPr lang="da-DK" baseline="0" dirty="0" smtClean="0"/>
              <a:t>Samarbejder med og om patienten</a:t>
            </a:r>
          </a:p>
          <a:p>
            <a:pPr>
              <a:buFontTx/>
              <a:buChar char="-"/>
            </a:pPr>
            <a:endParaRPr lang="da-DK" baseline="0" dirty="0" smtClean="0"/>
          </a:p>
          <a:p>
            <a:pPr>
              <a:buFontTx/>
              <a:buChar char="-"/>
            </a:pPr>
            <a:r>
              <a:rPr lang="da-DK" baseline="0" dirty="0" smtClean="0"/>
              <a:t>Et tilbud til alle patienter uanset i hvilken kommune de bor – og uanset hvilken praktiserende læge de har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C02B9-238B-4775-A011-2B3AE91DB882}" type="slidenum">
              <a:rPr lang="da-DK" smtClean="0"/>
              <a:pPr/>
              <a:t>4</a:t>
            </a:fld>
            <a:endParaRPr 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Lars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ED1676-3E3F-4A26-A51A-D382C13E9C6F}" type="slidenum">
              <a:rPr lang="da-DK" smtClean="0"/>
              <a:pPr>
                <a:defRPr/>
              </a:pPr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9510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EC6CB-E3EA-4B02-86D1-CC36D7E9D99E}" type="slidenum">
              <a:rPr lang="da-DK" smtClean="0"/>
              <a:pPr/>
              <a:t>11</a:t>
            </a:fld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EC6CB-E3EA-4B02-86D1-CC36D7E9D99E}" type="slidenum">
              <a:rPr lang="da-DK" smtClean="0"/>
              <a:pPr/>
              <a:t>14</a:t>
            </a:fld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Lars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ED1676-3E3F-4A26-A51A-D382C13E9C6F}" type="slidenum">
              <a:rPr lang="da-DK" smtClean="0"/>
              <a:pPr>
                <a:defRPr/>
              </a:pPr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4973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RN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RN 1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213" y="5405438"/>
            <a:ext cx="4995862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3850" y="549275"/>
            <a:ext cx="6913563" cy="1728788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3850" y="2276475"/>
            <a:ext cx="6400800" cy="1152525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-6350"/>
            <a:ext cx="1619250" cy="215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438" y="3429000"/>
            <a:ext cx="3527425" cy="476250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DF064-C25F-4141-9E51-263A01B5777C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15113" y="260350"/>
            <a:ext cx="2071687" cy="5689600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395288" y="260350"/>
            <a:ext cx="6067425" cy="5689600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BBCAB-CF60-4E90-BC80-2968B2980C56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081088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395288" y="1600200"/>
            <a:ext cx="4068762" cy="4349750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16450" y="1600200"/>
            <a:ext cx="4070350" cy="4349750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0492D-34E4-4432-B24A-9057FB59F77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/>
          <a:lstStyle/>
          <a:p>
            <a:pPr>
              <a:defRPr/>
            </a:pPr>
            <a:endParaRPr lang="da-DK">
              <a:solidFill>
                <a:srgbClr val="4E161F"/>
              </a:solidFill>
            </a:endParaRPr>
          </a:p>
        </p:txBody>
      </p:sp>
      <p:sp>
        <p:nvSpPr>
          <p:cNvPr id="5" name="Freeform 19"/>
          <p:cNvSpPr/>
          <p:nvPr userDrawn="1"/>
        </p:nvSpPr>
        <p:spPr bwMode="auto">
          <a:xfrm>
            <a:off x="0" y="4186238"/>
            <a:ext cx="9144000" cy="2674937"/>
          </a:xfrm>
          <a:custGeom>
            <a:avLst/>
            <a:gdLst>
              <a:gd name="connsiteX0" fmla="*/ 0 w 9144000"/>
              <a:gd name="connsiteY0" fmla="*/ 0 h 2661251"/>
              <a:gd name="connsiteX1" fmla="*/ 9144000 w 9144000"/>
              <a:gd name="connsiteY1" fmla="*/ 0 h 2661251"/>
              <a:gd name="connsiteX2" fmla="*/ 9144000 w 9144000"/>
              <a:gd name="connsiteY2" fmla="*/ 2661251 h 2661251"/>
              <a:gd name="connsiteX3" fmla="*/ 0 w 9144000"/>
              <a:gd name="connsiteY3" fmla="*/ 2661251 h 2661251"/>
              <a:gd name="connsiteX4" fmla="*/ 0 w 9144000"/>
              <a:gd name="connsiteY4" fmla="*/ 0 h 2661251"/>
              <a:gd name="connsiteX0" fmla="*/ 0 w 9144000"/>
              <a:gd name="connsiteY0" fmla="*/ 10338 h 2671589"/>
              <a:gd name="connsiteX1" fmla="*/ 6907576 w 9144000"/>
              <a:gd name="connsiteY1" fmla="*/ 0 h 2671589"/>
              <a:gd name="connsiteX2" fmla="*/ 9144000 w 9144000"/>
              <a:gd name="connsiteY2" fmla="*/ 10338 h 2671589"/>
              <a:gd name="connsiteX3" fmla="*/ 9144000 w 9144000"/>
              <a:gd name="connsiteY3" fmla="*/ 2671589 h 2671589"/>
              <a:gd name="connsiteX4" fmla="*/ 0 w 9144000"/>
              <a:gd name="connsiteY4" fmla="*/ 2671589 h 2671589"/>
              <a:gd name="connsiteX5" fmla="*/ 0 w 9144000"/>
              <a:gd name="connsiteY5" fmla="*/ 10338 h 2671589"/>
              <a:gd name="connsiteX0" fmla="*/ 0 w 9144000"/>
              <a:gd name="connsiteY0" fmla="*/ 10338 h 2671589"/>
              <a:gd name="connsiteX1" fmla="*/ 6907576 w 9144000"/>
              <a:gd name="connsiteY1" fmla="*/ 0 h 2671589"/>
              <a:gd name="connsiteX2" fmla="*/ 9144000 w 9144000"/>
              <a:gd name="connsiteY2" fmla="*/ 10338 h 2671589"/>
              <a:gd name="connsiteX3" fmla="*/ 9144000 w 9144000"/>
              <a:gd name="connsiteY3" fmla="*/ 815248 h 2671589"/>
              <a:gd name="connsiteX4" fmla="*/ 9144000 w 9144000"/>
              <a:gd name="connsiteY4" fmla="*/ 2671589 h 2671589"/>
              <a:gd name="connsiteX5" fmla="*/ 0 w 9144000"/>
              <a:gd name="connsiteY5" fmla="*/ 2671589 h 2671589"/>
              <a:gd name="connsiteX6" fmla="*/ 0 w 9144000"/>
              <a:gd name="connsiteY6" fmla="*/ 10338 h 2671589"/>
              <a:gd name="connsiteX0" fmla="*/ 0 w 9144000"/>
              <a:gd name="connsiteY0" fmla="*/ 10338 h 2671589"/>
              <a:gd name="connsiteX1" fmla="*/ 6907576 w 9144000"/>
              <a:gd name="connsiteY1" fmla="*/ 0 h 2671589"/>
              <a:gd name="connsiteX2" fmla="*/ 7405597 w 9144000"/>
              <a:gd name="connsiteY2" fmla="*/ 3141 h 2671589"/>
              <a:gd name="connsiteX3" fmla="*/ 9144000 w 9144000"/>
              <a:gd name="connsiteY3" fmla="*/ 10338 h 2671589"/>
              <a:gd name="connsiteX4" fmla="*/ 9144000 w 9144000"/>
              <a:gd name="connsiteY4" fmla="*/ 815248 h 2671589"/>
              <a:gd name="connsiteX5" fmla="*/ 9144000 w 9144000"/>
              <a:gd name="connsiteY5" fmla="*/ 2671589 h 2671589"/>
              <a:gd name="connsiteX6" fmla="*/ 0 w 9144000"/>
              <a:gd name="connsiteY6" fmla="*/ 2671589 h 2671589"/>
              <a:gd name="connsiteX7" fmla="*/ 0 w 9144000"/>
              <a:gd name="connsiteY7" fmla="*/ 10338 h 2671589"/>
              <a:gd name="connsiteX0" fmla="*/ 0 w 9144000"/>
              <a:gd name="connsiteY0" fmla="*/ 10338 h 2671589"/>
              <a:gd name="connsiteX1" fmla="*/ 6907576 w 9144000"/>
              <a:gd name="connsiteY1" fmla="*/ 0 h 2671589"/>
              <a:gd name="connsiteX2" fmla="*/ 7092280 w 9144000"/>
              <a:gd name="connsiteY2" fmla="*/ 394718 h 2671589"/>
              <a:gd name="connsiteX3" fmla="*/ 9144000 w 9144000"/>
              <a:gd name="connsiteY3" fmla="*/ 10338 h 2671589"/>
              <a:gd name="connsiteX4" fmla="*/ 9144000 w 9144000"/>
              <a:gd name="connsiteY4" fmla="*/ 815248 h 2671589"/>
              <a:gd name="connsiteX5" fmla="*/ 9144000 w 9144000"/>
              <a:gd name="connsiteY5" fmla="*/ 2671589 h 2671589"/>
              <a:gd name="connsiteX6" fmla="*/ 0 w 9144000"/>
              <a:gd name="connsiteY6" fmla="*/ 2671589 h 2671589"/>
              <a:gd name="connsiteX7" fmla="*/ 0 w 9144000"/>
              <a:gd name="connsiteY7" fmla="*/ 10338 h 2671589"/>
              <a:gd name="connsiteX0" fmla="*/ 0 w 9144000"/>
              <a:gd name="connsiteY0" fmla="*/ 10338 h 2671589"/>
              <a:gd name="connsiteX1" fmla="*/ 6907576 w 9144000"/>
              <a:gd name="connsiteY1" fmla="*/ 0 h 2671589"/>
              <a:gd name="connsiteX2" fmla="*/ 7092280 w 9144000"/>
              <a:gd name="connsiteY2" fmla="*/ 394718 h 2671589"/>
              <a:gd name="connsiteX3" fmla="*/ 9144000 w 9144000"/>
              <a:gd name="connsiteY3" fmla="*/ 10338 h 2671589"/>
              <a:gd name="connsiteX4" fmla="*/ 9144000 w 9144000"/>
              <a:gd name="connsiteY4" fmla="*/ 815248 h 2671589"/>
              <a:gd name="connsiteX5" fmla="*/ 9144000 w 9144000"/>
              <a:gd name="connsiteY5" fmla="*/ 2671589 h 2671589"/>
              <a:gd name="connsiteX6" fmla="*/ 0 w 9144000"/>
              <a:gd name="connsiteY6" fmla="*/ 2671589 h 2671589"/>
              <a:gd name="connsiteX7" fmla="*/ 0 w 9144000"/>
              <a:gd name="connsiteY7" fmla="*/ 10338 h 2671589"/>
              <a:gd name="connsiteX0" fmla="*/ 0 w 9144000"/>
              <a:gd name="connsiteY0" fmla="*/ 10338 h 2671589"/>
              <a:gd name="connsiteX1" fmla="*/ 6907576 w 9144000"/>
              <a:gd name="connsiteY1" fmla="*/ 0 h 2671589"/>
              <a:gd name="connsiteX2" fmla="*/ 7092280 w 9144000"/>
              <a:gd name="connsiteY2" fmla="*/ 394718 h 2671589"/>
              <a:gd name="connsiteX3" fmla="*/ 8532440 w 9144000"/>
              <a:gd name="connsiteY3" fmla="*/ 1042790 h 2671589"/>
              <a:gd name="connsiteX4" fmla="*/ 9144000 w 9144000"/>
              <a:gd name="connsiteY4" fmla="*/ 815248 h 2671589"/>
              <a:gd name="connsiteX5" fmla="*/ 9144000 w 9144000"/>
              <a:gd name="connsiteY5" fmla="*/ 2671589 h 2671589"/>
              <a:gd name="connsiteX6" fmla="*/ 0 w 9144000"/>
              <a:gd name="connsiteY6" fmla="*/ 2671589 h 2671589"/>
              <a:gd name="connsiteX7" fmla="*/ 0 w 9144000"/>
              <a:gd name="connsiteY7" fmla="*/ 10338 h 2671589"/>
              <a:gd name="connsiteX0" fmla="*/ 0 w 9144000"/>
              <a:gd name="connsiteY0" fmla="*/ 10338 h 2671589"/>
              <a:gd name="connsiteX1" fmla="*/ 6907576 w 9144000"/>
              <a:gd name="connsiteY1" fmla="*/ 0 h 2671589"/>
              <a:gd name="connsiteX2" fmla="*/ 7092280 w 9144000"/>
              <a:gd name="connsiteY2" fmla="*/ 394718 h 2671589"/>
              <a:gd name="connsiteX3" fmla="*/ 8532440 w 9144000"/>
              <a:gd name="connsiteY3" fmla="*/ 1042790 h 2671589"/>
              <a:gd name="connsiteX4" fmla="*/ 9144000 w 9144000"/>
              <a:gd name="connsiteY4" fmla="*/ 815248 h 2671589"/>
              <a:gd name="connsiteX5" fmla="*/ 9144000 w 9144000"/>
              <a:gd name="connsiteY5" fmla="*/ 2671589 h 2671589"/>
              <a:gd name="connsiteX6" fmla="*/ 0 w 9144000"/>
              <a:gd name="connsiteY6" fmla="*/ 2671589 h 2671589"/>
              <a:gd name="connsiteX7" fmla="*/ 0 w 9144000"/>
              <a:gd name="connsiteY7" fmla="*/ 10338 h 2671589"/>
              <a:gd name="connsiteX0" fmla="*/ 0 w 9144000"/>
              <a:gd name="connsiteY0" fmla="*/ 10338 h 2671589"/>
              <a:gd name="connsiteX1" fmla="*/ 6907576 w 9144000"/>
              <a:gd name="connsiteY1" fmla="*/ 0 h 2671589"/>
              <a:gd name="connsiteX2" fmla="*/ 7092280 w 9144000"/>
              <a:gd name="connsiteY2" fmla="*/ 394718 h 2671589"/>
              <a:gd name="connsiteX3" fmla="*/ 8532440 w 9144000"/>
              <a:gd name="connsiteY3" fmla="*/ 1042790 h 2671589"/>
              <a:gd name="connsiteX4" fmla="*/ 9144000 w 9144000"/>
              <a:gd name="connsiteY4" fmla="*/ 815248 h 2671589"/>
              <a:gd name="connsiteX5" fmla="*/ 9144000 w 9144000"/>
              <a:gd name="connsiteY5" fmla="*/ 2671589 h 2671589"/>
              <a:gd name="connsiteX6" fmla="*/ 0 w 9144000"/>
              <a:gd name="connsiteY6" fmla="*/ 2671589 h 2671589"/>
              <a:gd name="connsiteX7" fmla="*/ 0 w 9144000"/>
              <a:gd name="connsiteY7" fmla="*/ 10338 h 2671589"/>
              <a:gd name="connsiteX0" fmla="*/ 0 w 9144000"/>
              <a:gd name="connsiteY0" fmla="*/ 10338 h 2671589"/>
              <a:gd name="connsiteX1" fmla="*/ 6907576 w 9144000"/>
              <a:gd name="connsiteY1" fmla="*/ 0 h 2671589"/>
              <a:gd name="connsiteX2" fmla="*/ 7092280 w 9144000"/>
              <a:gd name="connsiteY2" fmla="*/ 394718 h 2671589"/>
              <a:gd name="connsiteX3" fmla="*/ 8532440 w 9144000"/>
              <a:gd name="connsiteY3" fmla="*/ 1042790 h 2671589"/>
              <a:gd name="connsiteX4" fmla="*/ 9144000 w 9144000"/>
              <a:gd name="connsiteY4" fmla="*/ 815248 h 2671589"/>
              <a:gd name="connsiteX5" fmla="*/ 9144000 w 9144000"/>
              <a:gd name="connsiteY5" fmla="*/ 2671589 h 2671589"/>
              <a:gd name="connsiteX6" fmla="*/ 0 w 9144000"/>
              <a:gd name="connsiteY6" fmla="*/ 2671589 h 2671589"/>
              <a:gd name="connsiteX7" fmla="*/ 0 w 9144000"/>
              <a:gd name="connsiteY7" fmla="*/ 10338 h 2671589"/>
              <a:gd name="connsiteX0" fmla="*/ 0 w 9144000"/>
              <a:gd name="connsiteY0" fmla="*/ 10338 h 2671589"/>
              <a:gd name="connsiteX1" fmla="*/ 6907576 w 9144000"/>
              <a:gd name="connsiteY1" fmla="*/ 0 h 2671589"/>
              <a:gd name="connsiteX2" fmla="*/ 7092280 w 9144000"/>
              <a:gd name="connsiteY2" fmla="*/ 394718 h 2671589"/>
              <a:gd name="connsiteX3" fmla="*/ 8532440 w 9144000"/>
              <a:gd name="connsiteY3" fmla="*/ 1042790 h 2671589"/>
              <a:gd name="connsiteX4" fmla="*/ 9144000 w 9144000"/>
              <a:gd name="connsiteY4" fmla="*/ 754758 h 2671589"/>
              <a:gd name="connsiteX5" fmla="*/ 9144000 w 9144000"/>
              <a:gd name="connsiteY5" fmla="*/ 2671589 h 2671589"/>
              <a:gd name="connsiteX6" fmla="*/ 0 w 9144000"/>
              <a:gd name="connsiteY6" fmla="*/ 2671589 h 2671589"/>
              <a:gd name="connsiteX7" fmla="*/ 0 w 9144000"/>
              <a:gd name="connsiteY7" fmla="*/ 10338 h 2671589"/>
              <a:gd name="connsiteX0" fmla="*/ 0 w 9144000"/>
              <a:gd name="connsiteY0" fmla="*/ 10338 h 2671589"/>
              <a:gd name="connsiteX1" fmla="*/ 6907576 w 9144000"/>
              <a:gd name="connsiteY1" fmla="*/ 0 h 2671589"/>
              <a:gd name="connsiteX2" fmla="*/ 7092280 w 9144000"/>
              <a:gd name="connsiteY2" fmla="*/ 394718 h 2671589"/>
              <a:gd name="connsiteX3" fmla="*/ 8532440 w 9144000"/>
              <a:gd name="connsiteY3" fmla="*/ 1042790 h 2671589"/>
              <a:gd name="connsiteX4" fmla="*/ 9144000 w 9144000"/>
              <a:gd name="connsiteY4" fmla="*/ 754758 h 2671589"/>
              <a:gd name="connsiteX5" fmla="*/ 9144000 w 9144000"/>
              <a:gd name="connsiteY5" fmla="*/ 2671589 h 2671589"/>
              <a:gd name="connsiteX6" fmla="*/ 0 w 9144000"/>
              <a:gd name="connsiteY6" fmla="*/ 2671589 h 2671589"/>
              <a:gd name="connsiteX7" fmla="*/ 0 w 9144000"/>
              <a:gd name="connsiteY7" fmla="*/ 10338 h 2671589"/>
              <a:gd name="connsiteX0" fmla="*/ 0 w 9144000"/>
              <a:gd name="connsiteY0" fmla="*/ 10338 h 2671589"/>
              <a:gd name="connsiteX1" fmla="*/ 6907576 w 9144000"/>
              <a:gd name="connsiteY1" fmla="*/ 0 h 2671589"/>
              <a:gd name="connsiteX2" fmla="*/ 7092280 w 9144000"/>
              <a:gd name="connsiteY2" fmla="*/ 394718 h 2671589"/>
              <a:gd name="connsiteX3" fmla="*/ 8532440 w 9144000"/>
              <a:gd name="connsiteY3" fmla="*/ 1042790 h 2671589"/>
              <a:gd name="connsiteX4" fmla="*/ 9144000 w 9144000"/>
              <a:gd name="connsiteY4" fmla="*/ 754758 h 2671589"/>
              <a:gd name="connsiteX5" fmla="*/ 9144000 w 9144000"/>
              <a:gd name="connsiteY5" fmla="*/ 2671589 h 2671589"/>
              <a:gd name="connsiteX6" fmla="*/ 0 w 9144000"/>
              <a:gd name="connsiteY6" fmla="*/ 2671589 h 2671589"/>
              <a:gd name="connsiteX7" fmla="*/ 0 w 9144000"/>
              <a:gd name="connsiteY7" fmla="*/ 10338 h 2671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2671589">
                <a:moveTo>
                  <a:pt x="0" y="10338"/>
                </a:moveTo>
                <a:lnTo>
                  <a:pt x="6907576" y="0"/>
                </a:lnTo>
                <a:cubicBezTo>
                  <a:pt x="6969144" y="131573"/>
                  <a:pt x="6939715" y="119889"/>
                  <a:pt x="7092280" y="394718"/>
                </a:cubicBezTo>
                <a:cubicBezTo>
                  <a:pt x="7327183" y="785311"/>
                  <a:pt x="7883324" y="1096353"/>
                  <a:pt x="8532440" y="1042790"/>
                </a:cubicBezTo>
                <a:cubicBezTo>
                  <a:pt x="8787625" y="959598"/>
                  <a:pt x="8918004" y="934591"/>
                  <a:pt x="9144000" y="754758"/>
                </a:cubicBezTo>
                <a:lnTo>
                  <a:pt x="9144000" y="2671589"/>
                </a:lnTo>
                <a:lnTo>
                  <a:pt x="0" y="2671589"/>
                </a:lnTo>
                <a:lnTo>
                  <a:pt x="0" y="10338"/>
                </a:lnTo>
                <a:close/>
              </a:path>
            </a:pathLst>
          </a:custGeom>
          <a:solidFill>
            <a:schemeClr val="tx2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/>
          <a:lstStyle/>
          <a:p>
            <a:pPr>
              <a:defRPr/>
            </a:pPr>
            <a:endParaRPr lang="da-DK">
              <a:solidFill>
                <a:srgbClr val="4E161F"/>
              </a:solidFill>
            </a:endParaRPr>
          </a:p>
        </p:txBody>
      </p:sp>
      <p:pic>
        <p:nvPicPr>
          <p:cNvPr id="6" name="Forsidegrafik01" descr="Region Nordjylland_Forsidegrafik_1030.wm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238" y="5284788"/>
            <a:ext cx="5300662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8"/>
          <p:cNvSpPr/>
          <p:nvPr userDrawn="1"/>
        </p:nvSpPr>
        <p:spPr bwMode="auto">
          <a:xfrm>
            <a:off x="0" y="0"/>
            <a:ext cx="9144000" cy="233363"/>
          </a:xfrm>
          <a:prstGeom prst="rect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/>
          <a:lstStyle/>
          <a:p>
            <a:pPr>
              <a:defRPr/>
            </a:pPr>
            <a:endParaRPr lang="da-DK">
              <a:solidFill>
                <a:srgbClr val="4E161F"/>
              </a:solidFill>
            </a:endParaRPr>
          </a:p>
        </p:txBody>
      </p:sp>
      <p:grpSp>
        <p:nvGrpSpPr>
          <p:cNvPr id="2" name="Group 29"/>
          <p:cNvGrpSpPr/>
          <p:nvPr userDrawn="1"/>
        </p:nvGrpSpPr>
        <p:grpSpPr>
          <a:xfrm>
            <a:off x="6809820" y="2381756"/>
            <a:ext cx="2336800" cy="2900362"/>
            <a:chOff x="8247063" y="407988"/>
            <a:chExt cx="2336800" cy="2900362"/>
          </a:xfrm>
          <a:solidFill>
            <a:schemeClr val="tx2"/>
          </a:solidFill>
        </p:grpSpPr>
        <p:sp>
          <p:nvSpPr>
            <p:cNvPr id="9" name="Freeform 36"/>
            <p:cNvSpPr>
              <a:spLocks/>
            </p:cNvSpPr>
            <p:nvPr/>
          </p:nvSpPr>
          <p:spPr bwMode="auto">
            <a:xfrm>
              <a:off x="8750301" y="1223963"/>
              <a:ext cx="857250" cy="993775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142" y="11"/>
                </a:cxn>
                <a:cxn ang="0">
                  <a:pos x="99" y="41"/>
                </a:cxn>
                <a:cxn ang="0">
                  <a:pos x="96" y="5"/>
                </a:cxn>
                <a:cxn ang="0">
                  <a:pos x="0" y="5"/>
                </a:cxn>
                <a:cxn ang="0">
                  <a:pos x="0" y="42"/>
                </a:cxn>
                <a:cxn ang="0">
                  <a:pos x="21" y="45"/>
                </a:cxn>
                <a:cxn ang="0">
                  <a:pos x="46" y="52"/>
                </a:cxn>
                <a:cxn ang="0">
                  <a:pos x="46" y="263"/>
                </a:cxn>
                <a:cxn ang="0">
                  <a:pos x="6" y="284"/>
                </a:cxn>
                <a:cxn ang="0">
                  <a:pos x="6" y="311"/>
                </a:cxn>
                <a:cxn ang="0">
                  <a:pos x="146" y="311"/>
                </a:cxn>
                <a:cxn ang="0">
                  <a:pos x="146" y="285"/>
                </a:cxn>
                <a:cxn ang="0">
                  <a:pos x="109" y="265"/>
                </a:cxn>
                <a:cxn ang="0">
                  <a:pos x="110" y="96"/>
                </a:cxn>
                <a:cxn ang="0">
                  <a:pos x="130" y="58"/>
                </a:cxn>
                <a:cxn ang="0">
                  <a:pos x="188" y="42"/>
                </a:cxn>
                <a:cxn ang="0">
                  <a:pos x="200" y="44"/>
                </a:cxn>
                <a:cxn ang="0">
                  <a:pos x="268" y="19"/>
                </a:cxn>
                <a:cxn ang="0">
                  <a:pos x="198" y="0"/>
                </a:cxn>
              </a:cxnLst>
              <a:rect l="0" t="0" r="r" b="b"/>
              <a:pathLst>
                <a:path w="268" h="311">
                  <a:moveTo>
                    <a:pt x="198" y="0"/>
                  </a:moveTo>
                  <a:cubicBezTo>
                    <a:pt x="175" y="0"/>
                    <a:pt x="164" y="3"/>
                    <a:pt x="142" y="11"/>
                  </a:cubicBezTo>
                  <a:cubicBezTo>
                    <a:pt x="119" y="20"/>
                    <a:pt x="99" y="41"/>
                    <a:pt x="99" y="41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10" y="42"/>
                    <a:pt x="21" y="45"/>
                  </a:cubicBezTo>
                  <a:cubicBezTo>
                    <a:pt x="31" y="48"/>
                    <a:pt x="46" y="52"/>
                    <a:pt x="46" y="52"/>
                  </a:cubicBezTo>
                  <a:cubicBezTo>
                    <a:pt x="46" y="263"/>
                    <a:pt x="46" y="263"/>
                    <a:pt x="46" y="263"/>
                  </a:cubicBezTo>
                  <a:cubicBezTo>
                    <a:pt x="6" y="284"/>
                    <a:pt x="6" y="284"/>
                    <a:pt x="6" y="284"/>
                  </a:cubicBezTo>
                  <a:cubicBezTo>
                    <a:pt x="6" y="311"/>
                    <a:pt x="6" y="311"/>
                    <a:pt x="6" y="311"/>
                  </a:cubicBezTo>
                  <a:cubicBezTo>
                    <a:pt x="146" y="311"/>
                    <a:pt x="146" y="311"/>
                    <a:pt x="146" y="311"/>
                  </a:cubicBezTo>
                  <a:cubicBezTo>
                    <a:pt x="146" y="285"/>
                    <a:pt x="146" y="285"/>
                    <a:pt x="146" y="285"/>
                  </a:cubicBezTo>
                  <a:cubicBezTo>
                    <a:pt x="109" y="265"/>
                    <a:pt x="109" y="265"/>
                    <a:pt x="109" y="265"/>
                  </a:cubicBezTo>
                  <a:cubicBezTo>
                    <a:pt x="109" y="265"/>
                    <a:pt x="110" y="119"/>
                    <a:pt x="110" y="96"/>
                  </a:cubicBezTo>
                  <a:cubicBezTo>
                    <a:pt x="110" y="72"/>
                    <a:pt x="123" y="63"/>
                    <a:pt x="130" y="58"/>
                  </a:cubicBezTo>
                  <a:cubicBezTo>
                    <a:pt x="140" y="50"/>
                    <a:pt x="159" y="42"/>
                    <a:pt x="188" y="42"/>
                  </a:cubicBezTo>
                  <a:cubicBezTo>
                    <a:pt x="192" y="42"/>
                    <a:pt x="197" y="43"/>
                    <a:pt x="200" y="44"/>
                  </a:cubicBezTo>
                  <a:cubicBezTo>
                    <a:pt x="221" y="31"/>
                    <a:pt x="244" y="23"/>
                    <a:pt x="268" y="19"/>
                  </a:cubicBezTo>
                  <a:cubicBezTo>
                    <a:pt x="249" y="4"/>
                    <a:pt x="220" y="0"/>
                    <a:pt x="19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>
                <a:solidFill>
                  <a:srgbClr val="4E161F"/>
                </a:solidFill>
              </a:endParaRPr>
            </a:p>
          </p:txBody>
        </p:sp>
        <p:sp>
          <p:nvSpPr>
            <p:cNvPr id="10" name="Freeform 37"/>
            <p:cNvSpPr>
              <a:spLocks/>
            </p:cNvSpPr>
            <p:nvPr/>
          </p:nvSpPr>
          <p:spPr bwMode="auto">
            <a:xfrm>
              <a:off x="8247063" y="407988"/>
              <a:ext cx="2336800" cy="2900362"/>
            </a:xfrm>
            <a:custGeom>
              <a:avLst/>
              <a:gdLst/>
              <a:ahLst/>
              <a:cxnLst>
                <a:cxn ang="0">
                  <a:pos x="453" y="873"/>
                </a:cxn>
                <a:cxn ang="0">
                  <a:pos x="34" y="454"/>
                </a:cxn>
                <a:cxn ang="0">
                  <a:pos x="453" y="34"/>
                </a:cxn>
                <a:cxn ang="0">
                  <a:pos x="730" y="139"/>
                </a:cxn>
                <a:cxn ang="0">
                  <a:pos x="730" y="95"/>
                </a:cxn>
                <a:cxn ang="0">
                  <a:pos x="453" y="0"/>
                </a:cxn>
                <a:cxn ang="0">
                  <a:pos x="0" y="454"/>
                </a:cxn>
                <a:cxn ang="0">
                  <a:pos x="453" y="907"/>
                </a:cxn>
                <a:cxn ang="0">
                  <a:pos x="730" y="812"/>
                </a:cxn>
                <a:cxn ang="0">
                  <a:pos x="730" y="768"/>
                </a:cxn>
                <a:cxn ang="0">
                  <a:pos x="453" y="873"/>
                </a:cxn>
              </a:cxnLst>
              <a:rect l="0" t="0" r="r" b="b"/>
              <a:pathLst>
                <a:path w="730" h="907">
                  <a:moveTo>
                    <a:pt x="453" y="873"/>
                  </a:moveTo>
                  <a:cubicBezTo>
                    <a:pt x="222" y="873"/>
                    <a:pt x="34" y="685"/>
                    <a:pt x="34" y="454"/>
                  </a:cubicBezTo>
                  <a:cubicBezTo>
                    <a:pt x="34" y="222"/>
                    <a:pt x="222" y="34"/>
                    <a:pt x="453" y="34"/>
                  </a:cubicBezTo>
                  <a:cubicBezTo>
                    <a:pt x="559" y="34"/>
                    <a:pt x="656" y="74"/>
                    <a:pt x="730" y="139"/>
                  </a:cubicBezTo>
                  <a:cubicBezTo>
                    <a:pt x="730" y="95"/>
                    <a:pt x="730" y="95"/>
                    <a:pt x="730" y="95"/>
                  </a:cubicBezTo>
                  <a:cubicBezTo>
                    <a:pt x="654" y="35"/>
                    <a:pt x="558" y="0"/>
                    <a:pt x="453" y="0"/>
                  </a:cubicBezTo>
                  <a:cubicBezTo>
                    <a:pt x="203" y="0"/>
                    <a:pt x="0" y="203"/>
                    <a:pt x="0" y="454"/>
                  </a:cubicBezTo>
                  <a:cubicBezTo>
                    <a:pt x="0" y="704"/>
                    <a:pt x="203" y="907"/>
                    <a:pt x="453" y="907"/>
                  </a:cubicBezTo>
                  <a:cubicBezTo>
                    <a:pt x="558" y="907"/>
                    <a:pt x="654" y="872"/>
                    <a:pt x="730" y="812"/>
                  </a:cubicBezTo>
                  <a:cubicBezTo>
                    <a:pt x="730" y="768"/>
                    <a:pt x="730" y="768"/>
                    <a:pt x="730" y="768"/>
                  </a:cubicBezTo>
                  <a:cubicBezTo>
                    <a:pt x="656" y="833"/>
                    <a:pt x="559" y="873"/>
                    <a:pt x="453" y="8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>
                <a:solidFill>
                  <a:srgbClr val="4E161F"/>
                </a:solidFill>
              </a:endParaRPr>
            </a:p>
          </p:txBody>
        </p:sp>
        <p:sp>
          <p:nvSpPr>
            <p:cNvPr id="11" name="Freeform 38"/>
            <p:cNvSpPr>
              <a:spLocks/>
            </p:cNvSpPr>
            <p:nvPr/>
          </p:nvSpPr>
          <p:spPr bwMode="auto">
            <a:xfrm>
              <a:off x="9399588" y="1401763"/>
              <a:ext cx="425450" cy="815975"/>
            </a:xfrm>
            <a:custGeom>
              <a:avLst/>
              <a:gdLst/>
              <a:ahLst/>
              <a:cxnLst>
                <a:cxn ang="0">
                  <a:pos x="31" y="14"/>
                </a:cxn>
                <a:cxn ang="0">
                  <a:pos x="34" y="26"/>
                </a:cxn>
                <a:cxn ang="0">
                  <a:pos x="34" y="208"/>
                </a:cxn>
                <a:cxn ang="0">
                  <a:pos x="0" y="228"/>
                </a:cxn>
                <a:cxn ang="0">
                  <a:pos x="0" y="255"/>
                </a:cxn>
                <a:cxn ang="0">
                  <a:pos x="133" y="255"/>
                </a:cxn>
                <a:cxn ang="0">
                  <a:pos x="133" y="227"/>
                </a:cxn>
                <a:cxn ang="0">
                  <a:pos x="96" y="207"/>
                </a:cxn>
                <a:cxn ang="0">
                  <a:pos x="94" y="31"/>
                </a:cxn>
                <a:cxn ang="0">
                  <a:pos x="89" y="0"/>
                </a:cxn>
                <a:cxn ang="0">
                  <a:pos x="31" y="14"/>
                </a:cxn>
              </a:cxnLst>
              <a:rect l="0" t="0" r="r" b="b"/>
              <a:pathLst>
                <a:path w="133" h="255">
                  <a:moveTo>
                    <a:pt x="31" y="14"/>
                  </a:moveTo>
                  <a:cubicBezTo>
                    <a:pt x="33" y="18"/>
                    <a:pt x="34" y="22"/>
                    <a:pt x="34" y="26"/>
                  </a:cubicBezTo>
                  <a:cubicBezTo>
                    <a:pt x="34" y="45"/>
                    <a:pt x="34" y="208"/>
                    <a:pt x="34" y="208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255"/>
                    <a:pt x="0" y="255"/>
                    <a:pt x="0" y="255"/>
                  </a:cubicBezTo>
                  <a:cubicBezTo>
                    <a:pt x="133" y="255"/>
                    <a:pt x="133" y="255"/>
                    <a:pt x="133" y="255"/>
                  </a:cubicBezTo>
                  <a:cubicBezTo>
                    <a:pt x="133" y="227"/>
                    <a:pt x="133" y="227"/>
                    <a:pt x="133" y="227"/>
                  </a:cubicBezTo>
                  <a:cubicBezTo>
                    <a:pt x="96" y="207"/>
                    <a:pt x="96" y="207"/>
                    <a:pt x="96" y="207"/>
                  </a:cubicBezTo>
                  <a:cubicBezTo>
                    <a:pt x="96" y="207"/>
                    <a:pt x="95" y="44"/>
                    <a:pt x="94" y="31"/>
                  </a:cubicBezTo>
                  <a:cubicBezTo>
                    <a:pt x="94" y="24"/>
                    <a:pt x="93" y="12"/>
                    <a:pt x="89" y="0"/>
                  </a:cubicBezTo>
                  <a:cubicBezTo>
                    <a:pt x="68" y="0"/>
                    <a:pt x="49" y="5"/>
                    <a:pt x="31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>
                <a:solidFill>
                  <a:srgbClr val="4E161F"/>
                </a:solidFill>
              </a:endParaRPr>
            </a:p>
          </p:txBody>
        </p:sp>
      </p:grpSp>
      <p:sp>
        <p:nvSpPr>
          <p:cNvPr id="12" name="bmkFldName"/>
          <p:cNvSpPr txBox="1"/>
          <p:nvPr userDrawn="1"/>
        </p:nvSpPr>
        <p:spPr>
          <a:xfrm>
            <a:off x="492125" y="3430588"/>
            <a:ext cx="6408738" cy="15398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da-DK" sz="1000" dirty="0">
                <a:solidFill>
                  <a:srgbClr val="4E161F"/>
                </a:solidFill>
              </a:rPr>
              <a:t> </a:t>
            </a:r>
          </a:p>
        </p:txBody>
      </p:sp>
      <p:pic>
        <p:nvPicPr>
          <p:cNvPr id="13" name="Forsidegrafik201" descr="Region Nordjylland_Forsidegrafik2_1030.wm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" y="4086225"/>
            <a:ext cx="664051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80552" y="504407"/>
            <a:ext cx="6913563" cy="172878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Klik for at redigere titeltypografi i masteren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93200" y="2320848"/>
            <a:ext cx="6309013" cy="1029391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redigere undertiteltypografien i masteren</a:t>
            </a:r>
          </a:p>
        </p:txBody>
      </p:sp>
      <p:sp>
        <p:nvSpPr>
          <p:cNvPr id="14" name="Rectangle 5"/>
          <p:cNvSpPr>
            <a:spLocks noGrp="1" noChangeArrowheads="1"/>
          </p:cNvSpPr>
          <p:nvPr userDrawn="1">
            <p:ph type="dt" sz="half" idx="10"/>
          </p:nvPr>
        </p:nvSpPr>
        <p:spPr>
          <a:xfrm>
            <a:off x="0" y="-6350"/>
            <a:ext cx="1619250" cy="215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FFFFFF"/>
              </a:solidFill>
            </a:endParaRPr>
          </a:p>
        </p:txBody>
      </p:sp>
      <p:sp>
        <p:nvSpPr>
          <p:cNvPr id="15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xfrm>
            <a:off x="484188" y="6632575"/>
            <a:ext cx="8178800" cy="217488"/>
          </a:xfr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da-DK">
              <a:solidFill>
                <a:srgbClr val="822433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text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styles</a:t>
            </a:r>
            <a:endParaRPr lang="da-DK" noProof="0" dirty="0" smtClean="0"/>
          </a:p>
          <a:p>
            <a:pPr lvl="1"/>
            <a:r>
              <a:rPr lang="da-DK" noProof="0" dirty="0" err="1" smtClean="0"/>
              <a:t>Second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2"/>
            <a:r>
              <a:rPr lang="da-DK" noProof="0" dirty="0" err="1" smtClean="0"/>
              <a:t>Third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3"/>
            <a:r>
              <a:rPr lang="da-DK" noProof="0" dirty="0" err="1" smtClean="0"/>
              <a:t>Fourth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4"/>
            <a:r>
              <a:rPr lang="da-DK" noProof="0" dirty="0" err="1" smtClean="0"/>
              <a:t>Fifth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13734-4223-410A-AA75-E781D1DCDDB2}" type="slidenum">
              <a:rPr lang="da-DK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188" y="4406900"/>
            <a:ext cx="81788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188" y="2906713"/>
            <a:ext cx="81788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Click to edit Master text styles</a:t>
            </a:r>
            <a:endParaRPr lang="da-DK" dirty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444AE-2419-4C9A-9C10-08C60A5623F4}" type="slidenum">
              <a:rPr lang="da-DK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8" y="1646238"/>
            <a:ext cx="3960000" cy="4267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text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styles</a:t>
            </a:r>
            <a:endParaRPr lang="da-DK" noProof="0" dirty="0" smtClean="0"/>
          </a:p>
          <a:p>
            <a:pPr lvl="1"/>
            <a:r>
              <a:rPr lang="da-DK" noProof="0" dirty="0" err="1" smtClean="0"/>
              <a:t>Second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2"/>
            <a:r>
              <a:rPr lang="da-DK" noProof="0" dirty="0" err="1" smtClean="0"/>
              <a:t>Third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3"/>
            <a:r>
              <a:rPr lang="da-DK" noProof="0" dirty="0" err="1" smtClean="0"/>
              <a:t>Fourth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4"/>
            <a:r>
              <a:rPr lang="da-DK" noProof="0" dirty="0" err="1" smtClean="0"/>
              <a:t>Fifth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988" y="1646238"/>
            <a:ext cx="3960000" cy="4267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text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styles</a:t>
            </a:r>
            <a:endParaRPr lang="da-DK" noProof="0" dirty="0" smtClean="0"/>
          </a:p>
          <a:p>
            <a:pPr lvl="1"/>
            <a:r>
              <a:rPr lang="da-DK" noProof="0" dirty="0" err="1" smtClean="0"/>
              <a:t>Second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2"/>
            <a:r>
              <a:rPr lang="da-DK" noProof="0" dirty="0" err="1" smtClean="0"/>
              <a:t>Third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3"/>
            <a:r>
              <a:rPr lang="da-DK" noProof="0" dirty="0" err="1" smtClean="0"/>
              <a:t>Fourth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4"/>
            <a:r>
              <a:rPr lang="da-DK" noProof="0" dirty="0" err="1" smtClean="0"/>
              <a:t>Fifth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2C1D8-23CA-4EC0-848A-29FC61455690}" type="slidenum">
              <a:rPr lang="da-DK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188" y="224644"/>
            <a:ext cx="8178800" cy="1080281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6238"/>
            <a:ext cx="396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  <a:endParaRPr lang="da-DK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86000"/>
            <a:ext cx="3960000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2988" y="1646238"/>
            <a:ext cx="396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  <a:endParaRPr lang="da-DK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2988" y="2286000"/>
            <a:ext cx="3960000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FFFFFF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D451A-3CE9-4AE1-B72B-0BBE24ACBCE7}" type="slidenum">
              <a:rPr lang="da-DK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C07C8-7D93-430B-BF33-A55AF28B0AD3}" type="slidenum">
              <a:rPr lang="da-DK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1ADFC-910A-4806-B298-7C7C544B8E1F}" type="slidenum">
              <a:rPr lang="da-DK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1C550-38F2-450B-BD80-E8842CF394C1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gerdefineret layout">
    <p:bg>
      <p:bgPr>
        <a:blipFill>
          <a:blip r:embed="rId2" cstate="print"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 bright="2000"/>
          </a:blip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25A53-55B9-40F6-BE61-7198AB50864A}" type="datetimeFigureOut">
              <a:rPr lang="da-DK" smtClean="0"/>
              <a:pPr/>
              <a:t>03-06-2014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1AB1-133D-4E04-B49F-9D15D2B33667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a-DK" dirty="0" smtClean="0"/>
              <a:t>Klik for at redigere typografi i masteren</a:t>
            </a:r>
          </a:p>
          <a:p>
            <a:pPr lvl="1" eaLnBrk="1" latinLnBrk="0" hangingPunct="1"/>
            <a:r>
              <a:rPr lang="da-DK" dirty="0" smtClean="0"/>
              <a:t>Andet niveau</a:t>
            </a:r>
          </a:p>
          <a:p>
            <a:pPr lvl="2" eaLnBrk="1" latinLnBrk="0" hangingPunct="1"/>
            <a:r>
              <a:rPr lang="da-DK" dirty="0" smtClean="0"/>
              <a:t>Tredje niveau</a:t>
            </a:r>
          </a:p>
          <a:p>
            <a:pPr lvl="3" eaLnBrk="1" latinLnBrk="0" hangingPunct="1"/>
            <a:r>
              <a:rPr lang="da-DK" dirty="0" smtClean="0"/>
              <a:t>Fjerde niveau</a:t>
            </a:r>
          </a:p>
          <a:p>
            <a:pPr lvl="4" eaLnBrk="1" latinLnBrk="0" hangingPunct="1"/>
            <a:r>
              <a:rPr lang="da-DK" dirty="0" smtClean="0"/>
              <a:t>Femte niveau</a:t>
            </a:r>
            <a:endParaRPr kumimoji="0" lang="en-US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11" name="Pladsholder til dato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25A53-55B9-40F6-BE61-7198AB50864A}" type="datetimeFigureOut">
              <a:rPr lang="da-DK" smtClean="0"/>
              <a:pPr/>
              <a:t>03-06-2014</a:t>
            </a:fld>
            <a:endParaRPr lang="da-DK"/>
          </a:p>
        </p:txBody>
      </p:sp>
      <p:sp>
        <p:nvSpPr>
          <p:cNvPr id="12" name="Pladsholder til diasnumm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831AB1-133D-4E04-B49F-9D15D2B33667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3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kumimoji="0" lang="da-DK" dirty="0" smtClean="0"/>
              <a:t>Klik for at redigere titeltypografi i masteren</a:t>
            </a:r>
            <a:endParaRPr kumimoji="0" lang="en-US" dirty="0"/>
          </a:p>
        </p:txBody>
      </p:sp>
      <p:sp>
        <p:nvSpPr>
          <p:cNvPr id="17" name="Undertitel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a-DK" dirty="0" smtClean="0"/>
              <a:t>Klik for at redigere undertiteltypografien i masteren</a:t>
            </a:r>
            <a:endParaRPr kumimoji="0" lang="en-US" dirty="0"/>
          </a:p>
        </p:txBody>
      </p:sp>
      <p:sp>
        <p:nvSpPr>
          <p:cNvPr id="30" name="Pladsholder til dato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25A53-55B9-40F6-BE61-7198AB50864A}" type="datetimeFigureOut">
              <a:rPr lang="da-DK" smtClean="0">
                <a:solidFill>
                  <a:srgbClr val="04617B">
                    <a:shade val="90000"/>
                  </a:srgbClr>
                </a:solidFill>
              </a:rPr>
              <a:pPr/>
              <a:t>03-06-2014</a:t>
            </a:fld>
            <a:endParaRPr lang="da-DK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Pladsholder til sidefod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white"/>
              </a:solidFill>
            </a:endParaRPr>
          </a:p>
        </p:txBody>
      </p:sp>
      <p:sp>
        <p:nvSpPr>
          <p:cNvPr id="27" name="Pladsholder til dias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1AB1-133D-4E04-B49F-9D15D2B33667}" type="slidenum">
              <a:rPr lang="da-DK" smtClean="0">
                <a:solidFill>
                  <a:srgbClr val="04617B">
                    <a:shade val="90000"/>
                  </a:srgbClr>
                </a:solidFill>
              </a:rPr>
              <a:pPr/>
              <a:t>‹nr.›</a:t>
            </a:fld>
            <a:endParaRPr lang="da-DK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03A09-2C14-4B74-9750-E37A3C6015B2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395288" y="1600200"/>
            <a:ext cx="4068762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16450" y="1600200"/>
            <a:ext cx="4070350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8217B-3239-4104-AF54-F69F03C542E3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98508-FFA6-4D92-B7B5-DCCCF062A393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DF44-C2C9-4286-8030-53FBCE5D468A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321D5-C03D-4FD6-923D-612FEEB20834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30EC7-2CE8-44BF-BC7D-116FB4433296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48741-A25F-4244-9F69-B9F20B28F485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6.w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5.wmf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2" descr="RN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600200"/>
            <a:ext cx="8291512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7938" y="5949950"/>
            <a:ext cx="2527301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-3175"/>
            <a:ext cx="16192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2838" y="-3175"/>
            <a:ext cx="4111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2000" tIns="0" rIns="7200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6220C11-42D0-49A5-93BB-A14E6FCB186D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  <p:pic>
        <p:nvPicPr>
          <p:cNvPr id="2056" name="Picture 13" descr="RN 2_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77125" y="6400800"/>
            <a:ext cx="149383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SzPct val="7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180975" algn="l" rtl="0" eaLnBrk="0" fontAlgn="base" hangingPunct="0">
        <a:spcBef>
          <a:spcPct val="20000"/>
        </a:spcBef>
        <a:spcAft>
          <a:spcPct val="0"/>
        </a:spcAft>
        <a:buSzPct val="70000"/>
        <a:buChar char="•"/>
        <a:defRPr sz="2000">
          <a:solidFill>
            <a:schemeClr val="tx1"/>
          </a:solidFill>
          <a:latin typeface="+mn-lt"/>
        </a:defRPr>
      </a:lvl2pPr>
      <a:lvl3pPr marL="895350" indent="-174625" algn="l" rtl="0" eaLnBrk="0" fontAlgn="base" hangingPunct="0">
        <a:spcBef>
          <a:spcPct val="20000"/>
        </a:spcBef>
        <a:spcAft>
          <a:spcPct val="0"/>
        </a:spcAft>
        <a:buSzPct val="70000"/>
        <a:buChar char="•"/>
        <a:defRPr>
          <a:solidFill>
            <a:schemeClr val="tx1"/>
          </a:solidFill>
          <a:latin typeface="+mn-lt"/>
        </a:defRPr>
      </a:lvl3pPr>
      <a:lvl4pPr marL="1257300" indent="-180975" algn="l" rtl="0" eaLnBrk="0" fontAlgn="base" hangingPunct="0">
        <a:spcBef>
          <a:spcPct val="20000"/>
        </a:spcBef>
        <a:spcAft>
          <a:spcPct val="0"/>
        </a:spcAft>
        <a:buSzPct val="70000"/>
        <a:buChar char="•"/>
        <a:defRPr sz="1400">
          <a:solidFill>
            <a:schemeClr val="tx1"/>
          </a:solidFill>
          <a:latin typeface="+mn-lt"/>
        </a:defRPr>
      </a:lvl4pPr>
      <a:lvl5pPr marL="1619250" indent="-180975" algn="l" rtl="0" eaLnBrk="0" fontAlgn="base" hangingPunct="0">
        <a:spcBef>
          <a:spcPct val="20000"/>
        </a:spcBef>
        <a:spcAft>
          <a:spcPct val="0"/>
        </a:spcAft>
        <a:buSzPct val="70000"/>
        <a:buChar char="•"/>
        <a:defRPr sz="1200" b="1">
          <a:solidFill>
            <a:schemeClr val="tx1"/>
          </a:solidFill>
          <a:latin typeface="+mn-lt"/>
        </a:defRPr>
      </a:lvl5pPr>
      <a:lvl6pPr marL="2076450" indent="-180975" algn="l" rtl="0" fontAlgn="base">
        <a:spcBef>
          <a:spcPct val="20000"/>
        </a:spcBef>
        <a:spcAft>
          <a:spcPct val="0"/>
        </a:spcAft>
        <a:buSzPct val="70000"/>
        <a:buChar char="•"/>
        <a:defRPr sz="1200" b="1">
          <a:solidFill>
            <a:schemeClr val="tx1"/>
          </a:solidFill>
          <a:latin typeface="+mn-lt"/>
        </a:defRPr>
      </a:lvl6pPr>
      <a:lvl7pPr marL="2533650" indent="-180975" algn="l" rtl="0" fontAlgn="base">
        <a:spcBef>
          <a:spcPct val="20000"/>
        </a:spcBef>
        <a:spcAft>
          <a:spcPct val="0"/>
        </a:spcAft>
        <a:buSzPct val="70000"/>
        <a:buChar char="•"/>
        <a:defRPr sz="1200" b="1">
          <a:solidFill>
            <a:schemeClr val="tx1"/>
          </a:solidFill>
          <a:latin typeface="+mn-lt"/>
        </a:defRPr>
      </a:lvl7pPr>
      <a:lvl8pPr marL="2990850" indent="-180975" algn="l" rtl="0" fontAlgn="base">
        <a:spcBef>
          <a:spcPct val="20000"/>
        </a:spcBef>
        <a:spcAft>
          <a:spcPct val="0"/>
        </a:spcAft>
        <a:buSzPct val="70000"/>
        <a:buChar char="•"/>
        <a:defRPr sz="1200" b="1">
          <a:solidFill>
            <a:schemeClr val="tx1"/>
          </a:solidFill>
          <a:latin typeface="+mn-lt"/>
        </a:defRPr>
      </a:lvl8pPr>
      <a:lvl9pPr marL="3448050" indent="-180975" algn="l" rtl="0" fontAlgn="base">
        <a:spcBef>
          <a:spcPct val="20000"/>
        </a:spcBef>
        <a:spcAft>
          <a:spcPct val="0"/>
        </a:spcAft>
        <a:buSzPct val="70000"/>
        <a:buChar char="•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/>
          <a:lstStyle/>
          <a:p>
            <a:pPr>
              <a:defRPr/>
            </a:pPr>
            <a:endParaRPr lang="da-DK">
              <a:solidFill>
                <a:srgbClr val="4E161F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0" y="0"/>
            <a:ext cx="9144000" cy="233363"/>
          </a:xfrm>
          <a:prstGeom prst="rect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/>
          <a:lstStyle/>
          <a:p>
            <a:pPr>
              <a:defRPr/>
            </a:pPr>
            <a:endParaRPr lang="da-DK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0" y="6315075"/>
            <a:ext cx="9144000" cy="542925"/>
          </a:xfrm>
          <a:prstGeom prst="rect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/>
          <a:lstStyle/>
          <a:p>
            <a:pPr>
              <a:defRPr/>
            </a:pPr>
            <a:endParaRPr lang="da-DK">
              <a:solidFill>
                <a:srgbClr val="4E161F"/>
              </a:solidFill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84188" y="239713"/>
            <a:ext cx="81788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46238"/>
            <a:ext cx="8178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4188" y="5949950"/>
            <a:ext cx="81788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endParaRPr lang="da-DK">
              <a:solidFill>
                <a:srgbClr val="FFFFFF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-3175"/>
            <a:ext cx="16192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endParaRPr lang="da-DK">
              <a:solidFill>
                <a:srgbClr val="FFFFFF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2838" y="-3175"/>
            <a:ext cx="4111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2000" tIns="0" rIns="7200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57B78284-BE63-4DF0-AEE7-745CE4E3F7EC}" type="slidenum">
              <a:rPr lang="da-DK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pic>
        <p:nvPicPr>
          <p:cNvPr id="1034" name="Undersidegrafik01" descr="Region Nordjylland_Undersidegrafik_1030.wm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2913" y="6350000"/>
            <a:ext cx="4021137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Undersidegrafik201" descr="Region Nordjylland_Undersidegrafik2_1030.wm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10425" y="6405563"/>
            <a:ext cx="181451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SzPct val="7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180975" algn="l" rtl="0" eaLnBrk="0" fontAlgn="base" hangingPunct="0">
        <a:spcBef>
          <a:spcPct val="20000"/>
        </a:spcBef>
        <a:spcAft>
          <a:spcPct val="0"/>
        </a:spcAft>
        <a:buSzPct val="70000"/>
        <a:buChar char="•"/>
        <a:defRPr sz="2000">
          <a:solidFill>
            <a:schemeClr val="tx1"/>
          </a:solidFill>
          <a:latin typeface="+mn-lt"/>
          <a:cs typeface="Arial" charset="0"/>
        </a:defRPr>
      </a:lvl2pPr>
      <a:lvl3pPr marL="895350" indent="-174625" algn="l" rtl="0" eaLnBrk="0" fontAlgn="base" hangingPunct="0">
        <a:spcBef>
          <a:spcPct val="20000"/>
        </a:spcBef>
        <a:spcAft>
          <a:spcPct val="0"/>
        </a:spcAft>
        <a:buSzPct val="70000"/>
        <a:buChar char="•"/>
        <a:defRPr>
          <a:solidFill>
            <a:schemeClr val="tx1"/>
          </a:solidFill>
          <a:latin typeface="+mn-lt"/>
          <a:cs typeface="Arial" charset="0"/>
        </a:defRPr>
      </a:lvl3pPr>
      <a:lvl4pPr marL="1257300" indent="-180975" algn="l" rtl="0" eaLnBrk="0" fontAlgn="base" hangingPunct="0">
        <a:spcBef>
          <a:spcPct val="20000"/>
        </a:spcBef>
        <a:spcAft>
          <a:spcPct val="0"/>
        </a:spcAft>
        <a:buSzPct val="70000"/>
        <a:buChar char="•"/>
        <a:defRPr sz="1400">
          <a:solidFill>
            <a:schemeClr val="tx1"/>
          </a:solidFill>
          <a:latin typeface="+mn-lt"/>
          <a:cs typeface="Arial" charset="0"/>
        </a:defRPr>
      </a:lvl4pPr>
      <a:lvl5pPr marL="1619250" indent="-180975" algn="l" rtl="0" eaLnBrk="0" fontAlgn="base" hangingPunct="0">
        <a:spcBef>
          <a:spcPct val="20000"/>
        </a:spcBef>
        <a:spcAft>
          <a:spcPct val="0"/>
        </a:spcAft>
        <a:buSzPct val="70000"/>
        <a:buChar char="•"/>
        <a:defRPr sz="1200" b="1">
          <a:solidFill>
            <a:schemeClr val="tx1"/>
          </a:solidFill>
          <a:latin typeface="+mn-lt"/>
          <a:cs typeface="Arial" charset="0"/>
        </a:defRPr>
      </a:lvl5pPr>
      <a:lvl6pPr marL="2076450" indent="-180975" algn="l" rtl="0" fontAlgn="base">
        <a:spcBef>
          <a:spcPct val="20000"/>
        </a:spcBef>
        <a:spcAft>
          <a:spcPct val="0"/>
        </a:spcAft>
        <a:buSzPct val="70000"/>
        <a:buChar char="•"/>
        <a:defRPr sz="1200" b="1">
          <a:solidFill>
            <a:schemeClr val="tx1"/>
          </a:solidFill>
          <a:latin typeface="+mn-lt"/>
        </a:defRPr>
      </a:lvl6pPr>
      <a:lvl7pPr marL="2533650" indent="-180975" algn="l" rtl="0" fontAlgn="base">
        <a:spcBef>
          <a:spcPct val="20000"/>
        </a:spcBef>
        <a:spcAft>
          <a:spcPct val="0"/>
        </a:spcAft>
        <a:buSzPct val="70000"/>
        <a:buChar char="•"/>
        <a:defRPr sz="1200" b="1">
          <a:solidFill>
            <a:schemeClr val="tx1"/>
          </a:solidFill>
          <a:latin typeface="+mn-lt"/>
        </a:defRPr>
      </a:lvl7pPr>
      <a:lvl8pPr marL="2990850" indent="-180975" algn="l" rtl="0" fontAlgn="base">
        <a:spcBef>
          <a:spcPct val="20000"/>
        </a:spcBef>
        <a:spcAft>
          <a:spcPct val="0"/>
        </a:spcAft>
        <a:buSzPct val="70000"/>
        <a:buChar char="•"/>
        <a:defRPr sz="1200" b="1">
          <a:solidFill>
            <a:schemeClr val="tx1"/>
          </a:solidFill>
          <a:latin typeface="+mn-lt"/>
        </a:defRPr>
      </a:lvl8pPr>
      <a:lvl9pPr marL="3448050" indent="-180975" algn="l" rtl="0" fontAlgn="base">
        <a:spcBef>
          <a:spcPct val="20000"/>
        </a:spcBef>
        <a:spcAft>
          <a:spcPct val="0"/>
        </a:spcAft>
        <a:buSzPct val="70000"/>
        <a:buChar char="•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sidefod 21"/>
          <p:cNvSpPr>
            <a:spLocks noGrp="1"/>
          </p:cNvSpPr>
          <p:nvPr>
            <p:ph type="ftr" sz="quarter" idx="3"/>
          </p:nvPr>
        </p:nvSpPr>
        <p:spPr>
          <a:xfrm>
            <a:off x="5508104" y="630932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 eaLnBrk="1" latinLnBrk="0" hangingPunct="1">
              <a:defRPr kumimoji="0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20" name="Billede 19" descr="TeleCare Nord logo (uden administration).jpg"/>
          <p:cNvPicPr>
            <a:picLocks noChangeAspect="1"/>
          </p:cNvPicPr>
          <p:nvPr/>
        </p:nvPicPr>
        <p:blipFill>
          <a:blip r:embed="rId3" cstate="print">
            <a:lum contrast="-3000"/>
          </a:blip>
          <a:stretch>
            <a:fillRect/>
          </a:stretch>
        </p:blipFill>
        <p:spPr>
          <a:xfrm>
            <a:off x="3349388" y="6381328"/>
            <a:ext cx="2518756" cy="3990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7" name="Kombinationstegning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Kombinationstegning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Pladsholder til titel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da-DK" dirty="0" smtClean="0"/>
              <a:t>Klik for at redigere titeltypografi i masteren</a:t>
            </a:r>
            <a:endParaRPr kumimoji="0" lang="en-US" dirty="0"/>
          </a:p>
        </p:txBody>
      </p:sp>
      <p:sp>
        <p:nvSpPr>
          <p:cNvPr id="30" name="Pladsholder til tekst 29"/>
          <p:cNvSpPr>
            <a:spLocks noGrp="1"/>
          </p:cNvSpPr>
          <p:nvPr>
            <p:ph type="body" idx="1"/>
          </p:nvPr>
        </p:nvSpPr>
        <p:spPr>
          <a:xfrm>
            <a:off x="457200" y="1916832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a-DK" dirty="0" smtClean="0"/>
              <a:t>Klik for at redigere typografi i masteren</a:t>
            </a:r>
          </a:p>
          <a:p>
            <a:pPr lvl="1" eaLnBrk="1" latinLnBrk="0" hangingPunct="1"/>
            <a:r>
              <a:rPr kumimoji="0" lang="da-DK" dirty="0" smtClean="0"/>
              <a:t>Andet niveau</a:t>
            </a:r>
          </a:p>
          <a:p>
            <a:pPr lvl="2" eaLnBrk="1" latinLnBrk="0" hangingPunct="1"/>
            <a:r>
              <a:rPr kumimoji="0" lang="da-DK" dirty="0" smtClean="0"/>
              <a:t>Tredje niveau</a:t>
            </a:r>
          </a:p>
          <a:p>
            <a:pPr lvl="3" eaLnBrk="1" latinLnBrk="0" hangingPunct="1"/>
            <a:r>
              <a:rPr kumimoji="0" lang="da-DK" dirty="0" smtClean="0"/>
              <a:t>Fjerde niveau</a:t>
            </a:r>
          </a:p>
          <a:p>
            <a:pPr lvl="4" eaLnBrk="1" latinLnBrk="0" hangingPunct="1"/>
            <a:r>
              <a:rPr kumimoji="0" lang="da-DK" dirty="0" smtClean="0"/>
              <a:t>Femte niveau</a:t>
            </a:r>
            <a:endParaRPr kumimoji="0" lang="en-US" dirty="0"/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2"/>
          </p:nvPr>
        </p:nvSpPr>
        <p:spPr>
          <a:xfrm>
            <a:off x="179512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F825A53-55B9-40F6-BE61-7198AB50864A}" type="datetimeFigureOut">
              <a:rPr lang="da-DK" b="0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03-06-2014</a:t>
            </a:fld>
            <a:endParaRPr lang="da-DK" b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8" name="Pladsholder til diasnumm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3831AB1-133D-4E04-B49F-9D15D2B33667}" type="slidenum">
              <a:rPr lang="da-DK" b="0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a-DK" b="0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grpSp>
        <p:nvGrpSpPr>
          <p:cNvPr id="2" name="Grup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Kombinationstegning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Kombinationstegning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onstantia"/>
              </a:endParaRPr>
            </a:p>
          </p:txBody>
        </p:sp>
      </p:grpSp>
      <p:grpSp>
        <p:nvGrpSpPr>
          <p:cNvPr id="3" name="Gruppe 13"/>
          <p:cNvGrpSpPr/>
          <p:nvPr/>
        </p:nvGrpSpPr>
        <p:grpSpPr>
          <a:xfrm>
            <a:off x="0" y="0"/>
            <a:ext cx="9270823" cy="792088"/>
            <a:chOff x="-109320" y="-213744"/>
            <a:chExt cx="9270823" cy="1034099"/>
          </a:xfrm>
        </p:grpSpPr>
        <p:sp>
          <p:nvSpPr>
            <p:cNvPr id="15" name="Kombinationstegning 14"/>
            <p:cNvSpPr>
              <a:spLocks/>
            </p:cNvSpPr>
            <p:nvPr/>
          </p:nvSpPr>
          <p:spPr bwMode="auto">
            <a:xfrm rot="21435692">
              <a:off x="-109320" y="-213744"/>
              <a:ext cx="9138869" cy="939671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</a:endParaRPr>
            </a:p>
          </p:txBody>
        </p:sp>
        <p:sp>
          <p:nvSpPr>
            <p:cNvPr id="16" name="Kombinationstegning 15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ln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</a:endParaRPr>
            </a:p>
          </p:txBody>
        </p:sp>
      </p:grpSp>
      <p:sp>
        <p:nvSpPr>
          <p:cNvPr id="23" name="Rektangel 22"/>
          <p:cNvSpPr/>
          <p:nvPr/>
        </p:nvSpPr>
        <p:spPr>
          <a:xfrm>
            <a:off x="0" y="6300609"/>
            <a:ext cx="9144000" cy="584775"/>
          </a:xfrm>
          <a:prstGeom prst="rect">
            <a:avLst/>
          </a:prstGeom>
          <a:gradFill>
            <a:gsLst>
              <a:gs pos="0">
                <a:schemeClr val="accent2">
                  <a:tint val="98000"/>
                  <a:shade val="25000"/>
                  <a:satMod val="250000"/>
                  <a:alpha val="10000"/>
                </a:schemeClr>
              </a:gs>
              <a:gs pos="68000">
                <a:schemeClr val="accent2">
                  <a:tint val="86000"/>
                  <a:satMod val="115000"/>
                </a:schemeClr>
              </a:gs>
              <a:gs pos="100000">
                <a:schemeClr val="accent2">
                  <a:tint val="50000"/>
                  <a:satMod val="150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a-DK" sz="3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rtl="0" eaLnBrk="1" latinLnBrk="0" hangingPunct="1">
        <a:spcBef>
          <a:spcPct val="0"/>
        </a:spcBef>
        <a:buNone/>
        <a:defRPr kumimoji="0" sz="3200" b="0" kern="1200">
          <a:ln>
            <a:noFill/>
          </a:ln>
          <a:solidFill>
            <a:schemeClr val="tx2"/>
          </a:solidFill>
          <a:effectLst/>
          <a:latin typeface="Arial" pitchFamily="34" charset="0"/>
          <a:ea typeface="+mj-ea"/>
          <a:cs typeface="Arial" pitchFamily="34" charset="0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cid:image002.png@01CE44BA.D99B4300" TargetMode="External"/><Relationship Id="rId3" Type="http://schemas.openxmlformats.org/officeDocument/2006/relationships/image" Target="../media/image33.w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8.jpeg"/><Relationship Id="rId7" Type="http://schemas.openxmlformats.org/officeDocument/2006/relationships/image" Target="../media/image19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49.jpe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emf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549275"/>
            <a:ext cx="8642350" cy="1728788"/>
          </a:xfrm>
        </p:spPr>
        <p:txBody>
          <a:bodyPr/>
          <a:lstStyle/>
          <a:p>
            <a:pPr eaLnBrk="1" hangingPunct="1"/>
            <a:r>
              <a:rPr lang="da-DK" sz="3200" smtClean="0"/>
              <a:t>Telemedicin i stor skala – er Danmark klar?</a:t>
            </a:r>
            <a:br>
              <a:rPr lang="da-DK" sz="3200" smtClean="0"/>
            </a:br>
            <a:r>
              <a:rPr lang="da-DK" sz="1800" b="0" smtClean="0"/>
              <a:t>Erfaringer og perspektiver fra TeleCare Nord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2636838"/>
            <a:ext cx="6400800" cy="7921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a-DK" smtClean="0"/>
              <a:t>Direktør Dorte Stigaard</a:t>
            </a:r>
          </a:p>
          <a:p>
            <a:pPr eaLnBrk="1" hangingPunct="1">
              <a:lnSpc>
                <a:spcPct val="90000"/>
              </a:lnSpc>
            </a:pPr>
            <a:endParaRPr lang="da-DK" smtClean="0"/>
          </a:p>
          <a:p>
            <a:pPr eaLnBrk="1" hangingPunct="1">
              <a:lnSpc>
                <a:spcPct val="90000"/>
              </a:lnSpc>
            </a:pPr>
            <a:r>
              <a:rPr lang="da-DK" smtClean="0"/>
              <a:t>dorte.stigaard@rn.dk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Lige forbindelse 112"/>
          <p:cNvCxnSpPr>
            <a:endCxn id="125" idx="2"/>
          </p:cNvCxnSpPr>
          <p:nvPr/>
        </p:nvCxnSpPr>
        <p:spPr>
          <a:xfrm>
            <a:off x="1835696" y="5733256"/>
            <a:ext cx="22322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 bwMode="auto">
          <a:xfrm>
            <a:off x="251520" y="5013176"/>
            <a:ext cx="1619250" cy="25609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5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defRPr/>
            </a:pPr>
            <a:r>
              <a:rPr lang="da-DK" sz="1050" dirty="0" err="1" smtClean="0">
                <a:solidFill>
                  <a:schemeClr val="bg1"/>
                </a:solidFill>
              </a:rPr>
              <a:t>Årskontol</a:t>
            </a:r>
            <a:endParaRPr lang="da-DK" sz="1050" dirty="0">
              <a:solidFill>
                <a:schemeClr val="bg1"/>
              </a:solidFill>
            </a:endParaRPr>
          </a:p>
        </p:txBody>
      </p:sp>
      <p:sp>
        <p:nvSpPr>
          <p:cNvPr id="61" name="Rectangle 10"/>
          <p:cNvSpPr/>
          <p:nvPr/>
        </p:nvSpPr>
        <p:spPr bwMode="auto">
          <a:xfrm>
            <a:off x="251520" y="3501008"/>
            <a:ext cx="1619250" cy="25558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5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defRPr/>
            </a:pPr>
            <a:r>
              <a:rPr lang="da-DK" sz="1050" dirty="0" smtClean="0">
                <a:solidFill>
                  <a:schemeClr val="bg1"/>
                </a:solidFill>
              </a:rPr>
              <a:t>Opfølgning på data 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62" name="Rectangle 10"/>
          <p:cNvSpPr/>
          <p:nvPr/>
        </p:nvSpPr>
        <p:spPr bwMode="auto">
          <a:xfrm>
            <a:off x="251520" y="3068960"/>
            <a:ext cx="1619250" cy="25609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5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defRPr/>
            </a:pPr>
            <a:r>
              <a:rPr lang="da-DK" sz="1050" dirty="0" smtClean="0">
                <a:solidFill>
                  <a:schemeClr val="bg1"/>
                </a:solidFill>
              </a:rPr>
              <a:t>Patient inklusion 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56" name="Rectangle 10"/>
          <p:cNvSpPr/>
          <p:nvPr/>
        </p:nvSpPr>
        <p:spPr bwMode="auto">
          <a:xfrm>
            <a:off x="251520" y="2636912"/>
            <a:ext cx="1619250" cy="25609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5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defRPr/>
            </a:pPr>
            <a:r>
              <a:rPr lang="da-DK" sz="1050" dirty="0" smtClean="0">
                <a:solidFill>
                  <a:schemeClr val="bg1"/>
                </a:solidFill>
              </a:rPr>
              <a:t>Henvisning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8" name="Rectangle 12"/>
          <p:cNvSpPr/>
          <p:nvPr/>
        </p:nvSpPr>
        <p:spPr bwMode="auto">
          <a:xfrm>
            <a:off x="251520" y="4379473"/>
            <a:ext cx="1619250" cy="41767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5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defRPr/>
            </a:pPr>
            <a:r>
              <a:rPr lang="en-US" sz="1050" dirty="0" err="1" smtClean="0">
                <a:solidFill>
                  <a:schemeClr val="bg1"/>
                </a:solidFill>
              </a:rPr>
              <a:t>Opfølgning</a:t>
            </a:r>
            <a:r>
              <a:rPr lang="en-US" sz="1050" dirty="0" smtClean="0">
                <a:solidFill>
                  <a:schemeClr val="bg1"/>
                </a:solidFill>
              </a:rPr>
              <a:t> på data </a:t>
            </a:r>
            <a:r>
              <a:rPr lang="en-US" sz="1050" dirty="0" err="1" smtClean="0">
                <a:solidFill>
                  <a:schemeClr val="bg1"/>
                </a:solidFill>
              </a:rPr>
              <a:t>i</a:t>
            </a:r>
            <a:r>
              <a:rPr lang="en-US" sz="1050" dirty="0" smtClean="0">
                <a:solidFill>
                  <a:schemeClr val="bg1"/>
                </a:solidFill>
              </a:rPr>
              <a:t> ambulant </a:t>
            </a:r>
            <a:r>
              <a:rPr lang="en-US" sz="1050" dirty="0" err="1" smtClean="0">
                <a:solidFill>
                  <a:schemeClr val="bg1"/>
                </a:solidFill>
              </a:rPr>
              <a:t>forløb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9" name="Rectangle 12"/>
          <p:cNvSpPr/>
          <p:nvPr/>
        </p:nvSpPr>
        <p:spPr bwMode="auto">
          <a:xfrm>
            <a:off x="251520" y="5445224"/>
            <a:ext cx="1619250" cy="417679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defRPr/>
            </a:pPr>
            <a:r>
              <a:rPr lang="en-US" sz="1050" dirty="0" err="1" smtClean="0">
                <a:solidFill>
                  <a:schemeClr val="bg1"/>
                </a:solidFill>
              </a:rPr>
              <a:t>Teknisk</a:t>
            </a:r>
            <a:r>
              <a:rPr lang="en-US" sz="1050" dirty="0" smtClean="0">
                <a:solidFill>
                  <a:schemeClr val="bg1"/>
                </a:solidFill>
              </a:rPr>
              <a:t> </a:t>
            </a:r>
            <a:r>
              <a:rPr lang="en-US" sz="1050" dirty="0" err="1" smtClean="0">
                <a:solidFill>
                  <a:schemeClr val="bg1"/>
                </a:solidFill>
              </a:rPr>
              <a:t>klargøring</a:t>
            </a:r>
            <a:r>
              <a:rPr lang="en-US" sz="1050" dirty="0" smtClean="0">
                <a:solidFill>
                  <a:schemeClr val="bg1"/>
                </a:solidFill>
              </a:rPr>
              <a:t>/</a:t>
            </a:r>
          </a:p>
          <a:p>
            <a:pPr algn="ctr">
              <a:defRPr/>
            </a:pPr>
            <a:r>
              <a:rPr lang="en-US" sz="1050" dirty="0" err="1" smtClean="0">
                <a:solidFill>
                  <a:schemeClr val="bg1"/>
                </a:solidFill>
              </a:rPr>
              <a:t>logistik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78" name="Rectangle 10"/>
          <p:cNvSpPr/>
          <p:nvPr/>
        </p:nvSpPr>
        <p:spPr bwMode="auto">
          <a:xfrm>
            <a:off x="251520" y="3892983"/>
            <a:ext cx="1619250" cy="25609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5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defRPr/>
            </a:pPr>
            <a:r>
              <a:rPr lang="da-DK" sz="1050" dirty="0" smtClean="0">
                <a:solidFill>
                  <a:schemeClr val="bg1"/>
                </a:solidFill>
              </a:rPr>
              <a:t>Borgerkontakt 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60" name="Titel 59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r>
              <a:rPr lang="da-DK" dirty="0" smtClean="0"/>
              <a:t>Opgave og ansvarsfordeling </a:t>
            </a:r>
            <a:endParaRPr lang="da-DK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844824"/>
            <a:ext cx="62251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844824"/>
            <a:ext cx="62251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8618" y="1844824"/>
            <a:ext cx="599286" cy="69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Forbindelse 64"/>
          <p:cNvSpPr/>
          <p:nvPr/>
        </p:nvSpPr>
        <p:spPr>
          <a:xfrm>
            <a:off x="3779912" y="1916832"/>
            <a:ext cx="720080" cy="648072"/>
          </a:xfrm>
          <a:prstGeom prst="flowChartConnecto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00" dirty="0" smtClean="0">
              <a:solidFill>
                <a:schemeClr val="tx1"/>
              </a:solidFill>
            </a:endParaRPr>
          </a:p>
          <a:p>
            <a:pPr algn="ctr"/>
            <a:endParaRPr lang="da-DK" sz="800" dirty="0" smtClean="0">
              <a:solidFill>
                <a:schemeClr val="tx1"/>
              </a:solidFill>
            </a:endParaRPr>
          </a:p>
          <a:p>
            <a:pPr algn="ctr"/>
            <a:r>
              <a:rPr lang="da-DK" sz="800" dirty="0" smtClean="0">
                <a:solidFill>
                  <a:schemeClr val="tx1"/>
                </a:solidFill>
              </a:rPr>
              <a:t>Privat aktør</a:t>
            </a:r>
          </a:p>
          <a:p>
            <a:pPr algn="ctr"/>
            <a:endParaRPr lang="da-DK" dirty="0"/>
          </a:p>
        </p:txBody>
      </p:sp>
      <p:cxnSp>
        <p:nvCxnSpPr>
          <p:cNvPr id="99" name="Lige forbindelse 98"/>
          <p:cNvCxnSpPr/>
          <p:nvPr/>
        </p:nvCxnSpPr>
        <p:spPr>
          <a:xfrm flipV="1">
            <a:off x="1870770" y="2852936"/>
            <a:ext cx="2269182" cy="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Lige forbindelse 107"/>
          <p:cNvCxnSpPr/>
          <p:nvPr/>
        </p:nvCxnSpPr>
        <p:spPr>
          <a:xfrm flipV="1">
            <a:off x="1907704" y="3212976"/>
            <a:ext cx="2232248" cy="70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Lige forbindelse 108"/>
          <p:cNvCxnSpPr/>
          <p:nvPr/>
        </p:nvCxnSpPr>
        <p:spPr>
          <a:xfrm flipV="1">
            <a:off x="1907704" y="3573016"/>
            <a:ext cx="2232248" cy="70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Lige forbindelse 109"/>
          <p:cNvCxnSpPr/>
          <p:nvPr/>
        </p:nvCxnSpPr>
        <p:spPr>
          <a:xfrm flipV="1">
            <a:off x="1835696" y="4077072"/>
            <a:ext cx="2304256" cy="70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Lige forbindelse 110"/>
          <p:cNvCxnSpPr/>
          <p:nvPr/>
        </p:nvCxnSpPr>
        <p:spPr>
          <a:xfrm flipV="1">
            <a:off x="1907704" y="4653136"/>
            <a:ext cx="2232248" cy="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Lige forbindelse 111"/>
          <p:cNvCxnSpPr/>
          <p:nvPr/>
        </p:nvCxnSpPr>
        <p:spPr>
          <a:xfrm flipV="1">
            <a:off x="1907704" y="5157192"/>
            <a:ext cx="2232248" cy="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Lige forbindelse 129"/>
          <p:cNvCxnSpPr/>
          <p:nvPr/>
        </p:nvCxnSpPr>
        <p:spPr>
          <a:xfrm>
            <a:off x="2195736" y="2564904"/>
            <a:ext cx="0" cy="3168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Lige forbindelse 31"/>
          <p:cNvCxnSpPr/>
          <p:nvPr/>
        </p:nvCxnSpPr>
        <p:spPr>
          <a:xfrm>
            <a:off x="3491880" y="2564904"/>
            <a:ext cx="0" cy="3168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Lige forbindelse 32"/>
          <p:cNvCxnSpPr/>
          <p:nvPr/>
        </p:nvCxnSpPr>
        <p:spPr>
          <a:xfrm>
            <a:off x="4139952" y="2636912"/>
            <a:ext cx="0" cy="3168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forbindelse 30"/>
          <p:cNvCxnSpPr/>
          <p:nvPr/>
        </p:nvCxnSpPr>
        <p:spPr>
          <a:xfrm>
            <a:off x="2771800" y="2564904"/>
            <a:ext cx="0" cy="3168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Ellipse 121"/>
          <p:cNvSpPr/>
          <p:nvPr/>
        </p:nvSpPr>
        <p:spPr>
          <a:xfrm>
            <a:off x="2699792" y="3861048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3" name="Ellipse 122"/>
          <p:cNvSpPr/>
          <p:nvPr/>
        </p:nvSpPr>
        <p:spPr>
          <a:xfrm>
            <a:off x="2699792" y="3429000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4" name="Ellipse 123"/>
          <p:cNvSpPr/>
          <p:nvPr/>
        </p:nvSpPr>
        <p:spPr>
          <a:xfrm>
            <a:off x="2699792" y="3068960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0" name="Ellipse 119"/>
          <p:cNvSpPr/>
          <p:nvPr/>
        </p:nvSpPr>
        <p:spPr>
          <a:xfrm>
            <a:off x="2123728" y="2708920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7" name="Ellipse 126"/>
          <p:cNvSpPr/>
          <p:nvPr/>
        </p:nvSpPr>
        <p:spPr>
          <a:xfrm>
            <a:off x="2123728" y="5013176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6" name="Ellipse 125"/>
          <p:cNvSpPr/>
          <p:nvPr/>
        </p:nvSpPr>
        <p:spPr>
          <a:xfrm>
            <a:off x="3419872" y="4509120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5" name="Ellipse 124"/>
          <p:cNvSpPr/>
          <p:nvPr/>
        </p:nvSpPr>
        <p:spPr>
          <a:xfrm>
            <a:off x="4067944" y="5589240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5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9637" y="2122003"/>
            <a:ext cx="3815726" cy="359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frundet rektangel 30"/>
          <p:cNvSpPr/>
          <p:nvPr/>
        </p:nvSpPr>
        <p:spPr bwMode="auto">
          <a:xfrm>
            <a:off x="7092280" y="3501008"/>
            <a:ext cx="1296144" cy="115212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a-DK" sz="1600" dirty="0" smtClean="0">
                <a:solidFill>
                  <a:schemeClr val="tx1"/>
                </a:solidFill>
              </a:rPr>
              <a:t>National</a:t>
            </a:r>
          </a:p>
          <a:p>
            <a:pPr algn="ctr"/>
            <a:r>
              <a:rPr lang="da-DK" sz="1600" dirty="0" smtClean="0">
                <a:solidFill>
                  <a:schemeClr val="tx1"/>
                </a:solidFill>
              </a:rPr>
              <a:t>måle-database</a:t>
            </a:r>
            <a:endParaRPr lang="da-DK" sz="16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648072"/>
          </a:xfrm>
        </p:spPr>
        <p:txBody>
          <a:bodyPr/>
          <a:lstStyle/>
          <a:p>
            <a:r>
              <a:rPr lang="da-DK" dirty="0" smtClean="0"/>
              <a:t>Telemedicinsk løsningskoncept </a:t>
            </a:r>
            <a:endParaRPr lang="da-DK" dirty="0"/>
          </a:p>
        </p:txBody>
      </p:sp>
      <p:cxnSp>
        <p:nvCxnSpPr>
          <p:cNvPr id="42" name="Lige pilforbindelse 41"/>
          <p:cNvCxnSpPr>
            <a:endCxn id="31" idx="1"/>
          </p:cNvCxnSpPr>
          <p:nvPr/>
        </p:nvCxnSpPr>
        <p:spPr>
          <a:xfrm>
            <a:off x="5724128" y="3429000"/>
            <a:ext cx="1368152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1026" name="Picture 2" descr="C:\Documents and Settings\aqxh\Lokale indstillinger\Temporary Internet Files\Content.IE5\Y54AHGTT\MC900349993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924944"/>
            <a:ext cx="556156" cy="936104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161" y="3622020"/>
            <a:ext cx="2187623" cy="2039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628800"/>
            <a:ext cx="2016224" cy="159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7" name="Billede 66" descr="OT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2204864"/>
            <a:ext cx="2496723" cy="2562426"/>
          </a:xfrm>
          <a:prstGeom prst="rect">
            <a:avLst/>
          </a:prstGeom>
        </p:spPr>
      </p:pic>
      <p:cxnSp>
        <p:nvCxnSpPr>
          <p:cNvPr id="77" name="Lige pilforbindelse 76"/>
          <p:cNvCxnSpPr>
            <a:endCxn id="97" idx="1"/>
          </p:cNvCxnSpPr>
          <p:nvPr/>
        </p:nvCxnSpPr>
        <p:spPr>
          <a:xfrm flipV="1">
            <a:off x="5724128" y="2371916"/>
            <a:ext cx="864096" cy="4320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Afrundet rektangel 93"/>
          <p:cNvSpPr/>
          <p:nvPr/>
        </p:nvSpPr>
        <p:spPr bwMode="auto">
          <a:xfrm>
            <a:off x="6948264" y="5157192"/>
            <a:ext cx="1656184" cy="648072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a-DK" sz="1600" dirty="0">
              <a:solidFill>
                <a:schemeClr val="tx1"/>
              </a:solidFill>
            </a:endParaRPr>
          </a:p>
        </p:txBody>
      </p:sp>
      <p:pic>
        <p:nvPicPr>
          <p:cNvPr id="95" name="Billede 1" descr="Beskrivelse: Beskrivelse: Beskrivelse: Beskrivelse: Beskrivelse: Beskrivelse: Beskrivelse: Beskrivelse: C:\Users\mgo\Desktop\logo_sundhed_dk.gif"/>
          <p:cNvPicPr>
            <a:picLocks noChangeAspect="1" noChangeArrowheads="1"/>
          </p:cNvPicPr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>
            <a:off x="7164288" y="5301208"/>
            <a:ext cx="1296144" cy="435058"/>
          </a:xfrm>
          <a:prstGeom prst="rect">
            <a:avLst/>
          </a:prstGeom>
          <a:noFill/>
        </p:spPr>
      </p:pic>
      <p:pic>
        <p:nvPicPr>
          <p:cNvPr id="97" name="Billede 96" descr="NSPgrafik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88224" y="1458848"/>
            <a:ext cx="2153205" cy="1826136"/>
          </a:xfrm>
          <a:prstGeom prst="rect">
            <a:avLst/>
          </a:prstGeom>
        </p:spPr>
      </p:pic>
      <p:cxnSp>
        <p:nvCxnSpPr>
          <p:cNvPr id="103" name="Lige pilforbindelse 102"/>
          <p:cNvCxnSpPr>
            <a:stCxn id="31" idx="2"/>
            <a:endCxn id="94" idx="0"/>
          </p:cNvCxnSpPr>
          <p:nvPr/>
        </p:nvCxnSpPr>
        <p:spPr>
          <a:xfrm>
            <a:off x="7740352" y="4653136"/>
            <a:ext cx="3600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/>
          <p:nvPr/>
        </p:nvPicPr>
        <p:blipFill>
          <a:blip r:embed="rId2" cstate="print"/>
          <a:srcRect l="24013" t="19613" r="24013" b="30050"/>
          <a:stretch>
            <a:fillRect/>
          </a:stretch>
        </p:blipFill>
        <p:spPr>
          <a:xfrm>
            <a:off x="395536" y="2492896"/>
            <a:ext cx="3960000" cy="3383976"/>
          </a:xfrm>
          <a:prstGeom prst="rect">
            <a:avLst/>
          </a:prstGeom>
        </p:spPr>
      </p:pic>
      <p:pic>
        <p:nvPicPr>
          <p:cNvPr id="3" name="Billede 2"/>
          <p:cNvPicPr/>
          <p:nvPr/>
        </p:nvPicPr>
        <p:blipFill>
          <a:blip r:embed="rId3" cstate="print"/>
          <a:srcRect l="22797" t="18857" r="24565" b="3912"/>
          <a:stretch>
            <a:fillRect/>
          </a:stretch>
        </p:blipFill>
        <p:spPr>
          <a:xfrm>
            <a:off x="4499992" y="2492896"/>
            <a:ext cx="3960000" cy="338437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Adgang til måledata på </a:t>
            </a:r>
            <a:r>
              <a:rPr lang="da-DK" dirty="0" err="1" smtClean="0"/>
              <a:t>Sundhed.dk</a:t>
            </a:r>
            <a:r>
              <a:rPr lang="da-DK" dirty="0" smtClean="0"/>
              <a:t> for borgere og praktiserende læger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err="1" smtClean="0"/>
              <a:t>TeleKit</a:t>
            </a:r>
            <a:r>
              <a:rPr lang="da-DK" dirty="0" smtClean="0"/>
              <a:t> - patientdel</a:t>
            </a:r>
            <a:endParaRPr lang="da-DK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59632" y="2920036"/>
            <a:ext cx="3384376" cy="338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ladsholder til tekst 6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101203"/>
          </a:xfrm>
        </p:spPr>
        <p:txBody>
          <a:bodyPr>
            <a:normAutofit/>
          </a:bodyPr>
          <a:lstStyle/>
          <a:p>
            <a:r>
              <a:rPr lang="da-DK" dirty="0" err="1" smtClean="0"/>
              <a:t>TeleKit</a:t>
            </a:r>
            <a:r>
              <a:rPr lang="da-DK" dirty="0" smtClean="0"/>
              <a:t> med måleudstyr</a:t>
            </a:r>
          </a:p>
          <a:p>
            <a:r>
              <a:rPr lang="da-DK" dirty="0" smtClean="0"/>
              <a:t>Tablet med </a:t>
            </a:r>
            <a:r>
              <a:rPr lang="da-DK" dirty="0" err="1" smtClean="0"/>
              <a:t>App</a:t>
            </a:r>
            <a:endParaRPr lang="da-DK" dirty="0" smtClean="0"/>
          </a:p>
          <a:p>
            <a:pPr lvl="1"/>
            <a:r>
              <a:rPr lang="da-DK" dirty="0" smtClean="0"/>
              <a:t>Indsamler målinger</a:t>
            </a:r>
          </a:p>
          <a:p>
            <a:pPr lvl="1"/>
            <a:r>
              <a:rPr lang="da-DK" dirty="0" smtClean="0"/>
              <a:t>Indsamler svar på sundhedsrelaterede spørgsmål</a:t>
            </a:r>
          </a:p>
          <a:p>
            <a:pPr lvl="1"/>
            <a:r>
              <a:rPr lang="da-DK" dirty="0" smtClean="0"/>
              <a:t>Giver adgang til egne målinger</a:t>
            </a:r>
          </a:p>
          <a:p>
            <a:pPr lvl="1"/>
            <a:r>
              <a:rPr lang="da-DK" dirty="0" smtClean="0"/>
              <a:t>Beskedfunktion</a:t>
            </a:r>
          </a:p>
          <a:p>
            <a:pPr lvl="1"/>
            <a:r>
              <a:rPr lang="da-DK" dirty="0" smtClean="0"/>
              <a:t>Sender data via mobil bredbånd  </a:t>
            </a:r>
            <a:endParaRPr lang="da-DK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88840"/>
            <a:ext cx="1930717" cy="15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Sundhedsprofessionel del </a:t>
            </a:r>
            <a:endParaRPr lang="da-DK" dirty="0"/>
          </a:p>
        </p:txBody>
      </p:sp>
      <p:sp>
        <p:nvSpPr>
          <p:cNvPr id="19" name="Pladsholder til indhold 18"/>
          <p:cNvSpPr>
            <a:spLocks noGrp="1"/>
          </p:cNvSpPr>
          <p:nvPr>
            <p:ph sz="half" idx="2"/>
          </p:nvPr>
        </p:nvSpPr>
        <p:spPr>
          <a:xfrm>
            <a:off x="4499992" y="1268760"/>
            <a:ext cx="4186808" cy="5086165"/>
          </a:xfrm>
        </p:spPr>
        <p:txBody>
          <a:bodyPr>
            <a:normAutofit/>
          </a:bodyPr>
          <a:lstStyle/>
          <a:p>
            <a:r>
              <a:rPr lang="da-DK" dirty="0" smtClean="0"/>
              <a:t>Oprette patienter </a:t>
            </a:r>
          </a:p>
          <a:p>
            <a:r>
              <a:rPr lang="da-DK" dirty="0" smtClean="0"/>
              <a:t>Tildele og justere i den individuel monitoreringsplan </a:t>
            </a:r>
          </a:p>
          <a:p>
            <a:r>
              <a:rPr lang="da-DK" dirty="0" smtClean="0"/>
              <a:t>Oprette spørgeskemaer til indsamling af målinger og svar på sundhedsrelaterede spørgsmål</a:t>
            </a:r>
          </a:p>
          <a:p>
            <a:r>
              <a:rPr lang="da-DK" dirty="0" smtClean="0"/>
              <a:t>Opfølgning på måledata/svar</a:t>
            </a:r>
          </a:p>
          <a:p>
            <a:r>
              <a:rPr lang="da-DK" dirty="0" smtClean="0"/>
              <a:t>Beskedfunktion</a:t>
            </a:r>
          </a:p>
          <a:p>
            <a:r>
              <a:rPr lang="da-DK" dirty="0" smtClean="0"/>
              <a:t>Oprette og administrere sundhedsfaglige brugere </a:t>
            </a: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2060848"/>
            <a:ext cx="300023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077072"/>
            <a:ext cx="2963854" cy="205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dirty="0" smtClean="0"/>
              <a:t>De første erfaringer…. 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half" idx="4294967295"/>
          </p:nvPr>
        </p:nvSpPr>
        <p:spPr>
          <a:xfrm>
            <a:off x="5105400" y="1920875"/>
            <a:ext cx="4038600" cy="431641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da-DK" dirty="0" smtClean="0"/>
              <a:t>Hovedparten af patienterne syntes telemedicin er </a:t>
            </a:r>
            <a:r>
              <a:rPr lang="da-DK" b="1" dirty="0" smtClean="0"/>
              <a:t>nemt</a:t>
            </a:r>
            <a:r>
              <a:rPr lang="da-DK" dirty="0" smtClean="0"/>
              <a:t>, der opleves øget </a:t>
            </a:r>
            <a:r>
              <a:rPr lang="da-DK" b="1" dirty="0" smtClean="0"/>
              <a:t>tryghed</a:t>
            </a:r>
            <a:r>
              <a:rPr lang="da-DK" dirty="0" smtClean="0"/>
              <a:t>, øget </a:t>
            </a:r>
            <a:r>
              <a:rPr lang="da-DK" dirty="0" err="1" smtClean="0"/>
              <a:t>sygdomsmestring</a:t>
            </a:r>
            <a:r>
              <a:rPr lang="da-DK" dirty="0" smtClean="0"/>
              <a:t> og </a:t>
            </a:r>
            <a:r>
              <a:rPr lang="da-DK" b="1" dirty="0" smtClean="0"/>
              <a:t>kontrol</a:t>
            </a:r>
            <a:r>
              <a:rPr lang="da-DK" dirty="0" smtClean="0"/>
              <a:t>. 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a-DK" dirty="0" smtClean="0"/>
              <a:t>De sundhedsprofessionelle oplever, at de kan agere </a:t>
            </a:r>
            <a:r>
              <a:rPr lang="da-DK" b="1" dirty="0" smtClean="0"/>
              <a:t>proaktivt</a:t>
            </a:r>
            <a:r>
              <a:rPr lang="da-DK" dirty="0" smtClean="0"/>
              <a:t> og </a:t>
            </a:r>
            <a:r>
              <a:rPr lang="da-DK" b="1" dirty="0" smtClean="0"/>
              <a:t>forebygge</a:t>
            </a:r>
            <a:r>
              <a:rPr lang="da-DK" dirty="0" smtClean="0"/>
              <a:t> indlæggelser 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a-DK" dirty="0" smtClean="0"/>
              <a:t>De første tendenser giver anledning til </a:t>
            </a:r>
            <a:r>
              <a:rPr lang="da-DK" b="1" dirty="0" smtClean="0"/>
              <a:t>positive</a:t>
            </a:r>
            <a:r>
              <a:rPr lang="da-DK" dirty="0" smtClean="0"/>
              <a:t> forventninger i forhold til projektets mål og effekter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a-DK" dirty="0" smtClean="0"/>
              <a:t>De private aktører, og deres ydelser, skal også </a:t>
            </a:r>
            <a:r>
              <a:rPr lang="da-DK" b="1" dirty="0" smtClean="0"/>
              <a:t>modnes</a:t>
            </a:r>
            <a:r>
              <a:rPr lang="da-DK" dirty="0" smtClean="0"/>
              <a:t> </a:t>
            </a:r>
          </a:p>
          <a:p>
            <a:pPr eaLnBrk="1" hangingPunct="1">
              <a:buFontTx/>
              <a:buNone/>
              <a:defRPr/>
            </a:pPr>
            <a:endParaRPr lang="da-DK" dirty="0" smtClean="0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221163"/>
            <a:ext cx="1944688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060575"/>
            <a:ext cx="1944688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4300" y="2060575"/>
            <a:ext cx="196056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4221163"/>
            <a:ext cx="2011362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dirty="0" smtClean="0"/>
              <a:t>M</a:t>
            </a:r>
            <a:r>
              <a:rPr lang="da-DK" sz="2400" dirty="0" smtClean="0"/>
              <a:t>obilt bredbånd i TeleCare Nord</a:t>
            </a:r>
          </a:p>
        </p:txBody>
      </p:sp>
      <p:sp>
        <p:nvSpPr>
          <p:cNvPr id="21" name="Pladsholder til tekst 20"/>
          <p:cNvSpPr>
            <a:spLocks noGrp="1"/>
          </p:cNvSpPr>
          <p:nvPr>
            <p:ph sz="half" idx="2"/>
          </p:nvPr>
        </p:nvSpPr>
        <p:spPr>
          <a:xfrm>
            <a:off x="457200" y="1700808"/>
            <a:ext cx="3960000" cy="4176464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da-DK" dirty="0" smtClean="0"/>
              <a:t>Brug af mobilt bredbånd i giver borgeren mobilitet og fleksibilitet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da-DK" dirty="0" smtClean="0"/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a-DK" dirty="0" smtClean="0"/>
              <a:t>Første 560 patienter - 27 skift af operatører for at sikre dækning. 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da-DK" dirty="0" smtClean="0"/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a-DK" dirty="0" smtClean="0"/>
              <a:t>Patienter med svag dækning og længere </a:t>
            </a:r>
            <a:r>
              <a:rPr lang="da-DK" dirty="0" err="1" smtClean="0"/>
              <a:t>svartider</a:t>
            </a:r>
            <a:r>
              <a:rPr lang="da-DK" dirty="0" smtClean="0"/>
              <a:t>, på trods af små datamængder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da-DK" dirty="0" smtClean="0"/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a-DK" dirty="0" smtClean="0"/>
              <a:t>Ingen har forladt TeleCare Nord grundet manglende dækning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da-DK" dirty="0" smtClean="0"/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a-DK" dirty="0" smtClean="0"/>
              <a:t>TeleCare Nord anvender IKKE video </a:t>
            </a:r>
          </a:p>
          <a:p>
            <a:pPr eaLnBrk="1" hangingPunct="1">
              <a:defRPr/>
            </a:pPr>
            <a:endParaRPr lang="da-DK" dirty="0" smtClean="0"/>
          </a:p>
          <a:p>
            <a:pPr eaLnBrk="1" hangingPunct="1">
              <a:defRPr/>
            </a:pPr>
            <a:endParaRPr lang="da-DK" dirty="0" smtClean="0"/>
          </a:p>
          <a:p>
            <a:pPr eaLnBrk="1" hangingPunct="1">
              <a:defRPr/>
            </a:pPr>
            <a:endParaRPr lang="da-DK" dirty="0"/>
          </a:p>
        </p:txBody>
      </p:sp>
      <p:grpSp>
        <p:nvGrpSpPr>
          <p:cNvPr id="59" name="Pladsholder til indhold 21"/>
          <p:cNvGrpSpPr>
            <a:grpSpLocks noGrp="1"/>
          </p:cNvGrpSpPr>
          <p:nvPr/>
        </p:nvGrpSpPr>
        <p:grpSpPr bwMode="auto">
          <a:xfrm>
            <a:off x="4427984" y="1556792"/>
            <a:ext cx="4176464" cy="4320480"/>
            <a:chOff x="395536" y="1340768"/>
            <a:chExt cx="5904656" cy="4411663"/>
          </a:xfrm>
        </p:grpSpPr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1340768"/>
              <a:ext cx="5904656" cy="4411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7-takket stjerne 60"/>
            <p:cNvSpPr/>
            <p:nvPr/>
          </p:nvSpPr>
          <p:spPr>
            <a:xfrm>
              <a:off x="4356423" y="1988731"/>
              <a:ext cx="143032" cy="215988"/>
            </a:xfrm>
            <a:prstGeom prst="star7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a-DK" sz="1000" dirty="0"/>
                <a:t>1</a:t>
              </a:r>
            </a:p>
          </p:txBody>
        </p:sp>
        <p:sp>
          <p:nvSpPr>
            <p:cNvPr id="62" name="7-takket stjerne 61"/>
            <p:cNvSpPr/>
            <p:nvPr/>
          </p:nvSpPr>
          <p:spPr>
            <a:xfrm>
              <a:off x="4715837" y="2780686"/>
              <a:ext cx="144866" cy="215987"/>
            </a:xfrm>
            <a:prstGeom prst="star7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a-DK" sz="1000" dirty="0"/>
                <a:t>1</a:t>
              </a:r>
            </a:p>
          </p:txBody>
        </p:sp>
        <p:sp>
          <p:nvSpPr>
            <p:cNvPr id="63" name="7-takket stjerne 62"/>
            <p:cNvSpPr/>
            <p:nvPr/>
          </p:nvSpPr>
          <p:spPr>
            <a:xfrm>
              <a:off x="4787354" y="2420706"/>
              <a:ext cx="144865" cy="215988"/>
            </a:xfrm>
            <a:prstGeom prst="star7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a-DK" sz="1000" dirty="0"/>
                <a:t>1</a:t>
              </a:r>
            </a:p>
          </p:txBody>
        </p:sp>
        <p:sp>
          <p:nvSpPr>
            <p:cNvPr id="64" name="7-takket stjerne 63"/>
            <p:cNvSpPr/>
            <p:nvPr/>
          </p:nvSpPr>
          <p:spPr>
            <a:xfrm>
              <a:off x="4068526" y="3716632"/>
              <a:ext cx="143032" cy="215988"/>
            </a:xfrm>
            <a:prstGeom prst="star7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a-DK" sz="1000" dirty="0"/>
                <a:t>1</a:t>
              </a:r>
            </a:p>
          </p:txBody>
        </p:sp>
        <p:sp>
          <p:nvSpPr>
            <p:cNvPr id="65" name="7-takket stjerne 64"/>
            <p:cNvSpPr/>
            <p:nvPr/>
          </p:nvSpPr>
          <p:spPr>
            <a:xfrm>
              <a:off x="4715837" y="2141913"/>
              <a:ext cx="144866" cy="215988"/>
            </a:xfrm>
            <a:prstGeom prst="star7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a-DK" sz="1000" dirty="0"/>
                <a:t>1</a:t>
              </a:r>
            </a:p>
          </p:txBody>
        </p:sp>
        <p:sp>
          <p:nvSpPr>
            <p:cNvPr id="66" name="7-takket stjerne 65"/>
            <p:cNvSpPr/>
            <p:nvPr/>
          </p:nvSpPr>
          <p:spPr>
            <a:xfrm>
              <a:off x="3995176" y="4076612"/>
              <a:ext cx="144865" cy="215987"/>
            </a:xfrm>
            <a:prstGeom prst="star7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a-DK" sz="1000" dirty="0"/>
                <a:t>1</a:t>
              </a:r>
            </a:p>
          </p:txBody>
        </p:sp>
        <p:sp>
          <p:nvSpPr>
            <p:cNvPr id="67" name="7-takket stjerne 66"/>
            <p:cNvSpPr/>
            <p:nvPr/>
          </p:nvSpPr>
          <p:spPr>
            <a:xfrm>
              <a:off x="3923660" y="3860624"/>
              <a:ext cx="144866" cy="215988"/>
            </a:xfrm>
            <a:prstGeom prst="star7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a-DK" sz="1000" dirty="0"/>
                <a:t>1</a:t>
              </a:r>
            </a:p>
          </p:txBody>
        </p:sp>
        <p:sp>
          <p:nvSpPr>
            <p:cNvPr id="68" name="7-takket stjerne 67"/>
            <p:cNvSpPr/>
            <p:nvPr/>
          </p:nvSpPr>
          <p:spPr>
            <a:xfrm>
              <a:off x="4427940" y="4076612"/>
              <a:ext cx="144865" cy="215987"/>
            </a:xfrm>
            <a:prstGeom prst="star7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a-DK" sz="1000" dirty="0"/>
                <a:t>1</a:t>
              </a:r>
            </a:p>
          </p:txBody>
        </p:sp>
        <p:sp>
          <p:nvSpPr>
            <p:cNvPr id="69" name="7-takket stjerne 68"/>
            <p:cNvSpPr/>
            <p:nvPr/>
          </p:nvSpPr>
          <p:spPr>
            <a:xfrm>
              <a:off x="4572805" y="3212661"/>
              <a:ext cx="143032" cy="215987"/>
            </a:xfrm>
            <a:prstGeom prst="star7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a-DK" sz="1000" dirty="0"/>
                <a:t>1</a:t>
              </a:r>
            </a:p>
          </p:txBody>
        </p:sp>
        <p:sp>
          <p:nvSpPr>
            <p:cNvPr id="70" name="7-takket stjerne 69"/>
            <p:cNvSpPr/>
            <p:nvPr/>
          </p:nvSpPr>
          <p:spPr>
            <a:xfrm>
              <a:off x="4283073" y="3212661"/>
              <a:ext cx="144866" cy="215987"/>
            </a:xfrm>
            <a:prstGeom prst="star7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a-DK" sz="1000" dirty="0"/>
                <a:t>2</a:t>
              </a:r>
            </a:p>
          </p:txBody>
        </p:sp>
        <p:sp>
          <p:nvSpPr>
            <p:cNvPr id="71" name="7-takket stjerne 70"/>
            <p:cNvSpPr/>
            <p:nvPr/>
          </p:nvSpPr>
          <p:spPr>
            <a:xfrm>
              <a:off x="3492730" y="4652579"/>
              <a:ext cx="143032" cy="215987"/>
            </a:xfrm>
            <a:prstGeom prst="star7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a-DK" sz="1000" dirty="0"/>
                <a:t>2</a:t>
              </a:r>
            </a:p>
          </p:txBody>
        </p:sp>
        <p:sp>
          <p:nvSpPr>
            <p:cNvPr id="72" name="7-takket stjerne 71"/>
            <p:cNvSpPr/>
            <p:nvPr/>
          </p:nvSpPr>
          <p:spPr>
            <a:xfrm>
              <a:off x="3492730" y="2780686"/>
              <a:ext cx="143032" cy="215987"/>
            </a:xfrm>
            <a:prstGeom prst="star7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a-DK" sz="1000" dirty="0"/>
                <a:t>2</a:t>
              </a:r>
            </a:p>
          </p:txBody>
        </p:sp>
        <p:sp>
          <p:nvSpPr>
            <p:cNvPr id="73" name="7-takket stjerne 72"/>
            <p:cNvSpPr/>
            <p:nvPr/>
          </p:nvSpPr>
          <p:spPr>
            <a:xfrm>
              <a:off x="1475612" y="3860624"/>
              <a:ext cx="720661" cy="215988"/>
            </a:xfrm>
            <a:prstGeom prst="star7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a-DK" sz="800" dirty="0"/>
                <a:t>10</a:t>
              </a:r>
            </a:p>
          </p:txBody>
        </p:sp>
        <p:sp>
          <p:nvSpPr>
            <p:cNvPr id="74" name="7-takket stjerne 73"/>
            <p:cNvSpPr/>
            <p:nvPr/>
          </p:nvSpPr>
          <p:spPr>
            <a:xfrm>
              <a:off x="3059967" y="4436591"/>
              <a:ext cx="143032" cy="215988"/>
            </a:xfrm>
            <a:prstGeom prst="star7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a-DK" sz="1000" dirty="0"/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1" descr="Nord_blå_U_tender_area_U_hosp.e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7" r="22704" b="27489"/>
          <a:stretch>
            <a:fillRect/>
          </a:stretch>
        </p:blipFill>
        <p:spPr bwMode="auto">
          <a:xfrm>
            <a:off x="1811368" y="548680"/>
            <a:ext cx="5640952" cy="505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er 5"/>
          <p:cNvSpPr/>
          <p:nvPr/>
        </p:nvSpPr>
        <p:spPr>
          <a:xfrm>
            <a:off x="2915816" y="3501008"/>
            <a:ext cx="343961" cy="307851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43" tIns="48627" rIns="97243" bIns="48627" anchor="ctr"/>
          <a:lstStyle/>
          <a:p>
            <a:pPr algn="ctr" defTabSz="973274" eaLnBrk="0" hangingPunct="0">
              <a:defRPr/>
            </a:pPr>
            <a:endParaRPr lang="da-DK" sz="3000" dirty="0">
              <a:solidFill>
                <a:srgbClr val="FFFFFF"/>
              </a:solidFill>
            </a:endParaRPr>
          </a:p>
        </p:txBody>
      </p:sp>
      <p:sp>
        <p:nvSpPr>
          <p:cNvPr id="7" name="Eller 6"/>
          <p:cNvSpPr/>
          <p:nvPr/>
        </p:nvSpPr>
        <p:spPr>
          <a:xfrm>
            <a:off x="5868144" y="1556792"/>
            <a:ext cx="343960" cy="307851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43" tIns="48627" rIns="97243" bIns="48627" anchor="ctr"/>
          <a:lstStyle/>
          <a:p>
            <a:pPr algn="ctr" defTabSz="973274" eaLnBrk="0" hangingPunct="0">
              <a:defRPr/>
            </a:pPr>
            <a:endParaRPr lang="da-DK" sz="3000" dirty="0">
              <a:solidFill>
                <a:srgbClr val="FFFFFF"/>
              </a:solidFill>
            </a:endParaRPr>
          </a:p>
        </p:txBody>
      </p:sp>
      <p:sp>
        <p:nvSpPr>
          <p:cNvPr id="8" name="Eller 7"/>
          <p:cNvSpPr/>
          <p:nvPr/>
        </p:nvSpPr>
        <p:spPr>
          <a:xfrm>
            <a:off x="4283968" y="4149080"/>
            <a:ext cx="343960" cy="307851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43" tIns="48627" rIns="97243" bIns="48627" anchor="ctr"/>
          <a:lstStyle/>
          <a:p>
            <a:pPr algn="ctr" defTabSz="973274" eaLnBrk="0" hangingPunct="0">
              <a:defRPr/>
            </a:pPr>
            <a:endParaRPr lang="da-DK" sz="3000" dirty="0">
              <a:solidFill>
                <a:srgbClr val="FFFFFF"/>
              </a:solidFill>
            </a:endParaRPr>
          </a:p>
        </p:txBody>
      </p:sp>
      <p:sp>
        <p:nvSpPr>
          <p:cNvPr id="9" name="Eller 8"/>
          <p:cNvSpPr/>
          <p:nvPr/>
        </p:nvSpPr>
        <p:spPr>
          <a:xfrm>
            <a:off x="5796136" y="4653136"/>
            <a:ext cx="343960" cy="307851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43" tIns="48627" rIns="97243" bIns="48627" anchor="ctr"/>
          <a:lstStyle/>
          <a:p>
            <a:pPr algn="ctr" defTabSz="973274" eaLnBrk="0" hangingPunct="0">
              <a:defRPr/>
            </a:pPr>
            <a:endParaRPr lang="da-DK" sz="3000" dirty="0">
              <a:solidFill>
                <a:srgbClr val="FFFFFF"/>
              </a:solidFill>
            </a:endParaRPr>
          </a:p>
        </p:txBody>
      </p:sp>
      <p:sp>
        <p:nvSpPr>
          <p:cNvPr id="10" name="Eller 9"/>
          <p:cNvSpPr/>
          <p:nvPr/>
        </p:nvSpPr>
        <p:spPr>
          <a:xfrm>
            <a:off x="5940152" y="3356992"/>
            <a:ext cx="343960" cy="307851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43" tIns="48627" rIns="97243" bIns="48627" anchor="ctr"/>
          <a:lstStyle/>
          <a:p>
            <a:pPr algn="ctr" defTabSz="973274" eaLnBrk="0" hangingPunct="0">
              <a:defRPr/>
            </a:pPr>
            <a:endParaRPr lang="da-DK" sz="3000" dirty="0">
              <a:solidFill>
                <a:srgbClr val="FFFFFF"/>
              </a:solidFill>
            </a:endParaRPr>
          </a:p>
        </p:txBody>
      </p:sp>
      <p:sp>
        <p:nvSpPr>
          <p:cNvPr id="11" name="Eller 10"/>
          <p:cNvSpPr/>
          <p:nvPr/>
        </p:nvSpPr>
        <p:spPr>
          <a:xfrm>
            <a:off x="5652120" y="3429000"/>
            <a:ext cx="343960" cy="307852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43" tIns="48627" rIns="97243" bIns="48627" anchor="ctr"/>
          <a:lstStyle/>
          <a:p>
            <a:pPr algn="ctr" defTabSz="973274" eaLnBrk="0" hangingPunct="0">
              <a:defRPr/>
            </a:pPr>
            <a:endParaRPr lang="da-DK" sz="3000" dirty="0">
              <a:solidFill>
                <a:srgbClr val="FFFFFF"/>
              </a:solidFill>
            </a:endParaRPr>
          </a:p>
        </p:txBody>
      </p:sp>
      <p:sp>
        <p:nvSpPr>
          <p:cNvPr id="12" name="Tekstboks 11"/>
          <p:cNvSpPr txBox="1"/>
          <p:nvPr/>
        </p:nvSpPr>
        <p:spPr>
          <a:xfrm>
            <a:off x="179512" y="5445224"/>
            <a:ext cx="8640960" cy="836867"/>
          </a:xfrm>
          <a:prstGeom prst="rect">
            <a:avLst/>
          </a:prstGeom>
          <a:noFill/>
        </p:spPr>
        <p:txBody>
          <a:bodyPr wrap="square" lIns="97243" tIns="48627" rIns="97243" bIns="48627">
            <a:spAutoFit/>
          </a:bodyPr>
          <a:lstStyle/>
          <a:p>
            <a:pPr defTabSz="973274" eaLnBrk="0" hangingPunct="0">
              <a:defRPr/>
            </a:pPr>
            <a:r>
              <a:rPr lang="da-DK" b="1" i="1" dirty="0">
                <a:solidFill>
                  <a:srgbClr val="000000"/>
                </a:solidFill>
                <a:latin typeface="Times New Roman" pitchFamily="18" charset="0"/>
              </a:rPr>
              <a:t>Trådløs transmission fra ambulancer af  lyd, kliniske data, EKG </a:t>
            </a:r>
          </a:p>
          <a:p>
            <a:pPr defTabSz="973274" eaLnBrk="0" hangingPunct="0">
              <a:defRPr/>
            </a:pPr>
            <a:r>
              <a:rPr lang="da-DK" b="1" i="1" dirty="0">
                <a:solidFill>
                  <a:srgbClr val="000000"/>
                </a:solidFill>
                <a:latin typeface="Times New Roman" pitchFamily="18" charset="0"/>
              </a:rPr>
              <a:t>samt et igangværende projekt omhandlende videotransmission </a:t>
            </a:r>
            <a:endParaRPr lang="da-DK" b="1" i="1" u="sng" dirty="0">
              <a:solidFill>
                <a:srgbClr val="C0C0C0">
                  <a:lumMod val="25000"/>
                </a:srgbClr>
              </a:solidFill>
              <a:latin typeface="Times New Roman" pitchFamily="18" charset="0"/>
            </a:endParaRPr>
          </a:p>
        </p:txBody>
      </p:sp>
      <p:pic>
        <p:nvPicPr>
          <p:cNvPr id="13" name="Billede 30" descr="3125 fritlagt_edited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83" y="3728302"/>
            <a:ext cx="1238258" cy="78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605"/>
          <p:cNvGrpSpPr>
            <a:grpSpLocks/>
          </p:cNvGrpSpPr>
          <p:nvPr/>
        </p:nvGrpSpPr>
        <p:grpSpPr bwMode="auto">
          <a:xfrm rot="21282865">
            <a:off x="4185761" y="1280641"/>
            <a:ext cx="851494" cy="424151"/>
            <a:chOff x="4219" y="400"/>
            <a:chExt cx="980" cy="519"/>
          </a:xfrm>
        </p:grpSpPr>
        <p:sp>
          <p:nvSpPr>
            <p:cNvPr id="15" name="Freeform 1606"/>
            <p:cNvSpPr>
              <a:spLocks/>
            </p:cNvSpPr>
            <p:nvPr/>
          </p:nvSpPr>
          <p:spPr bwMode="auto">
            <a:xfrm>
              <a:off x="4584" y="414"/>
              <a:ext cx="614" cy="328"/>
            </a:xfrm>
            <a:custGeom>
              <a:avLst/>
              <a:gdLst>
                <a:gd name="T0" fmla="*/ 0 w 2453"/>
                <a:gd name="T1" fmla="*/ 0 h 1308"/>
                <a:gd name="T2" fmla="*/ 0 w 2453"/>
                <a:gd name="T3" fmla="*/ 0 h 1308"/>
                <a:gd name="T4" fmla="*/ 0 w 2453"/>
                <a:gd name="T5" fmla="*/ 0 h 1308"/>
                <a:gd name="T6" fmla="*/ 0 w 2453"/>
                <a:gd name="T7" fmla="*/ 0 h 1308"/>
                <a:gd name="T8" fmla="*/ 0 w 2453"/>
                <a:gd name="T9" fmla="*/ 0 h 1308"/>
                <a:gd name="T10" fmla="*/ 0 w 2453"/>
                <a:gd name="T11" fmla="*/ 0 h 13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3"/>
                <a:gd name="T19" fmla="*/ 0 h 1308"/>
                <a:gd name="T20" fmla="*/ 2453 w 2453"/>
                <a:gd name="T21" fmla="*/ 1308 h 13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3" h="1308">
                  <a:moveTo>
                    <a:pt x="0" y="981"/>
                  </a:moveTo>
                  <a:lnTo>
                    <a:pt x="1631" y="0"/>
                  </a:lnTo>
                  <a:lnTo>
                    <a:pt x="2453" y="466"/>
                  </a:lnTo>
                  <a:lnTo>
                    <a:pt x="695" y="1308"/>
                  </a:lnTo>
                  <a:lnTo>
                    <a:pt x="0" y="981"/>
                  </a:lnTo>
                  <a:close/>
                </a:path>
              </a:pathLst>
            </a:custGeom>
            <a:solidFill>
              <a:srgbClr val="8989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Freeform 1607"/>
            <p:cNvSpPr>
              <a:spLocks/>
            </p:cNvSpPr>
            <p:nvPr/>
          </p:nvSpPr>
          <p:spPr bwMode="auto">
            <a:xfrm>
              <a:off x="4222" y="776"/>
              <a:ext cx="145" cy="79"/>
            </a:xfrm>
            <a:custGeom>
              <a:avLst/>
              <a:gdLst>
                <a:gd name="T0" fmla="*/ 0 w 583"/>
                <a:gd name="T1" fmla="*/ 0 h 314"/>
                <a:gd name="T2" fmla="*/ 0 w 583"/>
                <a:gd name="T3" fmla="*/ 0 h 314"/>
                <a:gd name="T4" fmla="*/ 0 w 583"/>
                <a:gd name="T5" fmla="*/ 0 h 314"/>
                <a:gd name="T6" fmla="*/ 0 w 583"/>
                <a:gd name="T7" fmla="*/ 0 h 314"/>
                <a:gd name="T8" fmla="*/ 0 w 583"/>
                <a:gd name="T9" fmla="*/ 0 h 314"/>
                <a:gd name="T10" fmla="*/ 0 w 583"/>
                <a:gd name="T11" fmla="*/ 0 h 3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3"/>
                <a:gd name="T19" fmla="*/ 0 h 314"/>
                <a:gd name="T20" fmla="*/ 583 w 583"/>
                <a:gd name="T21" fmla="*/ 314 h 3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3" h="314">
                  <a:moveTo>
                    <a:pt x="0" y="283"/>
                  </a:moveTo>
                  <a:lnTo>
                    <a:pt x="0" y="314"/>
                  </a:lnTo>
                  <a:lnTo>
                    <a:pt x="583" y="0"/>
                  </a:lnTo>
                  <a:lnTo>
                    <a:pt x="530" y="0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Freeform 1608"/>
            <p:cNvSpPr>
              <a:spLocks/>
            </p:cNvSpPr>
            <p:nvPr/>
          </p:nvSpPr>
          <p:spPr bwMode="auto">
            <a:xfrm>
              <a:off x="4831" y="423"/>
              <a:ext cx="346" cy="193"/>
            </a:xfrm>
            <a:custGeom>
              <a:avLst/>
              <a:gdLst>
                <a:gd name="T0" fmla="*/ 0 w 1386"/>
                <a:gd name="T1" fmla="*/ 0 h 774"/>
                <a:gd name="T2" fmla="*/ 0 w 1386"/>
                <a:gd name="T3" fmla="*/ 0 h 774"/>
                <a:gd name="T4" fmla="*/ 0 w 1386"/>
                <a:gd name="T5" fmla="*/ 0 h 774"/>
                <a:gd name="T6" fmla="*/ 0 w 1386"/>
                <a:gd name="T7" fmla="*/ 0 h 774"/>
                <a:gd name="T8" fmla="*/ 0 w 1386"/>
                <a:gd name="T9" fmla="*/ 0 h 774"/>
                <a:gd name="T10" fmla="*/ 0 w 1386"/>
                <a:gd name="T11" fmla="*/ 0 h 7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86"/>
                <a:gd name="T19" fmla="*/ 0 h 774"/>
                <a:gd name="T20" fmla="*/ 1386 w 1386"/>
                <a:gd name="T21" fmla="*/ 774 h 7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86" h="774">
                  <a:moveTo>
                    <a:pt x="635" y="0"/>
                  </a:moveTo>
                  <a:lnTo>
                    <a:pt x="0" y="385"/>
                  </a:lnTo>
                  <a:lnTo>
                    <a:pt x="690" y="774"/>
                  </a:lnTo>
                  <a:lnTo>
                    <a:pt x="1386" y="421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Freeform 1609"/>
            <p:cNvSpPr>
              <a:spLocks/>
            </p:cNvSpPr>
            <p:nvPr/>
          </p:nvSpPr>
          <p:spPr bwMode="auto">
            <a:xfrm>
              <a:off x="4709" y="513"/>
              <a:ext cx="323" cy="163"/>
            </a:xfrm>
            <a:custGeom>
              <a:avLst/>
              <a:gdLst>
                <a:gd name="T0" fmla="*/ 0 w 1294"/>
                <a:gd name="T1" fmla="*/ 0 h 652"/>
                <a:gd name="T2" fmla="*/ 0 w 1294"/>
                <a:gd name="T3" fmla="*/ 0 h 652"/>
                <a:gd name="T4" fmla="*/ 0 w 1294"/>
                <a:gd name="T5" fmla="*/ 0 h 652"/>
                <a:gd name="T6" fmla="*/ 0 w 1294"/>
                <a:gd name="T7" fmla="*/ 0 h 652"/>
                <a:gd name="T8" fmla="*/ 0 w 1294"/>
                <a:gd name="T9" fmla="*/ 0 h 652"/>
                <a:gd name="T10" fmla="*/ 0 w 1294"/>
                <a:gd name="T11" fmla="*/ 0 h 6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94"/>
                <a:gd name="T19" fmla="*/ 0 h 652"/>
                <a:gd name="T20" fmla="*/ 1294 w 1294"/>
                <a:gd name="T21" fmla="*/ 652 h 6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94" h="652">
                  <a:moveTo>
                    <a:pt x="537" y="0"/>
                  </a:moveTo>
                  <a:lnTo>
                    <a:pt x="0" y="324"/>
                  </a:lnTo>
                  <a:lnTo>
                    <a:pt x="702" y="652"/>
                  </a:lnTo>
                  <a:lnTo>
                    <a:pt x="1294" y="360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B8B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Freeform 1610"/>
            <p:cNvSpPr>
              <a:spLocks/>
            </p:cNvSpPr>
            <p:nvPr/>
          </p:nvSpPr>
          <p:spPr bwMode="auto">
            <a:xfrm>
              <a:off x="4586" y="401"/>
              <a:ext cx="613" cy="261"/>
            </a:xfrm>
            <a:custGeom>
              <a:avLst/>
              <a:gdLst>
                <a:gd name="T0" fmla="*/ 0 w 2449"/>
                <a:gd name="T1" fmla="*/ 0 h 1043"/>
                <a:gd name="T2" fmla="*/ 0 w 2449"/>
                <a:gd name="T3" fmla="*/ 0 h 1043"/>
                <a:gd name="T4" fmla="*/ 0 w 2449"/>
                <a:gd name="T5" fmla="*/ 0 h 1043"/>
                <a:gd name="T6" fmla="*/ 0 w 2449"/>
                <a:gd name="T7" fmla="*/ 0 h 1043"/>
                <a:gd name="T8" fmla="*/ 0 w 2449"/>
                <a:gd name="T9" fmla="*/ 0 h 1043"/>
                <a:gd name="T10" fmla="*/ 0 w 2449"/>
                <a:gd name="T11" fmla="*/ 0 h 1043"/>
                <a:gd name="T12" fmla="*/ 0 w 2449"/>
                <a:gd name="T13" fmla="*/ 0 h 1043"/>
                <a:gd name="T14" fmla="*/ 0 w 2449"/>
                <a:gd name="T15" fmla="*/ 0 h 10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49"/>
                <a:gd name="T25" fmla="*/ 0 h 1043"/>
                <a:gd name="T26" fmla="*/ 2449 w 2449"/>
                <a:gd name="T27" fmla="*/ 1043 h 10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49" h="1043">
                  <a:moveTo>
                    <a:pt x="0" y="999"/>
                  </a:moveTo>
                  <a:lnTo>
                    <a:pt x="1648" y="0"/>
                  </a:lnTo>
                  <a:lnTo>
                    <a:pt x="2449" y="467"/>
                  </a:lnTo>
                  <a:lnTo>
                    <a:pt x="2424" y="519"/>
                  </a:lnTo>
                  <a:lnTo>
                    <a:pt x="1626" y="59"/>
                  </a:lnTo>
                  <a:lnTo>
                    <a:pt x="4" y="1043"/>
                  </a:lnTo>
                  <a:lnTo>
                    <a:pt x="0" y="99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" name="Freeform 1611"/>
            <p:cNvSpPr>
              <a:spLocks/>
            </p:cNvSpPr>
            <p:nvPr/>
          </p:nvSpPr>
          <p:spPr bwMode="auto">
            <a:xfrm>
              <a:off x="4318" y="524"/>
              <a:ext cx="156" cy="91"/>
            </a:xfrm>
            <a:custGeom>
              <a:avLst/>
              <a:gdLst>
                <a:gd name="T0" fmla="*/ 0 w 625"/>
                <a:gd name="T1" fmla="*/ 0 h 364"/>
                <a:gd name="T2" fmla="*/ 0 w 625"/>
                <a:gd name="T3" fmla="*/ 0 h 364"/>
                <a:gd name="T4" fmla="*/ 0 w 625"/>
                <a:gd name="T5" fmla="*/ 0 h 364"/>
                <a:gd name="T6" fmla="*/ 0 w 625"/>
                <a:gd name="T7" fmla="*/ 0 h 364"/>
                <a:gd name="T8" fmla="*/ 0 w 625"/>
                <a:gd name="T9" fmla="*/ 0 h 364"/>
                <a:gd name="T10" fmla="*/ 0 w 625"/>
                <a:gd name="T11" fmla="*/ 0 h 364"/>
                <a:gd name="T12" fmla="*/ 0 w 625"/>
                <a:gd name="T13" fmla="*/ 0 h 364"/>
                <a:gd name="T14" fmla="*/ 0 w 625"/>
                <a:gd name="T15" fmla="*/ 0 h 364"/>
                <a:gd name="T16" fmla="*/ 0 w 625"/>
                <a:gd name="T17" fmla="*/ 0 h 364"/>
                <a:gd name="T18" fmla="*/ 0 w 625"/>
                <a:gd name="T19" fmla="*/ 0 h 364"/>
                <a:gd name="T20" fmla="*/ 0 w 625"/>
                <a:gd name="T21" fmla="*/ 0 h 364"/>
                <a:gd name="T22" fmla="*/ 0 w 625"/>
                <a:gd name="T23" fmla="*/ 0 h 364"/>
                <a:gd name="T24" fmla="*/ 0 w 625"/>
                <a:gd name="T25" fmla="*/ 0 h 364"/>
                <a:gd name="T26" fmla="*/ 0 w 625"/>
                <a:gd name="T27" fmla="*/ 0 h 364"/>
                <a:gd name="T28" fmla="*/ 0 w 625"/>
                <a:gd name="T29" fmla="*/ 0 h 364"/>
                <a:gd name="T30" fmla="*/ 0 w 625"/>
                <a:gd name="T31" fmla="*/ 0 h 364"/>
                <a:gd name="T32" fmla="*/ 0 w 625"/>
                <a:gd name="T33" fmla="*/ 0 h 364"/>
                <a:gd name="T34" fmla="*/ 0 w 625"/>
                <a:gd name="T35" fmla="*/ 0 h 364"/>
                <a:gd name="T36" fmla="*/ 0 w 625"/>
                <a:gd name="T37" fmla="*/ 0 h 364"/>
                <a:gd name="T38" fmla="*/ 0 w 625"/>
                <a:gd name="T39" fmla="*/ 0 h 364"/>
                <a:gd name="T40" fmla="*/ 0 w 625"/>
                <a:gd name="T41" fmla="*/ 0 h 364"/>
                <a:gd name="T42" fmla="*/ 0 w 625"/>
                <a:gd name="T43" fmla="*/ 0 h 364"/>
                <a:gd name="T44" fmla="*/ 0 w 625"/>
                <a:gd name="T45" fmla="*/ 0 h 364"/>
                <a:gd name="T46" fmla="*/ 0 w 625"/>
                <a:gd name="T47" fmla="*/ 0 h 364"/>
                <a:gd name="T48" fmla="*/ 0 w 625"/>
                <a:gd name="T49" fmla="*/ 0 h 364"/>
                <a:gd name="T50" fmla="*/ 0 w 625"/>
                <a:gd name="T51" fmla="*/ 0 h 364"/>
                <a:gd name="T52" fmla="*/ 0 w 625"/>
                <a:gd name="T53" fmla="*/ 0 h 364"/>
                <a:gd name="T54" fmla="*/ 0 w 625"/>
                <a:gd name="T55" fmla="*/ 0 h 364"/>
                <a:gd name="T56" fmla="*/ 0 w 625"/>
                <a:gd name="T57" fmla="*/ 0 h 364"/>
                <a:gd name="T58" fmla="*/ 0 w 625"/>
                <a:gd name="T59" fmla="*/ 0 h 364"/>
                <a:gd name="T60" fmla="*/ 0 w 625"/>
                <a:gd name="T61" fmla="*/ 0 h 364"/>
                <a:gd name="T62" fmla="*/ 0 w 625"/>
                <a:gd name="T63" fmla="*/ 0 h 364"/>
                <a:gd name="T64" fmla="*/ 0 w 625"/>
                <a:gd name="T65" fmla="*/ 0 h 364"/>
                <a:gd name="T66" fmla="*/ 0 w 625"/>
                <a:gd name="T67" fmla="*/ 0 h 364"/>
                <a:gd name="T68" fmla="*/ 0 w 625"/>
                <a:gd name="T69" fmla="*/ 0 h 364"/>
                <a:gd name="T70" fmla="*/ 0 w 625"/>
                <a:gd name="T71" fmla="*/ 0 h 364"/>
                <a:gd name="T72" fmla="*/ 0 w 625"/>
                <a:gd name="T73" fmla="*/ 0 h 364"/>
                <a:gd name="T74" fmla="*/ 0 w 625"/>
                <a:gd name="T75" fmla="*/ 0 h 364"/>
                <a:gd name="T76" fmla="*/ 0 w 625"/>
                <a:gd name="T77" fmla="*/ 0 h 364"/>
                <a:gd name="T78" fmla="*/ 0 w 625"/>
                <a:gd name="T79" fmla="*/ 0 h 364"/>
                <a:gd name="T80" fmla="*/ 0 w 625"/>
                <a:gd name="T81" fmla="*/ 0 h 364"/>
                <a:gd name="T82" fmla="*/ 0 w 625"/>
                <a:gd name="T83" fmla="*/ 0 h 364"/>
                <a:gd name="T84" fmla="*/ 0 w 625"/>
                <a:gd name="T85" fmla="*/ 0 h 36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25"/>
                <a:gd name="T130" fmla="*/ 0 h 364"/>
                <a:gd name="T131" fmla="*/ 625 w 625"/>
                <a:gd name="T132" fmla="*/ 364 h 36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25" h="364">
                  <a:moveTo>
                    <a:pt x="3" y="107"/>
                  </a:moveTo>
                  <a:lnTo>
                    <a:pt x="0" y="120"/>
                  </a:lnTo>
                  <a:lnTo>
                    <a:pt x="0" y="132"/>
                  </a:lnTo>
                  <a:lnTo>
                    <a:pt x="3" y="146"/>
                  </a:lnTo>
                  <a:lnTo>
                    <a:pt x="7" y="161"/>
                  </a:lnTo>
                  <a:lnTo>
                    <a:pt x="12" y="176"/>
                  </a:lnTo>
                  <a:lnTo>
                    <a:pt x="20" y="187"/>
                  </a:lnTo>
                  <a:lnTo>
                    <a:pt x="26" y="199"/>
                  </a:lnTo>
                  <a:lnTo>
                    <a:pt x="34" y="211"/>
                  </a:lnTo>
                  <a:lnTo>
                    <a:pt x="44" y="221"/>
                  </a:lnTo>
                  <a:lnTo>
                    <a:pt x="52" y="229"/>
                  </a:lnTo>
                  <a:lnTo>
                    <a:pt x="59" y="237"/>
                  </a:lnTo>
                  <a:lnTo>
                    <a:pt x="69" y="245"/>
                  </a:lnTo>
                  <a:lnTo>
                    <a:pt x="79" y="252"/>
                  </a:lnTo>
                  <a:lnTo>
                    <a:pt x="94" y="265"/>
                  </a:lnTo>
                  <a:lnTo>
                    <a:pt x="110" y="277"/>
                  </a:lnTo>
                  <a:lnTo>
                    <a:pt x="129" y="287"/>
                  </a:lnTo>
                  <a:lnTo>
                    <a:pt x="147" y="298"/>
                  </a:lnTo>
                  <a:lnTo>
                    <a:pt x="165" y="307"/>
                  </a:lnTo>
                  <a:lnTo>
                    <a:pt x="179" y="315"/>
                  </a:lnTo>
                  <a:lnTo>
                    <a:pt x="195" y="320"/>
                  </a:lnTo>
                  <a:lnTo>
                    <a:pt x="212" y="328"/>
                  </a:lnTo>
                  <a:lnTo>
                    <a:pt x="231" y="334"/>
                  </a:lnTo>
                  <a:lnTo>
                    <a:pt x="251" y="341"/>
                  </a:lnTo>
                  <a:lnTo>
                    <a:pt x="268" y="345"/>
                  </a:lnTo>
                  <a:lnTo>
                    <a:pt x="287" y="350"/>
                  </a:lnTo>
                  <a:lnTo>
                    <a:pt x="308" y="354"/>
                  </a:lnTo>
                  <a:lnTo>
                    <a:pt x="329" y="358"/>
                  </a:lnTo>
                  <a:lnTo>
                    <a:pt x="348" y="359"/>
                  </a:lnTo>
                  <a:lnTo>
                    <a:pt x="368" y="363"/>
                  </a:lnTo>
                  <a:lnTo>
                    <a:pt x="390" y="364"/>
                  </a:lnTo>
                  <a:lnTo>
                    <a:pt x="409" y="363"/>
                  </a:lnTo>
                  <a:lnTo>
                    <a:pt x="423" y="363"/>
                  </a:lnTo>
                  <a:lnTo>
                    <a:pt x="444" y="363"/>
                  </a:lnTo>
                  <a:lnTo>
                    <a:pt x="462" y="361"/>
                  </a:lnTo>
                  <a:lnTo>
                    <a:pt x="482" y="359"/>
                  </a:lnTo>
                  <a:lnTo>
                    <a:pt x="499" y="355"/>
                  </a:lnTo>
                  <a:lnTo>
                    <a:pt x="512" y="352"/>
                  </a:lnTo>
                  <a:lnTo>
                    <a:pt x="529" y="348"/>
                  </a:lnTo>
                  <a:lnTo>
                    <a:pt x="546" y="342"/>
                  </a:lnTo>
                  <a:lnTo>
                    <a:pt x="559" y="335"/>
                  </a:lnTo>
                  <a:lnTo>
                    <a:pt x="570" y="329"/>
                  </a:lnTo>
                  <a:lnTo>
                    <a:pt x="583" y="319"/>
                  </a:lnTo>
                  <a:lnTo>
                    <a:pt x="594" y="310"/>
                  </a:lnTo>
                  <a:lnTo>
                    <a:pt x="604" y="299"/>
                  </a:lnTo>
                  <a:lnTo>
                    <a:pt x="613" y="286"/>
                  </a:lnTo>
                  <a:lnTo>
                    <a:pt x="620" y="273"/>
                  </a:lnTo>
                  <a:lnTo>
                    <a:pt x="623" y="259"/>
                  </a:lnTo>
                  <a:lnTo>
                    <a:pt x="625" y="245"/>
                  </a:lnTo>
                  <a:lnTo>
                    <a:pt x="625" y="232"/>
                  </a:lnTo>
                  <a:lnTo>
                    <a:pt x="621" y="215"/>
                  </a:lnTo>
                  <a:lnTo>
                    <a:pt x="616" y="199"/>
                  </a:lnTo>
                  <a:lnTo>
                    <a:pt x="609" y="186"/>
                  </a:lnTo>
                  <a:lnTo>
                    <a:pt x="599" y="168"/>
                  </a:lnTo>
                  <a:lnTo>
                    <a:pt x="588" y="154"/>
                  </a:lnTo>
                  <a:lnTo>
                    <a:pt x="573" y="137"/>
                  </a:lnTo>
                  <a:lnTo>
                    <a:pt x="556" y="121"/>
                  </a:lnTo>
                  <a:lnTo>
                    <a:pt x="535" y="106"/>
                  </a:lnTo>
                  <a:lnTo>
                    <a:pt x="514" y="91"/>
                  </a:lnTo>
                  <a:lnTo>
                    <a:pt x="495" y="80"/>
                  </a:lnTo>
                  <a:lnTo>
                    <a:pt x="474" y="67"/>
                  </a:lnTo>
                  <a:lnTo>
                    <a:pt x="447" y="54"/>
                  </a:lnTo>
                  <a:lnTo>
                    <a:pt x="417" y="42"/>
                  </a:lnTo>
                  <a:lnTo>
                    <a:pt x="390" y="32"/>
                  </a:lnTo>
                  <a:lnTo>
                    <a:pt x="360" y="24"/>
                  </a:lnTo>
                  <a:lnTo>
                    <a:pt x="334" y="17"/>
                  </a:lnTo>
                  <a:lnTo>
                    <a:pt x="304" y="11"/>
                  </a:lnTo>
                  <a:lnTo>
                    <a:pt x="281" y="8"/>
                  </a:lnTo>
                  <a:lnTo>
                    <a:pt x="261" y="0"/>
                  </a:lnTo>
                  <a:lnTo>
                    <a:pt x="230" y="3"/>
                  </a:lnTo>
                  <a:lnTo>
                    <a:pt x="209" y="3"/>
                  </a:lnTo>
                  <a:lnTo>
                    <a:pt x="186" y="4"/>
                  </a:lnTo>
                  <a:lnTo>
                    <a:pt x="165" y="4"/>
                  </a:lnTo>
                  <a:lnTo>
                    <a:pt x="143" y="8"/>
                  </a:lnTo>
                  <a:lnTo>
                    <a:pt x="122" y="13"/>
                  </a:lnTo>
                  <a:lnTo>
                    <a:pt x="101" y="16"/>
                  </a:lnTo>
                  <a:lnTo>
                    <a:pt x="86" y="25"/>
                  </a:lnTo>
                  <a:lnTo>
                    <a:pt x="69" y="30"/>
                  </a:lnTo>
                  <a:lnTo>
                    <a:pt x="55" y="38"/>
                  </a:lnTo>
                  <a:lnTo>
                    <a:pt x="38" y="50"/>
                  </a:lnTo>
                  <a:lnTo>
                    <a:pt x="30" y="57"/>
                  </a:lnTo>
                  <a:lnTo>
                    <a:pt x="21" y="68"/>
                  </a:lnTo>
                  <a:lnTo>
                    <a:pt x="14" y="77"/>
                  </a:lnTo>
                  <a:lnTo>
                    <a:pt x="8" y="87"/>
                  </a:lnTo>
                  <a:lnTo>
                    <a:pt x="4" y="96"/>
                  </a:lnTo>
                  <a:lnTo>
                    <a:pt x="3" y="107"/>
                  </a:lnTo>
                  <a:close/>
                </a:path>
              </a:pathLst>
            </a:custGeom>
            <a:solidFill>
              <a:srgbClr val="B8B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Freeform 1612"/>
            <p:cNvSpPr>
              <a:spLocks/>
            </p:cNvSpPr>
            <p:nvPr/>
          </p:nvSpPr>
          <p:spPr bwMode="auto">
            <a:xfrm>
              <a:off x="4321" y="549"/>
              <a:ext cx="78" cy="41"/>
            </a:xfrm>
            <a:custGeom>
              <a:avLst/>
              <a:gdLst>
                <a:gd name="T0" fmla="*/ 0 w 315"/>
                <a:gd name="T1" fmla="*/ 0 h 161"/>
                <a:gd name="T2" fmla="*/ 0 w 315"/>
                <a:gd name="T3" fmla="*/ 0 h 161"/>
                <a:gd name="T4" fmla="*/ 0 w 315"/>
                <a:gd name="T5" fmla="*/ 0 h 161"/>
                <a:gd name="T6" fmla="*/ 0 w 315"/>
                <a:gd name="T7" fmla="*/ 0 h 161"/>
                <a:gd name="T8" fmla="*/ 0 w 315"/>
                <a:gd name="T9" fmla="*/ 0 h 161"/>
                <a:gd name="T10" fmla="*/ 0 w 315"/>
                <a:gd name="T11" fmla="*/ 0 h 161"/>
                <a:gd name="T12" fmla="*/ 0 w 315"/>
                <a:gd name="T13" fmla="*/ 0 h 161"/>
                <a:gd name="T14" fmla="*/ 0 w 315"/>
                <a:gd name="T15" fmla="*/ 0 h 161"/>
                <a:gd name="T16" fmla="*/ 0 w 315"/>
                <a:gd name="T17" fmla="*/ 0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5"/>
                <a:gd name="T28" fmla="*/ 0 h 161"/>
                <a:gd name="T29" fmla="*/ 315 w 315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5" h="161">
                  <a:moveTo>
                    <a:pt x="7" y="0"/>
                  </a:moveTo>
                  <a:lnTo>
                    <a:pt x="0" y="23"/>
                  </a:lnTo>
                  <a:lnTo>
                    <a:pt x="6" y="58"/>
                  </a:lnTo>
                  <a:lnTo>
                    <a:pt x="25" y="91"/>
                  </a:lnTo>
                  <a:lnTo>
                    <a:pt x="54" y="125"/>
                  </a:lnTo>
                  <a:lnTo>
                    <a:pt x="104" y="161"/>
                  </a:lnTo>
                  <a:lnTo>
                    <a:pt x="315" y="4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989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" name="Freeform 1613"/>
            <p:cNvSpPr>
              <a:spLocks/>
            </p:cNvSpPr>
            <p:nvPr/>
          </p:nvSpPr>
          <p:spPr bwMode="auto">
            <a:xfrm>
              <a:off x="4399" y="555"/>
              <a:ext cx="71" cy="43"/>
            </a:xfrm>
            <a:custGeom>
              <a:avLst/>
              <a:gdLst>
                <a:gd name="T0" fmla="*/ 0 w 284"/>
                <a:gd name="T1" fmla="*/ 0 h 172"/>
                <a:gd name="T2" fmla="*/ 0 w 284"/>
                <a:gd name="T3" fmla="*/ 0 h 172"/>
                <a:gd name="T4" fmla="*/ 0 w 284"/>
                <a:gd name="T5" fmla="*/ 0 h 172"/>
                <a:gd name="T6" fmla="*/ 0 w 284"/>
                <a:gd name="T7" fmla="*/ 0 h 172"/>
                <a:gd name="T8" fmla="*/ 0 w 284"/>
                <a:gd name="T9" fmla="*/ 0 h 172"/>
                <a:gd name="T10" fmla="*/ 0 w 284"/>
                <a:gd name="T11" fmla="*/ 0 h 172"/>
                <a:gd name="T12" fmla="*/ 0 w 284"/>
                <a:gd name="T13" fmla="*/ 0 h 172"/>
                <a:gd name="T14" fmla="*/ 0 w 284"/>
                <a:gd name="T15" fmla="*/ 0 h 1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4"/>
                <a:gd name="T25" fmla="*/ 0 h 172"/>
                <a:gd name="T26" fmla="*/ 284 w 284"/>
                <a:gd name="T27" fmla="*/ 172 h 1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4" h="172">
                  <a:moveTo>
                    <a:pt x="0" y="19"/>
                  </a:moveTo>
                  <a:lnTo>
                    <a:pt x="256" y="172"/>
                  </a:lnTo>
                  <a:lnTo>
                    <a:pt x="283" y="134"/>
                  </a:lnTo>
                  <a:lnTo>
                    <a:pt x="284" y="98"/>
                  </a:lnTo>
                  <a:lnTo>
                    <a:pt x="265" y="61"/>
                  </a:lnTo>
                  <a:lnTo>
                    <a:pt x="113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8989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" name="Freeform 1614"/>
            <p:cNvSpPr>
              <a:spLocks/>
            </p:cNvSpPr>
            <p:nvPr/>
          </p:nvSpPr>
          <p:spPr bwMode="auto">
            <a:xfrm>
              <a:off x="4226" y="776"/>
              <a:ext cx="227" cy="131"/>
            </a:xfrm>
            <a:custGeom>
              <a:avLst/>
              <a:gdLst>
                <a:gd name="T0" fmla="*/ 0 w 906"/>
                <a:gd name="T1" fmla="*/ 0 h 525"/>
                <a:gd name="T2" fmla="*/ 0 w 906"/>
                <a:gd name="T3" fmla="*/ 0 h 525"/>
                <a:gd name="T4" fmla="*/ 0 w 906"/>
                <a:gd name="T5" fmla="*/ 0 h 525"/>
                <a:gd name="T6" fmla="*/ 0 w 906"/>
                <a:gd name="T7" fmla="*/ 0 h 525"/>
                <a:gd name="T8" fmla="*/ 0 w 906"/>
                <a:gd name="T9" fmla="*/ 0 h 525"/>
                <a:gd name="T10" fmla="*/ 0 w 906"/>
                <a:gd name="T11" fmla="*/ 0 h 5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6"/>
                <a:gd name="T19" fmla="*/ 0 h 525"/>
                <a:gd name="T20" fmla="*/ 906 w 906"/>
                <a:gd name="T21" fmla="*/ 525 h 5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6" h="525">
                  <a:moveTo>
                    <a:pt x="0" y="308"/>
                  </a:moveTo>
                  <a:lnTo>
                    <a:pt x="571" y="0"/>
                  </a:lnTo>
                  <a:lnTo>
                    <a:pt x="906" y="321"/>
                  </a:lnTo>
                  <a:lnTo>
                    <a:pt x="457" y="525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8989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" name="Freeform 1615"/>
            <p:cNvSpPr>
              <a:spLocks/>
            </p:cNvSpPr>
            <p:nvPr/>
          </p:nvSpPr>
          <p:spPr bwMode="auto">
            <a:xfrm>
              <a:off x="4380" y="610"/>
              <a:ext cx="321" cy="289"/>
            </a:xfrm>
            <a:custGeom>
              <a:avLst/>
              <a:gdLst>
                <a:gd name="T0" fmla="*/ 0 w 1283"/>
                <a:gd name="T1" fmla="*/ 0 h 1156"/>
                <a:gd name="T2" fmla="*/ 0 w 1283"/>
                <a:gd name="T3" fmla="*/ 0 h 1156"/>
                <a:gd name="T4" fmla="*/ 0 w 1283"/>
                <a:gd name="T5" fmla="*/ 0 h 1156"/>
                <a:gd name="T6" fmla="*/ 0 w 1283"/>
                <a:gd name="T7" fmla="*/ 0 h 1156"/>
                <a:gd name="T8" fmla="*/ 0 w 1283"/>
                <a:gd name="T9" fmla="*/ 0 h 1156"/>
                <a:gd name="T10" fmla="*/ 0 w 1283"/>
                <a:gd name="T11" fmla="*/ 0 h 1156"/>
                <a:gd name="T12" fmla="*/ 0 w 1283"/>
                <a:gd name="T13" fmla="*/ 0 h 1156"/>
                <a:gd name="T14" fmla="*/ 0 w 1283"/>
                <a:gd name="T15" fmla="*/ 0 h 1156"/>
                <a:gd name="T16" fmla="*/ 0 w 1283"/>
                <a:gd name="T17" fmla="*/ 0 h 1156"/>
                <a:gd name="T18" fmla="*/ 0 w 1283"/>
                <a:gd name="T19" fmla="*/ 0 h 1156"/>
                <a:gd name="T20" fmla="*/ 0 w 1283"/>
                <a:gd name="T21" fmla="*/ 0 h 1156"/>
                <a:gd name="T22" fmla="*/ 0 w 1283"/>
                <a:gd name="T23" fmla="*/ 0 h 1156"/>
                <a:gd name="T24" fmla="*/ 0 w 1283"/>
                <a:gd name="T25" fmla="*/ 0 h 1156"/>
                <a:gd name="T26" fmla="*/ 0 w 1283"/>
                <a:gd name="T27" fmla="*/ 0 h 1156"/>
                <a:gd name="T28" fmla="*/ 0 w 1283"/>
                <a:gd name="T29" fmla="*/ 0 h 1156"/>
                <a:gd name="T30" fmla="*/ 0 w 1283"/>
                <a:gd name="T31" fmla="*/ 0 h 1156"/>
                <a:gd name="T32" fmla="*/ 0 w 1283"/>
                <a:gd name="T33" fmla="*/ 0 h 1156"/>
                <a:gd name="T34" fmla="*/ 0 w 1283"/>
                <a:gd name="T35" fmla="*/ 0 h 1156"/>
                <a:gd name="T36" fmla="*/ 0 w 1283"/>
                <a:gd name="T37" fmla="*/ 0 h 1156"/>
                <a:gd name="T38" fmla="*/ 0 w 1283"/>
                <a:gd name="T39" fmla="*/ 0 h 1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83"/>
                <a:gd name="T61" fmla="*/ 0 h 1156"/>
                <a:gd name="T62" fmla="*/ 1283 w 1283"/>
                <a:gd name="T63" fmla="*/ 1156 h 115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83" h="1156">
                  <a:moveTo>
                    <a:pt x="42" y="625"/>
                  </a:moveTo>
                  <a:lnTo>
                    <a:pt x="418" y="90"/>
                  </a:lnTo>
                  <a:lnTo>
                    <a:pt x="634" y="0"/>
                  </a:lnTo>
                  <a:lnTo>
                    <a:pt x="861" y="187"/>
                  </a:lnTo>
                  <a:lnTo>
                    <a:pt x="853" y="198"/>
                  </a:lnTo>
                  <a:lnTo>
                    <a:pt x="1092" y="359"/>
                  </a:lnTo>
                  <a:lnTo>
                    <a:pt x="1082" y="380"/>
                  </a:lnTo>
                  <a:lnTo>
                    <a:pt x="1135" y="354"/>
                  </a:lnTo>
                  <a:lnTo>
                    <a:pt x="1156" y="367"/>
                  </a:lnTo>
                  <a:lnTo>
                    <a:pt x="1057" y="412"/>
                  </a:lnTo>
                  <a:lnTo>
                    <a:pt x="1283" y="578"/>
                  </a:lnTo>
                  <a:lnTo>
                    <a:pt x="964" y="1110"/>
                  </a:lnTo>
                  <a:lnTo>
                    <a:pt x="823" y="1156"/>
                  </a:lnTo>
                  <a:lnTo>
                    <a:pt x="452" y="937"/>
                  </a:lnTo>
                  <a:lnTo>
                    <a:pt x="316" y="984"/>
                  </a:lnTo>
                  <a:lnTo>
                    <a:pt x="283" y="1021"/>
                  </a:lnTo>
                  <a:lnTo>
                    <a:pt x="283" y="975"/>
                  </a:lnTo>
                  <a:lnTo>
                    <a:pt x="0" y="721"/>
                  </a:lnTo>
                  <a:lnTo>
                    <a:pt x="42" y="625"/>
                  </a:lnTo>
                  <a:close/>
                </a:path>
              </a:pathLst>
            </a:custGeom>
            <a:solidFill>
              <a:srgbClr val="B8B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Freeform 1616"/>
            <p:cNvSpPr>
              <a:spLocks/>
            </p:cNvSpPr>
            <p:nvPr/>
          </p:nvSpPr>
          <p:spPr bwMode="auto">
            <a:xfrm>
              <a:off x="4415" y="592"/>
              <a:ext cx="120" cy="159"/>
            </a:xfrm>
            <a:custGeom>
              <a:avLst/>
              <a:gdLst>
                <a:gd name="T0" fmla="*/ 0 w 478"/>
                <a:gd name="T1" fmla="*/ 0 h 635"/>
                <a:gd name="T2" fmla="*/ 0 w 478"/>
                <a:gd name="T3" fmla="*/ 0 h 635"/>
                <a:gd name="T4" fmla="*/ 0 w 478"/>
                <a:gd name="T5" fmla="*/ 0 h 635"/>
                <a:gd name="T6" fmla="*/ 0 w 478"/>
                <a:gd name="T7" fmla="*/ 0 h 635"/>
                <a:gd name="T8" fmla="*/ 0 w 478"/>
                <a:gd name="T9" fmla="*/ 0 h 635"/>
                <a:gd name="T10" fmla="*/ 0 w 478"/>
                <a:gd name="T11" fmla="*/ 0 h 635"/>
                <a:gd name="T12" fmla="*/ 0 w 478"/>
                <a:gd name="T13" fmla="*/ 0 h 635"/>
                <a:gd name="T14" fmla="*/ 0 w 478"/>
                <a:gd name="T15" fmla="*/ 0 h 635"/>
                <a:gd name="T16" fmla="*/ 0 w 478"/>
                <a:gd name="T17" fmla="*/ 0 h 635"/>
                <a:gd name="T18" fmla="*/ 0 w 478"/>
                <a:gd name="T19" fmla="*/ 0 h 635"/>
                <a:gd name="T20" fmla="*/ 0 w 478"/>
                <a:gd name="T21" fmla="*/ 0 h 635"/>
                <a:gd name="T22" fmla="*/ 0 w 478"/>
                <a:gd name="T23" fmla="*/ 0 h 635"/>
                <a:gd name="T24" fmla="*/ 0 w 478"/>
                <a:gd name="T25" fmla="*/ 0 h 635"/>
                <a:gd name="T26" fmla="*/ 0 w 478"/>
                <a:gd name="T27" fmla="*/ 0 h 635"/>
                <a:gd name="T28" fmla="*/ 0 w 478"/>
                <a:gd name="T29" fmla="*/ 0 h 635"/>
                <a:gd name="T30" fmla="*/ 0 w 478"/>
                <a:gd name="T31" fmla="*/ 0 h 635"/>
                <a:gd name="T32" fmla="*/ 0 w 478"/>
                <a:gd name="T33" fmla="*/ 0 h 635"/>
                <a:gd name="T34" fmla="*/ 0 w 478"/>
                <a:gd name="T35" fmla="*/ 0 h 63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8"/>
                <a:gd name="T55" fmla="*/ 0 h 635"/>
                <a:gd name="T56" fmla="*/ 478 w 478"/>
                <a:gd name="T57" fmla="*/ 635 h 63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8" h="635">
                  <a:moveTo>
                    <a:pt x="0" y="528"/>
                  </a:moveTo>
                  <a:lnTo>
                    <a:pt x="80" y="411"/>
                  </a:lnTo>
                  <a:lnTo>
                    <a:pt x="194" y="64"/>
                  </a:lnTo>
                  <a:lnTo>
                    <a:pt x="224" y="43"/>
                  </a:lnTo>
                  <a:lnTo>
                    <a:pt x="221" y="24"/>
                  </a:lnTo>
                  <a:lnTo>
                    <a:pt x="234" y="3"/>
                  </a:lnTo>
                  <a:lnTo>
                    <a:pt x="263" y="30"/>
                  </a:lnTo>
                  <a:lnTo>
                    <a:pt x="222" y="62"/>
                  </a:lnTo>
                  <a:lnTo>
                    <a:pt x="107" y="396"/>
                  </a:lnTo>
                  <a:lnTo>
                    <a:pt x="190" y="283"/>
                  </a:lnTo>
                  <a:lnTo>
                    <a:pt x="283" y="0"/>
                  </a:lnTo>
                  <a:lnTo>
                    <a:pt x="306" y="0"/>
                  </a:lnTo>
                  <a:lnTo>
                    <a:pt x="224" y="238"/>
                  </a:lnTo>
                  <a:lnTo>
                    <a:pt x="277" y="164"/>
                  </a:lnTo>
                  <a:lnTo>
                    <a:pt x="478" y="78"/>
                  </a:lnTo>
                  <a:lnTo>
                    <a:pt x="87" y="635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rgbClr val="FF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Freeform 1617"/>
            <p:cNvSpPr>
              <a:spLocks/>
            </p:cNvSpPr>
            <p:nvPr/>
          </p:nvSpPr>
          <p:spPr bwMode="auto">
            <a:xfrm>
              <a:off x="4372" y="721"/>
              <a:ext cx="110" cy="144"/>
            </a:xfrm>
            <a:custGeom>
              <a:avLst/>
              <a:gdLst>
                <a:gd name="T0" fmla="*/ 0 w 440"/>
                <a:gd name="T1" fmla="*/ 0 h 575"/>
                <a:gd name="T2" fmla="*/ 0 w 440"/>
                <a:gd name="T3" fmla="*/ 0 h 575"/>
                <a:gd name="T4" fmla="*/ 0 w 440"/>
                <a:gd name="T5" fmla="*/ 0 h 575"/>
                <a:gd name="T6" fmla="*/ 0 w 440"/>
                <a:gd name="T7" fmla="*/ 0 h 575"/>
                <a:gd name="T8" fmla="*/ 0 w 440"/>
                <a:gd name="T9" fmla="*/ 0 h 575"/>
                <a:gd name="T10" fmla="*/ 0 w 440"/>
                <a:gd name="T11" fmla="*/ 0 h 575"/>
                <a:gd name="T12" fmla="*/ 0 w 440"/>
                <a:gd name="T13" fmla="*/ 0 h 575"/>
                <a:gd name="T14" fmla="*/ 0 w 440"/>
                <a:gd name="T15" fmla="*/ 0 h 575"/>
                <a:gd name="T16" fmla="*/ 0 w 440"/>
                <a:gd name="T17" fmla="*/ 0 h 575"/>
                <a:gd name="T18" fmla="*/ 0 w 440"/>
                <a:gd name="T19" fmla="*/ 0 h 575"/>
                <a:gd name="T20" fmla="*/ 0 w 440"/>
                <a:gd name="T21" fmla="*/ 0 h 575"/>
                <a:gd name="T22" fmla="*/ 0 w 440"/>
                <a:gd name="T23" fmla="*/ 0 h 575"/>
                <a:gd name="T24" fmla="*/ 0 w 440"/>
                <a:gd name="T25" fmla="*/ 0 h 575"/>
                <a:gd name="T26" fmla="*/ 0 w 440"/>
                <a:gd name="T27" fmla="*/ 0 h 575"/>
                <a:gd name="T28" fmla="*/ 0 w 440"/>
                <a:gd name="T29" fmla="*/ 0 h 575"/>
                <a:gd name="T30" fmla="*/ 0 w 440"/>
                <a:gd name="T31" fmla="*/ 0 h 575"/>
                <a:gd name="T32" fmla="*/ 0 w 440"/>
                <a:gd name="T33" fmla="*/ 0 h 575"/>
                <a:gd name="T34" fmla="*/ 0 w 440"/>
                <a:gd name="T35" fmla="*/ 0 h 575"/>
                <a:gd name="T36" fmla="*/ 0 w 440"/>
                <a:gd name="T37" fmla="*/ 0 h 575"/>
                <a:gd name="T38" fmla="*/ 0 w 440"/>
                <a:gd name="T39" fmla="*/ 0 h 575"/>
                <a:gd name="T40" fmla="*/ 0 w 440"/>
                <a:gd name="T41" fmla="*/ 0 h 575"/>
                <a:gd name="T42" fmla="*/ 0 w 440"/>
                <a:gd name="T43" fmla="*/ 0 h 575"/>
                <a:gd name="T44" fmla="*/ 0 w 440"/>
                <a:gd name="T45" fmla="*/ 0 h 575"/>
                <a:gd name="T46" fmla="*/ 0 w 440"/>
                <a:gd name="T47" fmla="*/ 0 h 575"/>
                <a:gd name="T48" fmla="*/ 0 w 440"/>
                <a:gd name="T49" fmla="*/ 0 h 575"/>
                <a:gd name="T50" fmla="*/ 0 w 440"/>
                <a:gd name="T51" fmla="*/ 0 h 575"/>
                <a:gd name="T52" fmla="*/ 0 w 440"/>
                <a:gd name="T53" fmla="*/ 0 h 575"/>
                <a:gd name="T54" fmla="*/ 0 w 440"/>
                <a:gd name="T55" fmla="*/ 0 h 575"/>
                <a:gd name="T56" fmla="*/ 0 w 440"/>
                <a:gd name="T57" fmla="*/ 0 h 5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40"/>
                <a:gd name="T88" fmla="*/ 0 h 575"/>
                <a:gd name="T89" fmla="*/ 440 w 440"/>
                <a:gd name="T90" fmla="*/ 575 h 57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40" h="575">
                  <a:moveTo>
                    <a:pt x="5" y="251"/>
                  </a:moveTo>
                  <a:lnTo>
                    <a:pt x="0" y="271"/>
                  </a:lnTo>
                  <a:lnTo>
                    <a:pt x="235" y="480"/>
                  </a:lnTo>
                  <a:lnTo>
                    <a:pt x="277" y="467"/>
                  </a:lnTo>
                  <a:lnTo>
                    <a:pt x="314" y="575"/>
                  </a:lnTo>
                  <a:lnTo>
                    <a:pt x="430" y="441"/>
                  </a:lnTo>
                  <a:lnTo>
                    <a:pt x="440" y="363"/>
                  </a:lnTo>
                  <a:lnTo>
                    <a:pt x="322" y="427"/>
                  </a:lnTo>
                  <a:lnTo>
                    <a:pt x="253" y="428"/>
                  </a:lnTo>
                  <a:lnTo>
                    <a:pt x="212" y="415"/>
                  </a:lnTo>
                  <a:lnTo>
                    <a:pt x="166" y="393"/>
                  </a:lnTo>
                  <a:lnTo>
                    <a:pt x="131" y="351"/>
                  </a:lnTo>
                  <a:lnTo>
                    <a:pt x="104" y="311"/>
                  </a:lnTo>
                  <a:lnTo>
                    <a:pt x="101" y="272"/>
                  </a:lnTo>
                  <a:lnTo>
                    <a:pt x="106" y="240"/>
                  </a:lnTo>
                  <a:lnTo>
                    <a:pt x="121" y="216"/>
                  </a:lnTo>
                  <a:lnTo>
                    <a:pt x="140" y="195"/>
                  </a:lnTo>
                  <a:lnTo>
                    <a:pt x="158" y="186"/>
                  </a:lnTo>
                  <a:lnTo>
                    <a:pt x="184" y="172"/>
                  </a:lnTo>
                  <a:lnTo>
                    <a:pt x="213" y="163"/>
                  </a:lnTo>
                  <a:lnTo>
                    <a:pt x="248" y="86"/>
                  </a:lnTo>
                  <a:lnTo>
                    <a:pt x="243" y="58"/>
                  </a:lnTo>
                  <a:lnTo>
                    <a:pt x="167" y="0"/>
                  </a:lnTo>
                  <a:lnTo>
                    <a:pt x="136" y="3"/>
                  </a:lnTo>
                  <a:lnTo>
                    <a:pt x="113" y="12"/>
                  </a:lnTo>
                  <a:lnTo>
                    <a:pt x="70" y="124"/>
                  </a:lnTo>
                  <a:lnTo>
                    <a:pt x="79" y="165"/>
                  </a:lnTo>
                  <a:lnTo>
                    <a:pt x="5" y="25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Freeform 1618"/>
            <p:cNvSpPr>
              <a:spLocks/>
            </p:cNvSpPr>
            <p:nvPr/>
          </p:nvSpPr>
          <p:spPr bwMode="auto">
            <a:xfrm>
              <a:off x="4679" y="773"/>
              <a:ext cx="124" cy="145"/>
            </a:xfrm>
            <a:custGeom>
              <a:avLst/>
              <a:gdLst>
                <a:gd name="T0" fmla="*/ 0 w 496"/>
                <a:gd name="T1" fmla="*/ 0 h 579"/>
                <a:gd name="T2" fmla="*/ 0 w 496"/>
                <a:gd name="T3" fmla="*/ 0 h 579"/>
                <a:gd name="T4" fmla="*/ 0 w 496"/>
                <a:gd name="T5" fmla="*/ 0 h 579"/>
                <a:gd name="T6" fmla="*/ 0 w 496"/>
                <a:gd name="T7" fmla="*/ 0 h 579"/>
                <a:gd name="T8" fmla="*/ 0 w 496"/>
                <a:gd name="T9" fmla="*/ 0 h 579"/>
                <a:gd name="T10" fmla="*/ 0 w 496"/>
                <a:gd name="T11" fmla="*/ 0 h 579"/>
                <a:gd name="T12" fmla="*/ 0 w 496"/>
                <a:gd name="T13" fmla="*/ 0 h 579"/>
                <a:gd name="T14" fmla="*/ 0 w 496"/>
                <a:gd name="T15" fmla="*/ 0 h 579"/>
                <a:gd name="T16" fmla="*/ 0 w 496"/>
                <a:gd name="T17" fmla="*/ 0 h 579"/>
                <a:gd name="T18" fmla="*/ 0 w 496"/>
                <a:gd name="T19" fmla="*/ 0 h 579"/>
                <a:gd name="T20" fmla="*/ 0 w 496"/>
                <a:gd name="T21" fmla="*/ 0 h 579"/>
                <a:gd name="T22" fmla="*/ 0 w 496"/>
                <a:gd name="T23" fmla="*/ 0 h 579"/>
                <a:gd name="T24" fmla="*/ 0 w 496"/>
                <a:gd name="T25" fmla="*/ 0 h 579"/>
                <a:gd name="T26" fmla="*/ 0 w 496"/>
                <a:gd name="T27" fmla="*/ 0 h 579"/>
                <a:gd name="T28" fmla="*/ 0 w 496"/>
                <a:gd name="T29" fmla="*/ 0 h 579"/>
                <a:gd name="T30" fmla="*/ 0 w 496"/>
                <a:gd name="T31" fmla="*/ 0 h 579"/>
                <a:gd name="T32" fmla="*/ 0 w 496"/>
                <a:gd name="T33" fmla="*/ 0 h 579"/>
                <a:gd name="T34" fmla="*/ 0 w 496"/>
                <a:gd name="T35" fmla="*/ 0 h 579"/>
                <a:gd name="T36" fmla="*/ 0 w 496"/>
                <a:gd name="T37" fmla="*/ 0 h 579"/>
                <a:gd name="T38" fmla="*/ 0 w 496"/>
                <a:gd name="T39" fmla="*/ 0 h 579"/>
                <a:gd name="T40" fmla="*/ 0 w 496"/>
                <a:gd name="T41" fmla="*/ 0 h 579"/>
                <a:gd name="T42" fmla="*/ 0 w 496"/>
                <a:gd name="T43" fmla="*/ 0 h 579"/>
                <a:gd name="T44" fmla="*/ 0 w 496"/>
                <a:gd name="T45" fmla="*/ 0 h 579"/>
                <a:gd name="T46" fmla="*/ 0 w 496"/>
                <a:gd name="T47" fmla="*/ 0 h 579"/>
                <a:gd name="T48" fmla="*/ 0 w 496"/>
                <a:gd name="T49" fmla="*/ 0 h 579"/>
                <a:gd name="T50" fmla="*/ 0 w 496"/>
                <a:gd name="T51" fmla="*/ 0 h 579"/>
                <a:gd name="T52" fmla="*/ 0 w 496"/>
                <a:gd name="T53" fmla="*/ 0 h 579"/>
                <a:gd name="T54" fmla="*/ 0 w 496"/>
                <a:gd name="T55" fmla="*/ 0 h 579"/>
                <a:gd name="T56" fmla="*/ 0 w 496"/>
                <a:gd name="T57" fmla="*/ 0 h 579"/>
                <a:gd name="T58" fmla="*/ 0 w 496"/>
                <a:gd name="T59" fmla="*/ 0 h 579"/>
                <a:gd name="T60" fmla="*/ 0 w 496"/>
                <a:gd name="T61" fmla="*/ 0 h 579"/>
                <a:gd name="T62" fmla="*/ 0 w 496"/>
                <a:gd name="T63" fmla="*/ 0 h 579"/>
                <a:gd name="T64" fmla="*/ 0 w 496"/>
                <a:gd name="T65" fmla="*/ 0 h 579"/>
                <a:gd name="T66" fmla="*/ 0 w 496"/>
                <a:gd name="T67" fmla="*/ 0 h 579"/>
                <a:gd name="T68" fmla="*/ 0 w 496"/>
                <a:gd name="T69" fmla="*/ 0 h 579"/>
                <a:gd name="T70" fmla="*/ 0 w 496"/>
                <a:gd name="T71" fmla="*/ 0 h 579"/>
                <a:gd name="T72" fmla="*/ 0 w 496"/>
                <a:gd name="T73" fmla="*/ 0 h 579"/>
                <a:gd name="T74" fmla="*/ 0 w 496"/>
                <a:gd name="T75" fmla="*/ 0 h 579"/>
                <a:gd name="T76" fmla="*/ 0 w 496"/>
                <a:gd name="T77" fmla="*/ 0 h 579"/>
                <a:gd name="T78" fmla="*/ 0 w 496"/>
                <a:gd name="T79" fmla="*/ 0 h 579"/>
                <a:gd name="T80" fmla="*/ 0 w 496"/>
                <a:gd name="T81" fmla="*/ 0 h 57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96"/>
                <a:gd name="T124" fmla="*/ 0 h 579"/>
                <a:gd name="T125" fmla="*/ 496 w 496"/>
                <a:gd name="T126" fmla="*/ 579 h 57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96" h="579">
                  <a:moveTo>
                    <a:pt x="22" y="69"/>
                  </a:moveTo>
                  <a:lnTo>
                    <a:pt x="14" y="83"/>
                  </a:lnTo>
                  <a:lnTo>
                    <a:pt x="8" y="101"/>
                  </a:lnTo>
                  <a:lnTo>
                    <a:pt x="4" y="121"/>
                  </a:lnTo>
                  <a:lnTo>
                    <a:pt x="0" y="143"/>
                  </a:lnTo>
                  <a:lnTo>
                    <a:pt x="0" y="163"/>
                  </a:lnTo>
                  <a:lnTo>
                    <a:pt x="0" y="184"/>
                  </a:lnTo>
                  <a:lnTo>
                    <a:pt x="1" y="202"/>
                  </a:lnTo>
                  <a:lnTo>
                    <a:pt x="4" y="223"/>
                  </a:lnTo>
                  <a:lnTo>
                    <a:pt x="9" y="245"/>
                  </a:lnTo>
                  <a:lnTo>
                    <a:pt x="14" y="265"/>
                  </a:lnTo>
                  <a:lnTo>
                    <a:pt x="22" y="287"/>
                  </a:lnTo>
                  <a:lnTo>
                    <a:pt x="31" y="308"/>
                  </a:lnTo>
                  <a:lnTo>
                    <a:pt x="39" y="327"/>
                  </a:lnTo>
                  <a:lnTo>
                    <a:pt x="48" y="347"/>
                  </a:lnTo>
                  <a:lnTo>
                    <a:pt x="57" y="362"/>
                  </a:lnTo>
                  <a:lnTo>
                    <a:pt x="69" y="380"/>
                  </a:lnTo>
                  <a:lnTo>
                    <a:pt x="79" y="397"/>
                  </a:lnTo>
                  <a:lnTo>
                    <a:pt x="92" y="415"/>
                  </a:lnTo>
                  <a:lnTo>
                    <a:pt x="105" y="430"/>
                  </a:lnTo>
                  <a:lnTo>
                    <a:pt x="118" y="445"/>
                  </a:lnTo>
                  <a:lnTo>
                    <a:pt x="130" y="460"/>
                  </a:lnTo>
                  <a:lnTo>
                    <a:pt x="143" y="474"/>
                  </a:lnTo>
                  <a:lnTo>
                    <a:pt x="158" y="488"/>
                  </a:lnTo>
                  <a:lnTo>
                    <a:pt x="174" y="501"/>
                  </a:lnTo>
                  <a:lnTo>
                    <a:pt x="187" y="512"/>
                  </a:lnTo>
                  <a:lnTo>
                    <a:pt x="202" y="522"/>
                  </a:lnTo>
                  <a:lnTo>
                    <a:pt x="218" y="532"/>
                  </a:lnTo>
                  <a:lnTo>
                    <a:pt x="235" y="543"/>
                  </a:lnTo>
                  <a:lnTo>
                    <a:pt x="252" y="551"/>
                  </a:lnTo>
                  <a:lnTo>
                    <a:pt x="266" y="557"/>
                  </a:lnTo>
                  <a:lnTo>
                    <a:pt x="284" y="565"/>
                  </a:lnTo>
                  <a:lnTo>
                    <a:pt x="301" y="570"/>
                  </a:lnTo>
                  <a:lnTo>
                    <a:pt x="319" y="574"/>
                  </a:lnTo>
                  <a:lnTo>
                    <a:pt x="338" y="578"/>
                  </a:lnTo>
                  <a:lnTo>
                    <a:pt x="356" y="579"/>
                  </a:lnTo>
                  <a:lnTo>
                    <a:pt x="374" y="577"/>
                  </a:lnTo>
                  <a:lnTo>
                    <a:pt x="389" y="574"/>
                  </a:lnTo>
                  <a:lnTo>
                    <a:pt x="409" y="567"/>
                  </a:lnTo>
                  <a:lnTo>
                    <a:pt x="426" y="561"/>
                  </a:lnTo>
                  <a:lnTo>
                    <a:pt x="438" y="553"/>
                  </a:lnTo>
                  <a:lnTo>
                    <a:pt x="451" y="543"/>
                  </a:lnTo>
                  <a:lnTo>
                    <a:pt x="460" y="531"/>
                  </a:lnTo>
                  <a:lnTo>
                    <a:pt x="469" y="519"/>
                  </a:lnTo>
                  <a:lnTo>
                    <a:pt x="479" y="502"/>
                  </a:lnTo>
                  <a:lnTo>
                    <a:pt x="486" y="486"/>
                  </a:lnTo>
                  <a:lnTo>
                    <a:pt x="491" y="469"/>
                  </a:lnTo>
                  <a:lnTo>
                    <a:pt x="493" y="448"/>
                  </a:lnTo>
                  <a:lnTo>
                    <a:pt x="495" y="430"/>
                  </a:lnTo>
                  <a:lnTo>
                    <a:pt x="496" y="410"/>
                  </a:lnTo>
                  <a:lnTo>
                    <a:pt x="496" y="389"/>
                  </a:lnTo>
                  <a:lnTo>
                    <a:pt x="493" y="363"/>
                  </a:lnTo>
                  <a:lnTo>
                    <a:pt x="488" y="343"/>
                  </a:lnTo>
                  <a:lnTo>
                    <a:pt x="483" y="322"/>
                  </a:lnTo>
                  <a:lnTo>
                    <a:pt x="474" y="296"/>
                  </a:lnTo>
                  <a:lnTo>
                    <a:pt x="462" y="267"/>
                  </a:lnTo>
                  <a:lnTo>
                    <a:pt x="451" y="241"/>
                  </a:lnTo>
                  <a:lnTo>
                    <a:pt x="434" y="210"/>
                  </a:lnTo>
                  <a:lnTo>
                    <a:pt x="415" y="182"/>
                  </a:lnTo>
                  <a:lnTo>
                    <a:pt x="395" y="152"/>
                  </a:lnTo>
                  <a:lnTo>
                    <a:pt x="373" y="126"/>
                  </a:lnTo>
                  <a:lnTo>
                    <a:pt x="353" y="105"/>
                  </a:lnTo>
                  <a:lnTo>
                    <a:pt x="331" y="85"/>
                  </a:lnTo>
                  <a:lnTo>
                    <a:pt x="306" y="65"/>
                  </a:lnTo>
                  <a:lnTo>
                    <a:pt x="287" y="50"/>
                  </a:lnTo>
                  <a:lnTo>
                    <a:pt x="267" y="39"/>
                  </a:lnTo>
                  <a:lnTo>
                    <a:pt x="248" y="28"/>
                  </a:lnTo>
                  <a:lnTo>
                    <a:pt x="231" y="21"/>
                  </a:lnTo>
                  <a:lnTo>
                    <a:pt x="212" y="11"/>
                  </a:lnTo>
                  <a:lnTo>
                    <a:pt x="196" y="8"/>
                  </a:lnTo>
                  <a:lnTo>
                    <a:pt x="174" y="4"/>
                  </a:lnTo>
                  <a:lnTo>
                    <a:pt x="154" y="0"/>
                  </a:lnTo>
                  <a:lnTo>
                    <a:pt x="139" y="0"/>
                  </a:lnTo>
                  <a:lnTo>
                    <a:pt x="119" y="1"/>
                  </a:lnTo>
                  <a:lnTo>
                    <a:pt x="102" y="5"/>
                  </a:lnTo>
                  <a:lnTo>
                    <a:pt x="83" y="11"/>
                  </a:lnTo>
                  <a:lnTo>
                    <a:pt x="70" y="18"/>
                  </a:lnTo>
                  <a:lnTo>
                    <a:pt x="54" y="27"/>
                  </a:lnTo>
                  <a:lnTo>
                    <a:pt x="43" y="40"/>
                  </a:lnTo>
                  <a:lnTo>
                    <a:pt x="34" y="50"/>
                  </a:lnTo>
                  <a:lnTo>
                    <a:pt x="22" y="69"/>
                  </a:lnTo>
                  <a:close/>
                </a:path>
              </a:pathLst>
            </a:custGeom>
            <a:solidFill>
              <a:srgbClr val="B8B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Freeform 1619"/>
            <p:cNvSpPr>
              <a:spLocks/>
            </p:cNvSpPr>
            <p:nvPr/>
          </p:nvSpPr>
          <p:spPr bwMode="auto">
            <a:xfrm>
              <a:off x="4517" y="886"/>
              <a:ext cx="20" cy="22"/>
            </a:xfrm>
            <a:custGeom>
              <a:avLst/>
              <a:gdLst>
                <a:gd name="T0" fmla="*/ 0 w 80"/>
                <a:gd name="T1" fmla="*/ 0 h 90"/>
                <a:gd name="T2" fmla="*/ 0 w 80"/>
                <a:gd name="T3" fmla="*/ 0 h 90"/>
                <a:gd name="T4" fmla="*/ 0 w 80"/>
                <a:gd name="T5" fmla="*/ 0 h 90"/>
                <a:gd name="T6" fmla="*/ 0 w 80"/>
                <a:gd name="T7" fmla="*/ 0 h 90"/>
                <a:gd name="T8" fmla="*/ 0 w 80"/>
                <a:gd name="T9" fmla="*/ 0 h 90"/>
                <a:gd name="T10" fmla="*/ 0 w 80"/>
                <a:gd name="T11" fmla="*/ 0 h 90"/>
                <a:gd name="T12" fmla="*/ 0 w 80"/>
                <a:gd name="T13" fmla="*/ 0 h 90"/>
                <a:gd name="T14" fmla="*/ 0 w 80"/>
                <a:gd name="T15" fmla="*/ 0 h 90"/>
                <a:gd name="T16" fmla="*/ 0 w 80"/>
                <a:gd name="T17" fmla="*/ 0 h 90"/>
                <a:gd name="T18" fmla="*/ 0 w 80"/>
                <a:gd name="T19" fmla="*/ 0 h 90"/>
                <a:gd name="T20" fmla="*/ 0 w 80"/>
                <a:gd name="T21" fmla="*/ 0 h 90"/>
                <a:gd name="T22" fmla="*/ 0 w 80"/>
                <a:gd name="T23" fmla="*/ 0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0"/>
                <a:gd name="T37" fmla="*/ 0 h 90"/>
                <a:gd name="T38" fmla="*/ 80 w 80"/>
                <a:gd name="T39" fmla="*/ 90 h 9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0" h="90">
                  <a:moveTo>
                    <a:pt x="4" y="0"/>
                  </a:moveTo>
                  <a:lnTo>
                    <a:pt x="0" y="38"/>
                  </a:lnTo>
                  <a:lnTo>
                    <a:pt x="6" y="60"/>
                  </a:lnTo>
                  <a:lnTo>
                    <a:pt x="13" y="81"/>
                  </a:lnTo>
                  <a:lnTo>
                    <a:pt x="28" y="90"/>
                  </a:lnTo>
                  <a:lnTo>
                    <a:pt x="57" y="77"/>
                  </a:lnTo>
                  <a:lnTo>
                    <a:pt x="80" y="64"/>
                  </a:lnTo>
                  <a:lnTo>
                    <a:pt x="65" y="52"/>
                  </a:lnTo>
                  <a:lnTo>
                    <a:pt x="40" y="65"/>
                  </a:lnTo>
                  <a:lnTo>
                    <a:pt x="23" y="3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D9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Freeform 1620"/>
            <p:cNvSpPr>
              <a:spLocks/>
            </p:cNvSpPr>
            <p:nvPr/>
          </p:nvSpPr>
          <p:spPr bwMode="auto">
            <a:xfrm>
              <a:off x="4455" y="782"/>
              <a:ext cx="167" cy="134"/>
            </a:xfrm>
            <a:custGeom>
              <a:avLst/>
              <a:gdLst>
                <a:gd name="T0" fmla="*/ 0 w 669"/>
                <a:gd name="T1" fmla="*/ 0 h 535"/>
                <a:gd name="T2" fmla="*/ 0 w 669"/>
                <a:gd name="T3" fmla="*/ 0 h 535"/>
                <a:gd name="T4" fmla="*/ 0 w 669"/>
                <a:gd name="T5" fmla="*/ 0 h 535"/>
                <a:gd name="T6" fmla="*/ 0 w 669"/>
                <a:gd name="T7" fmla="*/ 0 h 535"/>
                <a:gd name="T8" fmla="*/ 0 w 669"/>
                <a:gd name="T9" fmla="*/ 0 h 535"/>
                <a:gd name="T10" fmla="*/ 0 w 669"/>
                <a:gd name="T11" fmla="*/ 0 h 535"/>
                <a:gd name="T12" fmla="*/ 0 w 669"/>
                <a:gd name="T13" fmla="*/ 0 h 535"/>
                <a:gd name="T14" fmla="*/ 0 w 669"/>
                <a:gd name="T15" fmla="*/ 0 h 535"/>
                <a:gd name="T16" fmla="*/ 0 w 669"/>
                <a:gd name="T17" fmla="*/ 0 h 535"/>
                <a:gd name="T18" fmla="*/ 0 w 669"/>
                <a:gd name="T19" fmla="*/ 0 h 535"/>
                <a:gd name="T20" fmla="*/ 0 w 669"/>
                <a:gd name="T21" fmla="*/ 0 h 535"/>
                <a:gd name="T22" fmla="*/ 0 w 669"/>
                <a:gd name="T23" fmla="*/ 0 h 535"/>
                <a:gd name="T24" fmla="*/ 0 w 669"/>
                <a:gd name="T25" fmla="*/ 0 h 535"/>
                <a:gd name="T26" fmla="*/ 0 w 669"/>
                <a:gd name="T27" fmla="*/ 0 h 535"/>
                <a:gd name="T28" fmla="*/ 0 w 669"/>
                <a:gd name="T29" fmla="*/ 0 h 535"/>
                <a:gd name="T30" fmla="*/ 0 w 669"/>
                <a:gd name="T31" fmla="*/ 0 h 535"/>
                <a:gd name="T32" fmla="*/ 0 w 669"/>
                <a:gd name="T33" fmla="*/ 0 h 535"/>
                <a:gd name="T34" fmla="*/ 0 w 669"/>
                <a:gd name="T35" fmla="*/ 0 h 535"/>
                <a:gd name="T36" fmla="*/ 0 w 669"/>
                <a:gd name="T37" fmla="*/ 0 h 535"/>
                <a:gd name="T38" fmla="*/ 0 w 669"/>
                <a:gd name="T39" fmla="*/ 0 h 535"/>
                <a:gd name="T40" fmla="*/ 0 w 669"/>
                <a:gd name="T41" fmla="*/ 0 h 5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69"/>
                <a:gd name="T64" fmla="*/ 0 h 535"/>
                <a:gd name="T65" fmla="*/ 669 w 669"/>
                <a:gd name="T66" fmla="*/ 535 h 5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69" h="535">
                  <a:moveTo>
                    <a:pt x="132" y="343"/>
                  </a:moveTo>
                  <a:lnTo>
                    <a:pt x="356" y="511"/>
                  </a:lnTo>
                  <a:lnTo>
                    <a:pt x="448" y="535"/>
                  </a:lnTo>
                  <a:lnTo>
                    <a:pt x="563" y="474"/>
                  </a:lnTo>
                  <a:lnTo>
                    <a:pt x="614" y="464"/>
                  </a:lnTo>
                  <a:lnTo>
                    <a:pt x="656" y="437"/>
                  </a:lnTo>
                  <a:lnTo>
                    <a:pt x="669" y="420"/>
                  </a:lnTo>
                  <a:lnTo>
                    <a:pt x="645" y="420"/>
                  </a:lnTo>
                  <a:lnTo>
                    <a:pt x="637" y="426"/>
                  </a:lnTo>
                  <a:lnTo>
                    <a:pt x="413" y="252"/>
                  </a:lnTo>
                  <a:lnTo>
                    <a:pt x="418" y="227"/>
                  </a:lnTo>
                  <a:lnTo>
                    <a:pt x="449" y="175"/>
                  </a:lnTo>
                  <a:lnTo>
                    <a:pt x="218" y="0"/>
                  </a:lnTo>
                  <a:lnTo>
                    <a:pt x="149" y="98"/>
                  </a:lnTo>
                  <a:lnTo>
                    <a:pt x="115" y="92"/>
                  </a:lnTo>
                  <a:lnTo>
                    <a:pt x="92" y="108"/>
                  </a:lnTo>
                  <a:lnTo>
                    <a:pt x="0" y="304"/>
                  </a:lnTo>
                  <a:lnTo>
                    <a:pt x="144" y="253"/>
                  </a:lnTo>
                  <a:lnTo>
                    <a:pt x="145" y="308"/>
                  </a:lnTo>
                  <a:lnTo>
                    <a:pt x="132" y="34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Freeform 1621"/>
            <p:cNvSpPr>
              <a:spLocks/>
            </p:cNvSpPr>
            <p:nvPr/>
          </p:nvSpPr>
          <p:spPr bwMode="auto">
            <a:xfrm>
              <a:off x="4399" y="762"/>
              <a:ext cx="80" cy="64"/>
            </a:xfrm>
            <a:custGeom>
              <a:avLst/>
              <a:gdLst>
                <a:gd name="T0" fmla="*/ 0 w 321"/>
                <a:gd name="T1" fmla="*/ 0 h 255"/>
                <a:gd name="T2" fmla="*/ 0 w 321"/>
                <a:gd name="T3" fmla="*/ 0 h 255"/>
                <a:gd name="T4" fmla="*/ 0 w 321"/>
                <a:gd name="T5" fmla="*/ 0 h 255"/>
                <a:gd name="T6" fmla="*/ 0 w 321"/>
                <a:gd name="T7" fmla="*/ 0 h 255"/>
                <a:gd name="T8" fmla="*/ 0 w 321"/>
                <a:gd name="T9" fmla="*/ 0 h 255"/>
                <a:gd name="T10" fmla="*/ 0 w 321"/>
                <a:gd name="T11" fmla="*/ 0 h 255"/>
                <a:gd name="T12" fmla="*/ 0 w 321"/>
                <a:gd name="T13" fmla="*/ 0 h 255"/>
                <a:gd name="T14" fmla="*/ 0 w 321"/>
                <a:gd name="T15" fmla="*/ 0 h 255"/>
                <a:gd name="T16" fmla="*/ 0 w 321"/>
                <a:gd name="T17" fmla="*/ 0 h 255"/>
                <a:gd name="T18" fmla="*/ 0 w 321"/>
                <a:gd name="T19" fmla="*/ 0 h 255"/>
                <a:gd name="T20" fmla="*/ 0 w 321"/>
                <a:gd name="T21" fmla="*/ 0 h 255"/>
                <a:gd name="T22" fmla="*/ 0 w 321"/>
                <a:gd name="T23" fmla="*/ 0 h 255"/>
                <a:gd name="T24" fmla="*/ 0 w 321"/>
                <a:gd name="T25" fmla="*/ 0 h 255"/>
                <a:gd name="T26" fmla="*/ 0 w 321"/>
                <a:gd name="T27" fmla="*/ 0 h 255"/>
                <a:gd name="T28" fmla="*/ 0 w 321"/>
                <a:gd name="T29" fmla="*/ 0 h 255"/>
                <a:gd name="T30" fmla="*/ 0 w 321"/>
                <a:gd name="T31" fmla="*/ 0 h 255"/>
                <a:gd name="T32" fmla="*/ 0 w 321"/>
                <a:gd name="T33" fmla="*/ 0 h 255"/>
                <a:gd name="T34" fmla="*/ 0 w 321"/>
                <a:gd name="T35" fmla="*/ 0 h 255"/>
                <a:gd name="T36" fmla="*/ 0 w 321"/>
                <a:gd name="T37" fmla="*/ 0 h 255"/>
                <a:gd name="T38" fmla="*/ 0 w 321"/>
                <a:gd name="T39" fmla="*/ 0 h 255"/>
                <a:gd name="T40" fmla="*/ 0 w 321"/>
                <a:gd name="T41" fmla="*/ 0 h 255"/>
                <a:gd name="T42" fmla="*/ 0 w 321"/>
                <a:gd name="T43" fmla="*/ 0 h 255"/>
                <a:gd name="T44" fmla="*/ 0 w 321"/>
                <a:gd name="T45" fmla="*/ 0 h 255"/>
                <a:gd name="T46" fmla="*/ 0 w 321"/>
                <a:gd name="T47" fmla="*/ 0 h 255"/>
                <a:gd name="T48" fmla="*/ 0 w 321"/>
                <a:gd name="T49" fmla="*/ 0 h 255"/>
                <a:gd name="T50" fmla="*/ 0 w 321"/>
                <a:gd name="T51" fmla="*/ 0 h 255"/>
                <a:gd name="T52" fmla="*/ 0 w 321"/>
                <a:gd name="T53" fmla="*/ 0 h 255"/>
                <a:gd name="T54" fmla="*/ 0 w 321"/>
                <a:gd name="T55" fmla="*/ 0 h 255"/>
                <a:gd name="T56" fmla="*/ 0 w 321"/>
                <a:gd name="T57" fmla="*/ 0 h 255"/>
                <a:gd name="T58" fmla="*/ 0 w 321"/>
                <a:gd name="T59" fmla="*/ 0 h 255"/>
                <a:gd name="T60" fmla="*/ 0 w 321"/>
                <a:gd name="T61" fmla="*/ 0 h 255"/>
                <a:gd name="T62" fmla="*/ 0 w 321"/>
                <a:gd name="T63" fmla="*/ 0 h 255"/>
                <a:gd name="T64" fmla="*/ 0 w 321"/>
                <a:gd name="T65" fmla="*/ 0 h 255"/>
                <a:gd name="T66" fmla="*/ 0 w 321"/>
                <a:gd name="T67" fmla="*/ 0 h 255"/>
                <a:gd name="T68" fmla="*/ 0 w 321"/>
                <a:gd name="T69" fmla="*/ 0 h 255"/>
                <a:gd name="T70" fmla="*/ 0 w 321"/>
                <a:gd name="T71" fmla="*/ 0 h 255"/>
                <a:gd name="T72" fmla="*/ 0 w 321"/>
                <a:gd name="T73" fmla="*/ 0 h 255"/>
                <a:gd name="T74" fmla="*/ 0 w 321"/>
                <a:gd name="T75" fmla="*/ 0 h 255"/>
                <a:gd name="T76" fmla="*/ 0 w 321"/>
                <a:gd name="T77" fmla="*/ 0 h 255"/>
                <a:gd name="T78" fmla="*/ 0 w 321"/>
                <a:gd name="T79" fmla="*/ 0 h 255"/>
                <a:gd name="T80" fmla="*/ 0 w 321"/>
                <a:gd name="T81" fmla="*/ 0 h 255"/>
                <a:gd name="T82" fmla="*/ 0 w 321"/>
                <a:gd name="T83" fmla="*/ 0 h 255"/>
                <a:gd name="T84" fmla="*/ 0 w 321"/>
                <a:gd name="T85" fmla="*/ 0 h 255"/>
                <a:gd name="T86" fmla="*/ 0 w 321"/>
                <a:gd name="T87" fmla="*/ 0 h 255"/>
                <a:gd name="T88" fmla="*/ 0 w 321"/>
                <a:gd name="T89" fmla="*/ 0 h 255"/>
                <a:gd name="T90" fmla="*/ 0 w 321"/>
                <a:gd name="T91" fmla="*/ 0 h 255"/>
                <a:gd name="T92" fmla="*/ 0 w 321"/>
                <a:gd name="T93" fmla="*/ 0 h 255"/>
                <a:gd name="T94" fmla="*/ 0 w 321"/>
                <a:gd name="T95" fmla="*/ 0 h 255"/>
                <a:gd name="T96" fmla="*/ 0 w 321"/>
                <a:gd name="T97" fmla="*/ 0 h 255"/>
                <a:gd name="T98" fmla="*/ 0 w 321"/>
                <a:gd name="T99" fmla="*/ 0 h 255"/>
                <a:gd name="T100" fmla="*/ 0 w 321"/>
                <a:gd name="T101" fmla="*/ 0 h 255"/>
                <a:gd name="T102" fmla="*/ 0 w 321"/>
                <a:gd name="T103" fmla="*/ 0 h 255"/>
                <a:gd name="T104" fmla="*/ 0 w 321"/>
                <a:gd name="T105" fmla="*/ 0 h 255"/>
                <a:gd name="T106" fmla="*/ 0 w 321"/>
                <a:gd name="T107" fmla="*/ 0 h 255"/>
                <a:gd name="T108" fmla="*/ 0 w 321"/>
                <a:gd name="T109" fmla="*/ 0 h 25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21"/>
                <a:gd name="T166" fmla="*/ 0 h 255"/>
                <a:gd name="T167" fmla="*/ 321 w 321"/>
                <a:gd name="T168" fmla="*/ 255 h 25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21" h="255">
                  <a:moveTo>
                    <a:pt x="137" y="8"/>
                  </a:moveTo>
                  <a:lnTo>
                    <a:pt x="117" y="0"/>
                  </a:lnTo>
                  <a:lnTo>
                    <a:pt x="89" y="5"/>
                  </a:lnTo>
                  <a:lnTo>
                    <a:pt x="54" y="21"/>
                  </a:lnTo>
                  <a:lnTo>
                    <a:pt x="28" y="43"/>
                  </a:lnTo>
                  <a:lnTo>
                    <a:pt x="17" y="57"/>
                  </a:lnTo>
                  <a:lnTo>
                    <a:pt x="9" y="72"/>
                  </a:lnTo>
                  <a:lnTo>
                    <a:pt x="2" y="90"/>
                  </a:lnTo>
                  <a:lnTo>
                    <a:pt x="0" y="105"/>
                  </a:lnTo>
                  <a:lnTo>
                    <a:pt x="1" y="118"/>
                  </a:lnTo>
                  <a:lnTo>
                    <a:pt x="4" y="133"/>
                  </a:lnTo>
                  <a:lnTo>
                    <a:pt x="9" y="148"/>
                  </a:lnTo>
                  <a:lnTo>
                    <a:pt x="17" y="163"/>
                  </a:lnTo>
                  <a:lnTo>
                    <a:pt x="23" y="173"/>
                  </a:lnTo>
                  <a:lnTo>
                    <a:pt x="34" y="186"/>
                  </a:lnTo>
                  <a:lnTo>
                    <a:pt x="45" y="198"/>
                  </a:lnTo>
                  <a:lnTo>
                    <a:pt x="59" y="212"/>
                  </a:lnTo>
                  <a:lnTo>
                    <a:pt x="76" y="226"/>
                  </a:lnTo>
                  <a:lnTo>
                    <a:pt x="91" y="234"/>
                  </a:lnTo>
                  <a:lnTo>
                    <a:pt x="108" y="240"/>
                  </a:lnTo>
                  <a:lnTo>
                    <a:pt x="128" y="248"/>
                  </a:lnTo>
                  <a:lnTo>
                    <a:pt x="150" y="252"/>
                  </a:lnTo>
                  <a:lnTo>
                    <a:pt x="170" y="255"/>
                  </a:lnTo>
                  <a:lnTo>
                    <a:pt x="193" y="255"/>
                  </a:lnTo>
                  <a:lnTo>
                    <a:pt x="215" y="251"/>
                  </a:lnTo>
                  <a:lnTo>
                    <a:pt x="240" y="244"/>
                  </a:lnTo>
                  <a:lnTo>
                    <a:pt x="263" y="235"/>
                  </a:lnTo>
                  <a:lnTo>
                    <a:pt x="289" y="217"/>
                  </a:lnTo>
                  <a:lnTo>
                    <a:pt x="310" y="199"/>
                  </a:lnTo>
                  <a:lnTo>
                    <a:pt x="321" y="160"/>
                  </a:lnTo>
                  <a:lnTo>
                    <a:pt x="318" y="151"/>
                  </a:lnTo>
                  <a:lnTo>
                    <a:pt x="304" y="134"/>
                  </a:lnTo>
                  <a:lnTo>
                    <a:pt x="283" y="134"/>
                  </a:lnTo>
                  <a:lnTo>
                    <a:pt x="282" y="143"/>
                  </a:lnTo>
                  <a:lnTo>
                    <a:pt x="267" y="147"/>
                  </a:lnTo>
                  <a:lnTo>
                    <a:pt x="254" y="170"/>
                  </a:lnTo>
                  <a:lnTo>
                    <a:pt x="246" y="186"/>
                  </a:lnTo>
                  <a:lnTo>
                    <a:pt x="234" y="195"/>
                  </a:lnTo>
                  <a:lnTo>
                    <a:pt x="219" y="211"/>
                  </a:lnTo>
                  <a:lnTo>
                    <a:pt x="205" y="229"/>
                  </a:lnTo>
                  <a:lnTo>
                    <a:pt x="193" y="238"/>
                  </a:lnTo>
                  <a:lnTo>
                    <a:pt x="184" y="237"/>
                  </a:lnTo>
                  <a:lnTo>
                    <a:pt x="145" y="212"/>
                  </a:lnTo>
                  <a:lnTo>
                    <a:pt x="143" y="203"/>
                  </a:lnTo>
                  <a:lnTo>
                    <a:pt x="182" y="134"/>
                  </a:lnTo>
                  <a:lnTo>
                    <a:pt x="127" y="151"/>
                  </a:lnTo>
                  <a:lnTo>
                    <a:pt x="113" y="161"/>
                  </a:lnTo>
                  <a:lnTo>
                    <a:pt x="101" y="165"/>
                  </a:lnTo>
                  <a:lnTo>
                    <a:pt x="89" y="160"/>
                  </a:lnTo>
                  <a:lnTo>
                    <a:pt x="85" y="143"/>
                  </a:lnTo>
                  <a:lnTo>
                    <a:pt x="92" y="126"/>
                  </a:lnTo>
                  <a:lnTo>
                    <a:pt x="101" y="100"/>
                  </a:lnTo>
                  <a:lnTo>
                    <a:pt x="139" y="16"/>
                  </a:lnTo>
                  <a:lnTo>
                    <a:pt x="137" y="8"/>
                  </a:lnTo>
                  <a:close/>
                </a:path>
              </a:pathLst>
            </a:custGeom>
            <a:solidFill>
              <a:srgbClr val="B8B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Freeform 1622"/>
            <p:cNvSpPr>
              <a:spLocks/>
            </p:cNvSpPr>
            <p:nvPr/>
          </p:nvSpPr>
          <p:spPr bwMode="auto">
            <a:xfrm>
              <a:off x="4423" y="830"/>
              <a:ext cx="24" cy="9"/>
            </a:xfrm>
            <a:custGeom>
              <a:avLst/>
              <a:gdLst>
                <a:gd name="T0" fmla="*/ 0 w 97"/>
                <a:gd name="T1" fmla="*/ 0 h 32"/>
                <a:gd name="T2" fmla="*/ 0 w 97"/>
                <a:gd name="T3" fmla="*/ 0 h 32"/>
                <a:gd name="T4" fmla="*/ 0 w 97"/>
                <a:gd name="T5" fmla="*/ 0 h 32"/>
                <a:gd name="T6" fmla="*/ 0 w 97"/>
                <a:gd name="T7" fmla="*/ 0 h 32"/>
                <a:gd name="T8" fmla="*/ 0 w 97"/>
                <a:gd name="T9" fmla="*/ 0 h 32"/>
                <a:gd name="T10" fmla="*/ 0 w 97"/>
                <a:gd name="T11" fmla="*/ 0 h 32"/>
                <a:gd name="T12" fmla="*/ 0 w 97"/>
                <a:gd name="T13" fmla="*/ 0 h 32"/>
                <a:gd name="T14" fmla="*/ 0 w 97"/>
                <a:gd name="T15" fmla="*/ 0 h 32"/>
                <a:gd name="T16" fmla="*/ 0 w 97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7"/>
                <a:gd name="T28" fmla="*/ 0 h 32"/>
                <a:gd name="T29" fmla="*/ 97 w 97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7" h="32">
                  <a:moveTo>
                    <a:pt x="0" y="19"/>
                  </a:moveTo>
                  <a:lnTo>
                    <a:pt x="23" y="17"/>
                  </a:lnTo>
                  <a:lnTo>
                    <a:pt x="58" y="9"/>
                  </a:lnTo>
                  <a:lnTo>
                    <a:pt x="61" y="0"/>
                  </a:lnTo>
                  <a:lnTo>
                    <a:pt x="71" y="5"/>
                  </a:lnTo>
                  <a:lnTo>
                    <a:pt x="97" y="1"/>
                  </a:lnTo>
                  <a:lnTo>
                    <a:pt x="18" y="3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Freeform 1623"/>
            <p:cNvSpPr>
              <a:spLocks/>
            </p:cNvSpPr>
            <p:nvPr/>
          </p:nvSpPr>
          <p:spPr bwMode="auto">
            <a:xfrm>
              <a:off x="4532" y="800"/>
              <a:ext cx="11" cy="8"/>
            </a:xfrm>
            <a:custGeom>
              <a:avLst/>
              <a:gdLst>
                <a:gd name="T0" fmla="*/ 0 w 46"/>
                <a:gd name="T1" fmla="*/ 0 h 32"/>
                <a:gd name="T2" fmla="*/ 0 w 46"/>
                <a:gd name="T3" fmla="*/ 0 h 32"/>
                <a:gd name="T4" fmla="*/ 0 w 46"/>
                <a:gd name="T5" fmla="*/ 0 h 32"/>
                <a:gd name="T6" fmla="*/ 0 w 46"/>
                <a:gd name="T7" fmla="*/ 0 h 32"/>
                <a:gd name="T8" fmla="*/ 0 w 46"/>
                <a:gd name="T9" fmla="*/ 0 h 32"/>
                <a:gd name="T10" fmla="*/ 0 w 46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32"/>
                <a:gd name="T20" fmla="*/ 46 w 46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32">
                  <a:moveTo>
                    <a:pt x="0" y="0"/>
                  </a:moveTo>
                  <a:lnTo>
                    <a:pt x="46" y="32"/>
                  </a:lnTo>
                  <a:lnTo>
                    <a:pt x="23" y="28"/>
                  </a:lnTo>
                  <a:lnTo>
                    <a:pt x="2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Freeform 1624"/>
            <p:cNvSpPr>
              <a:spLocks/>
            </p:cNvSpPr>
            <p:nvPr/>
          </p:nvSpPr>
          <p:spPr bwMode="auto">
            <a:xfrm>
              <a:off x="4558" y="877"/>
              <a:ext cx="26" cy="28"/>
            </a:xfrm>
            <a:custGeom>
              <a:avLst/>
              <a:gdLst>
                <a:gd name="T0" fmla="*/ 0 w 101"/>
                <a:gd name="T1" fmla="*/ 0 h 113"/>
                <a:gd name="T2" fmla="*/ 0 w 101"/>
                <a:gd name="T3" fmla="*/ 0 h 113"/>
                <a:gd name="T4" fmla="*/ 0 w 101"/>
                <a:gd name="T5" fmla="*/ 0 h 113"/>
                <a:gd name="T6" fmla="*/ 0 w 101"/>
                <a:gd name="T7" fmla="*/ 0 h 113"/>
                <a:gd name="T8" fmla="*/ 0 w 101"/>
                <a:gd name="T9" fmla="*/ 0 h 113"/>
                <a:gd name="T10" fmla="*/ 0 w 101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1"/>
                <a:gd name="T19" fmla="*/ 0 h 113"/>
                <a:gd name="T20" fmla="*/ 101 w 101"/>
                <a:gd name="T21" fmla="*/ 113 h 1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1" h="113">
                  <a:moveTo>
                    <a:pt x="0" y="33"/>
                  </a:moveTo>
                  <a:lnTo>
                    <a:pt x="29" y="113"/>
                  </a:lnTo>
                  <a:lnTo>
                    <a:pt x="101" y="80"/>
                  </a:lnTo>
                  <a:lnTo>
                    <a:pt x="73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" name="Freeform 1625"/>
            <p:cNvSpPr>
              <a:spLocks/>
            </p:cNvSpPr>
            <p:nvPr/>
          </p:nvSpPr>
          <p:spPr bwMode="auto">
            <a:xfrm>
              <a:off x="4456" y="591"/>
              <a:ext cx="37" cy="101"/>
            </a:xfrm>
            <a:custGeom>
              <a:avLst/>
              <a:gdLst>
                <a:gd name="T0" fmla="*/ 0 w 150"/>
                <a:gd name="T1" fmla="*/ 0 h 407"/>
                <a:gd name="T2" fmla="*/ 0 w 150"/>
                <a:gd name="T3" fmla="*/ 0 h 407"/>
                <a:gd name="T4" fmla="*/ 0 w 150"/>
                <a:gd name="T5" fmla="*/ 0 h 407"/>
                <a:gd name="T6" fmla="*/ 0 w 150"/>
                <a:gd name="T7" fmla="*/ 0 h 407"/>
                <a:gd name="T8" fmla="*/ 0 w 150"/>
                <a:gd name="T9" fmla="*/ 0 h 407"/>
                <a:gd name="T10" fmla="*/ 0 w 150"/>
                <a:gd name="T11" fmla="*/ 0 h 407"/>
                <a:gd name="T12" fmla="*/ 0 w 150"/>
                <a:gd name="T13" fmla="*/ 0 h 4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"/>
                <a:gd name="T22" fmla="*/ 0 h 407"/>
                <a:gd name="T23" fmla="*/ 150 w 150"/>
                <a:gd name="T24" fmla="*/ 407 h 40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" h="407">
                  <a:moveTo>
                    <a:pt x="139" y="0"/>
                  </a:moveTo>
                  <a:lnTo>
                    <a:pt x="37" y="302"/>
                  </a:lnTo>
                  <a:lnTo>
                    <a:pt x="0" y="407"/>
                  </a:lnTo>
                  <a:lnTo>
                    <a:pt x="18" y="391"/>
                  </a:lnTo>
                  <a:lnTo>
                    <a:pt x="150" y="5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Freeform 1626"/>
            <p:cNvSpPr>
              <a:spLocks/>
            </p:cNvSpPr>
            <p:nvPr/>
          </p:nvSpPr>
          <p:spPr bwMode="auto">
            <a:xfrm>
              <a:off x="4436" y="604"/>
              <a:ext cx="38" cy="102"/>
            </a:xfrm>
            <a:custGeom>
              <a:avLst/>
              <a:gdLst>
                <a:gd name="T0" fmla="*/ 0 w 150"/>
                <a:gd name="T1" fmla="*/ 0 h 408"/>
                <a:gd name="T2" fmla="*/ 0 w 150"/>
                <a:gd name="T3" fmla="*/ 0 h 408"/>
                <a:gd name="T4" fmla="*/ 0 w 150"/>
                <a:gd name="T5" fmla="*/ 0 h 408"/>
                <a:gd name="T6" fmla="*/ 0 w 150"/>
                <a:gd name="T7" fmla="*/ 0 h 408"/>
                <a:gd name="T8" fmla="*/ 0 w 150"/>
                <a:gd name="T9" fmla="*/ 0 h 408"/>
                <a:gd name="T10" fmla="*/ 0 w 150"/>
                <a:gd name="T11" fmla="*/ 0 h 4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0"/>
                <a:gd name="T19" fmla="*/ 0 h 408"/>
                <a:gd name="T20" fmla="*/ 150 w 150"/>
                <a:gd name="T21" fmla="*/ 408 h 4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0" h="408">
                  <a:moveTo>
                    <a:pt x="0" y="408"/>
                  </a:moveTo>
                  <a:lnTo>
                    <a:pt x="124" y="21"/>
                  </a:lnTo>
                  <a:lnTo>
                    <a:pt x="150" y="0"/>
                  </a:lnTo>
                  <a:lnTo>
                    <a:pt x="30" y="360"/>
                  </a:lnTo>
                  <a:lnTo>
                    <a:pt x="0" y="4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" name="Freeform 1627"/>
            <p:cNvSpPr>
              <a:spLocks/>
            </p:cNvSpPr>
            <p:nvPr/>
          </p:nvSpPr>
          <p:spPr bwMode="auto">
            <a:xfrm>
              <a:off x="4430" y="827"/>
              <a:ext cx="35" cy="30"/>
            </a:xfrm>
            <a:custGeom>
              <a:avLst/>
              <a:gdLst>
                <a:gd name="T0" fmla="*/ 0 w 140"/>
                <a:gd name="T1" fmla="*/ 0 h 122"/>
                <a:gd name="T2" fmla="*/ 0 w 140"/>
                <a:gd name="T3" fmla="*/ 0 h 122"/>
                <a:gd name="T4" fmla="*/ 0 w 140"/>
                <a:gd name="T5" fmla="*/ 0 h 122"/>
                <a:gd name="T6" fmla="*/ 0 w 140"/>
                <a:gd name="T7" fmla="*/ 0 h 122"/>
                <a:gd name="T8" fmla="*/ 0 w 140"/>
                <a:gd name="T9" fmla="*/ 0 h 122"/>
                <a:gd name="T10" fmla="*/ 0 w 140"/>
                <a:gd name="T11" fmla="*/ 0 h 122"/>
                <a:gd name="T12" fmla="*/ 0 w 140"/>
                <a:gd name="T13" fmla="*/ 0 h 122"/>
                <a:gd name="T14" fmla="*/ 0 w 140"/>
                <a:gd name="T15" fmla="*/ 0 h 1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0"/>
                <a:gd name="T25" fmla="*/ 0 h 122"/>
                <a:gd name="T26" fmla="*/ 140 w 140"/>
                <a:gd name="T27" fmla="*/ 122 h 1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0" h="122">
                  <a:moveTo>
                    <a:pt x="0" y="52"/>
                  </a:moveTo>
                  <a:lnTo>
                    <a:pt x="117" y="0"/>
                  </a:lnTo>
                  <a:lnTo>
                    <a:pt x="140" y="17"/>
                  </a:lnTo>
                  <a:lnTo>
                    <a:pt x="102" y="69"/>
                  </a:lnTo>
                  <a:lnTo>
                    <a:pt x="88" y="98"/>
                  </a:lnTo>
                  <a:lnTo>
                    <a:pt x="80" y="12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Freeform 1628"/>
            <p:cNvSpPr>
              <a:spLocks/>
            </p:cNvSpPr>
            <p:nvPr/>
          </p:nvSpPr>
          <p:spPr bwMode="auto">
            <a:xfrm>
              <a:off x="4466" y="842"/>
              <a:ext cx="17" cy="10"/>
            </a:xfrm>
            <a:custGeom>
              <a:avLst/>
              <a:gdLst>
                <a:gd name="T0" fmla="*/ 0 w 70"/>
                <a:gd name="T1" fmla="*/ 0 h 40"/>
                <a:gd name="T2" fmla="*/ 0 w 70"/>
                <a:gd name="T3" fmla="*/ 0 h 40"/>
                <a:gd name="T4" fmla="*/ 0 w 70"/>
                <a:gd name="T5" fmla="*/ 0 h 40"/>
                <a:gd name="T6" fmla="*/ 0 w 70"/>
                <a:gd name="T7" fmla="*/ 0 h 40"/>
                <a:gd name="T8" fmla="*/ 0 w 70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40"/>
                <a:gd name="T17" fmla="*/ 70 w 7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40">
                  <a:moveTo>
                    <a:pt x="0" y="40"/>
                  </a:moveTo>
                  <a:lnTo>
                    <a:pt x="56" y="0"/>
                  </a:lnTo>
                  <a:lnTo>
                    <a:pt x="70" y="12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Freeform 1629"/>
            <p:cNvSpPr>
              <a:spLocks/>
            </p:cNvSpPr>
            <p:nvPr/>
          </p:nvSpPr>
          <p:spPr bwMode="auto">
            <a:xfrm>
              <a:off x="4682" y="780"/>
              <a:ext cx="66" cy="63"/>
            </a:xfrm>
            <a:custGeom>
              <a:avLst/>
              <a:gdLst>
                <a:gd name="T0" fmla="*/ 0 w 266"/>
                <a:gd name="T1" fmla="*/ 0 h 248"/>
                <a:gd name="T2" fmla="*/ 0 w 266"/>
                <a:gd name="T3" fmla="*/ 0 h 248"/>
                <a:gd name="T4" fmla="*/ 0 w 266"/>
                <a:gd name="T5" fmla="*/ 0 h 248"/>
                <a:gd name="T6" fmla="*/ 0 w 266"/>
                <a:gd name="T7" fmla="*/ 0 h 248"/>
                <a:gd name="T8" fmla="*/ 0 w 266"/>
                <a:gd name="T9" fmla="*/ 0 h 248"/>
                <a:gd name="T10" fmla="*/ 0 w 266"/>
                <a:gd name="T11" fmla="*/ 0 h 248"/>
                <a:gd name="T12" fmla="*/ 0 w 266"/>
                <a:gd name="T13" fmla="*/ 0 h 2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6"/>
                <a:gd name="T22" fmla="*/ 0 h 248"/>
                <a:gd name="T23" fmla="*/ 266 w 266"/>
                <a:gd name="T24" fmla="*/ 248 h 2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6" h="248">
                  <a:moveTo>
                    <a:pt x="61" y="0"/>
                  </a:moveTo>
                  <a:lnTo>
                    <a:pt x="18" y="44"/>
                  </a:lnTo>
                  <a:lnTo>
                    <a:pt x="9" y="79"/>
                  </a:lnTo>
                  <a:lnTo>
                    <a:pt x="0" y="130"/>
                  </a:lnTo>
                  <a:lnTo>
                    <a:pt x="266" y="24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8989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" name="Freeform 1630"/>
            <p:cNvSpPr>
              <a:spLocks/>
            </p:cNvSpPr>
            <p:nvPr/>
          </p:nvSpPr>
          <p:spPr bwMode="auto">
            <a:xfrm>
              <a:off x="4747" y="840"/>
              <a:ext cx="51" cy="74"/>
            </a:xfrm>
            <a:custGeom>
              <a:avLst/>
              <a:gdLst>
                <a:gd name="T0" fmla="*/ 0 w 201"/>
                <a:gd name="T1" fmla="*/ 0 h 295"/>
                <a:gd name="T2" fmla="*/ 0 w 201"/>
                <a:gd name="T3" fmla="*/ 0 h 295"/>
                <a:gd name="T4" fmla="*/ 0 w 201"/>
                <a:gd name="T5" fmla="*/ 0 h 295"/>
                <a:gd name="T6" fmla="*/ 0 w 201"/>
                <a:gd name="T7" fmla="*/ 0 h 295"/>
                <a:gd name="T8" fmla="*/ 0 w 201"/>
                <a:gd name="T9" fmla="*/ 0 h 295"/>
                <a:gd name="T10" fmla="*/ 0 w 201"/>
                <a:gd name="T11" fmla="*/ 0 h 295"/>
                <a:gd name="T12" fmla="*/ 0 w 201"/>
                <a:gd name="T13" fmla="*/ 0 h 295"/>
                <a:gd name="T14" fmla="*/ 0 w 201"/>
                <a:gd name="T15" fmla="*/ 0 h 295"/>
                <a:gd name="T16" fmla="*/ 0 w 201"/>
                <a:gd name="T17" fmla="*/ 0 h 295"/>
                <a:gd name="T18" fmla="*/ 0 w 201"/>
                <a:gd name="T19" fmla="*/ 0 h 29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1"/>
                <a:gd name="T31" fmla="*/ 0 h 295"/>
                <a:gd name="T32" fmla="*/ 201 w 201"/>
                <a:gd name="T33" fmla="*/ 295 h 29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1" h="295">
                  <a:moveTo>
                    <a:pt x="0" y="0"/>
                  </a:moveTo>
                  <a:lnTo>
                    <a:pt x="23" y="282"/>
                  </a:lnTo>
                  <a:lnTo>
                    <a:pt x="70" y="295"/>
                  </a:lnTo>
                  <a:lnTo>
                    <a:pt x="121" y="293"/>
                  </a:lnTo>
                  <a:lnTo>
                    <a:pt x="167" y="261"/>
                  </a:lnTo>
                  <a:lnTo>
                    <a:pt x="190" y="226"/>
                  </a:lnTo>
                  <a:lnTo>
                    <a:pt x="201" y="174"/>
                  </a:lnTo>
                  <a:lnTo>
                    <a:pt x="183" y="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9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" name="Freeform 1631"/>
            <p:cNvSpPr>
              <a:spLocks/>
            </p:cNvSpPr>
            <p:nvPr/>
          </p:nvSpPr>
          <p:spPr bwMode="auto">
            <a:xfrm>
              <a:off x="4435" y="611"/>
              <a:ext cx="101" cy="143"/>
            </a:xfrm>
            <a:custGeom>
              <a:avLst/>
              <a:gdLst>
                <a:gd name="T0" fmla="*/ 0 w 401"/>
                <a:gd name="T1" fmla="*/ 0 h 573"/>
                <a:gd name="T2" fmla="*/ 0 w 401"/>
                <a:gd name="T3" fmla="*/ 0 h 573"/>
                <a:gd name="T4" fmla="*/ 0 w 401"/>
                <a:gd name="T5" fmla="*/ 0 h 573"/>
                <a:gd name="T6" fmla="*/ 0 w 401"/>
                <a:gd name="T7" fmla="*/ 0 h 573"/>
                <a:gd name="T8" fmla="*/ 0 w 401"/>
                <a:gd name="T9" fmla="*/ 0 h 573"/>
                <a:gd name="T10" fmla="*/ 0 w 401"/>
                <a:gd name="T11" fmla="*/ 0 h 5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1"/>
                <a:gd name="T19" fmla="*/ 0 h 573"/>
                <a:gd name="T20" fmla="*/ 401 w 401"/>
                <a:gd name="T21" fmla="*/ 573 h 5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1" h="573">
                  <a:moveTo>
                    <a:pt x="18" y="527"/>
                  </a:moveTo>
                  <a:lnTo>
                    <a:pt x="391" y="5"/>
                  </a:lnTo>
                  <a:lnTo>
                    <a:pt x="401" y="0"/>
                  </a:lnTo>
                  <a:lnTo>
                    <a:pt x="0" y="573"/>
                  </a:lnTo>
                  <a:lnTo>
                    <a:pt x="18" y="5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" name="Freeform 1632"/>
            <p:cNvSpPr>
              <a:spLocks/>
            </p:cNvSpPr>
            <p:nvPr/>
          </p:nvSpPr>
          <p:spPr bwMode="auto">
            <a:xfrm>
              <a:off x="4473" y="590"/>
              <a:ext cx="11" cy="9"/>
            </a:xfrm>
            <a:custGeom>
              <a:avLst/>
              <a:gdLst>
                <a:gd name="T0" fmla="*/ 0 w 46"/>
                <a:gd name="T1" fmla="*/ 0 h 34"/>
                <a:gd name="T2" fmla="*/ 0 w 46"/>
                <a:gd name="T3" fmla="*/ 0 h 34"/>
                <a:gd name="T4" fmla="*/ 0 w 46"/>
                <a:gd name="T5" fmla="*/ 0 h 34"/>
                <a:gd name="T6" fmla="*/ 0 w 46"/>
                <a:gd name="T7" fmla="*/ 0 h 34"/>
                <a:gd name="T8" fmla="*/ 0 w 46"/>
                <a:gd name="T9" fmla="*/ 0 h 34"/>
                <a:gd name="T10" fmla="*/ 0 w 46"/>
                <a:gd name="T11" fmla="*/ 0 h 34"/>
                <a:gd name="T12" fmla="*/ 0 w 46"/>
                <a:gd name="T13" fmla="*/ 0 h 34"/>
                <a:gd name="T14" fmla="*/ 0 w 46"/>
                <a:gd name="T15" fmla="*/ 0 h 34"/>
                <a:gd name="T16" fmla="*/ 0 w 46"/>
                <a:gd name="T17" fmla="*/ 0 h 34"/>
                <a:gd name="T18" fmla="*/ 0 w 46"/>
                <a:gd name="T19" fmla="*/ 0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34"/>
                <a:gd name="T32" fmla="*/ 46 w 46"/>
                <a:gd name="T33" fmla="*/ 34 h 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34">
                  <a:moveTo>
                    <a:pt x="15" y="30"/>
                  </a:moveTo>
                  <a:lnTo>
                    <a:pt x="0" y="14"/>
                  </a:lnTo>
                  <a:lnTo>
                    <a:pt x="15" y="3"/>
                  </a:lnTo>
                  <a:lnTo>
                    <a:pt x="26" y="14"/>
                  </a:lnTo>
                  <a:lnTo>
                    <a:pt x="35" y="10"/>
                  </a:lnTo>
                  <a:lnTo>
                    <a:pt x="35" y="0"/>
                  </a:lnTo>
                  <a:lnTo>
                    <a:pt x="46" y="3"/>
                  </a:lnTo>
                  <a:lnTo>
                    <a:pt x="42" y="34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" name="Freeform 1633"/>
            <p:cNvSpPr>
              <a:spLocks/>
            </p:cNvSpPr>
            <p:nvPr/>
          </p:nvSpPr>
          <p:spPr bwMode="auto">
            <a:xfrm>
              <a:off x="4473" y="590"/>
              <a:ext cx="13" cy="18"/>
            </a:xfrm>
            <a:custGeom>
              <a:avLst/>
              <a:gdLst>
                <a:gd name="T0" fmla="*/ 0 w 55"/>
                <a:gd name="T1" fmla="*/ 0 h 70"/>
                <a:gd name="T2" fmla="*/ 0 w 55"/>
                <a:gd name="T3" fmla="*/ 0 h 70"/>
                <a:gd name="T4" fmla="*/ 0 w 55"/>
                <a:gd name="T5" fmla="*/ 0 h 70"/>
                <a:gd name="T6" fmla="*/ 0 w 55"/>
                <a:gd name="T7" fmla="*/ 0 h 70"/>
                <a:gd name="T8" fmla="*/ 0 w 55"/>
                <a:gd name="T9" fmla="*/ 0 h 70"/>
                <a:gd name="T10" fmla="*/ 0 w 55"/>
                <a:gd name="T11" fmla="*/ 0 h 70"/>
                <a:gd name="T12" fmla="*/ 0 w 55"/>
                <a:gd name="T13" fmla="*/ 0 h 70"/>
                <a:gd name="T14" fmla="*/ 0 w 55"/>
                <a:gd name="T15" fmla="*/ 0 h 70"/>
                <a:gd name="T16" fmla="*/ 0 w 55"/>
                <a:gd name="T17" fmla="*/ 0 h 70"/>
                <a:gd name="T18" fmla="*/ 0 w 55"/>
                <a:gd name="T19" fmla="*/ 0 h 70"/>
                <a:gd name="T20" fmla="*/ 0 w 55"/>
                <a:gd name="T21" fmla="*/ 0 h 70"/>
                <a:gd name="T22" fmla="*/ 0 w 55"/>
                <a:gd name="T23" fmla="*/ 0 h 7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5"/>
                <a:gd name="T37" fmla="*/ 0 h 70"/>
                <a:gd name="T38" fmla="*/ 55 w 55"/>
                <a:gd name="T39" fmla="*/ 70 h 7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5" h="70">
                  <a:moveTo>
                    <a:pt x="20" y="45"/>
                  </a:moveTo>
                  <a:lnTo>
                    <a:pt x="13" y="29"/>
                  </a:lnTo>
                  <a:lnTo>
                    <a:pt x="28" y="17"/>
                  </a:lnTo>
                  <a:lnTo>
                    <a:pt x="39" y="31"/>
                  </a:lnTo>
                  <a:lnTo>
                    <a:pt x="42" y="4"/>
                  </a:lnTo>
                  <a:lnTo>
                    <a:pt x="55" y="0"/>
                  </a:lnTo>
                  <a:lnTo>
                    <a:pt x="55" y="17"/>
                  </a:lnTo>
                  <a:lnTo>
                    <a:pt x="31" y="70"/>
                  </a:lnTo>
                  <a:lnTo>
                    <a:pt x="9" y="57"/>
                  </a:lnTo>
                  <a:lnTo>
                    <a:pt x="0" y="34"/>
                  </a:lnTo>
                  <a:lnTo>
                    <a:pt x="20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Freeform 1634"/>
            <p:cNvSpPr>
              <a:spLocks/>
            </p:cNvSpPr>
            <p:nvPr/>
          </p:nvSpPr>
          <p:spPr bwMode="auto">
            <a:xfrm>
              <a:off x="4694" y="763"/>
              <a:ext cx="9" cy="11"/>
            </a:xfrm>
            <a:custGeom>
              <a:avLst/>
              <a:gdLst>
                <a:gd name="T0" fmla="*/ 0 w 36"/>
                <a:gd name="T1" fmla="*/ 0 h 44"/>
                <a:gd name="T2" fmla="*/ 0 w 36"/>
                <a:gd name="T3" fmla="*/ 0 h 44"/>
                <a:gd name="T4" fmla="*/ 0 w 36"/>
                <a:gd name="T5" fmla="*/ 0 h 44"/>
                <a:gd name="T6" fmla="*/ 0 w 36"/>
                <a:gd name="T7" fmla="*/ 0 h 44"/>
                <a:gd name="T8" fmla="*/ 0 w 36"/>
                <a:gd name="T9" fmla="*/ 0 h 44"/>
                <a:gd name="T10" fmla="*/ 0 w 36"/>
                <a:gd name="T11" fmla="*/ 0 h 44"/>
                <a:gd name="T12" fmla="*/ 0 w 36"/>
                <a:gd name="T13" fmla="*/ 0 h 44"/>
                <a:gd name="T14" fmla="*/ 0 w 36"/>
                <a:gd name="T15" fmla="*/ 0 h 44"/>
                <a:gd name="T16" fmla="*/ 0 w 36"/>
                <a:gd name="T17" fmla="*/ 0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44"/>
                <a:gd name="T29" fmla="*/ 36 w 36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44">
                  <a:moveTo>
                    <a:pt x="0" y="13"/>
                  </a:moveTo>
                  <a:lnTo>
                    <a:pt x="8" y="14"/>
                  </a:lnTo>
                  <a:lnTo>
                    <a:pt x="18" y="44"/>
                  </a:lnTo>
                  <a:lnTo>
                    <a:pt x="36" y="36"/>
                  </a:lnTo>
                  <a:lnTo>
                    <a:pt x="25" y="5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9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" name="Freeform 1635"/>
            <p:cNvSpPr>
              <a:spLocks/>
            </p:cNvSpPr>
            <p:nvPr/>
          </p:nvSpPr>
          <p:spPr bwMode="auto">
            <a:xfrm>
              <a:off x="4697" y="761"/>
              <a:ext cx="8" cy="11"/>
            </a:xfrm>
            <a:custGeom>
              <a:avLst/>
              <a:gdLst>
                <a:gd name="T0" fmla="*/ 0 w 32"/>
                <a:gd name="T1" fmla="*/ 0 h 43"/>
                <a:gd name="T2" fmla="*/ 0 w 32"/>
                <a:gd name="T3" fmla="*/ 0 h 43"/>
                <a:gd name="T4" fmla="*/ 0 w 32"/>
                <a:gd name="T5" fmla="*/ 0 h 43"/>
                <a:gd name="T6" fmla="*/ 0 w 32"/>
                <a:gd name="T7" fmla="*/ 0 h 43"/>
                <a:gd name="T8" fmla="*/ 0 w 32"/>
                <a:gd name="T9" fmla="*/ 0 h 43"/>
                <a:gd name="T10" fmla="*/ 0 w 32"/>
                <a:gd name="T11" fmla="*/ 0 h 43"/>
                <a:gd name="T12" fmla="*/ 0 w 32"/>
                <a:gd name="T13" fmla="*/ 0 h 43"/>
                <a:gd name="T14" fmla="*/ 0 w 32"/>
                <a:gd name="T15" fmla="*/ 0 h 43"/>
                <a:gd name="T16" fmla="*/ 0 w 32"/>
                <a:gd name="T17" fmla="*/ 0 h 43"/>
                <a:gd name="T18" fmla="*/ 0 w 32"/>
                <a:gd name="T19" fmla="*/ 0 h 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43"/>
                <a:gd name="T32" fmla="*/ 32 w 32"/>
                <a:gd name="T33" fmla="*/ 43 h 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43">
                  <a:moveTo>
                    <a:pt x="0" y="7"/>
                  </a:moveTo>
                  <a:lnTo>
                    <a:pt x="2" y="13"/>
                  </a:lnTo>
                  <a:lnTo>
                    <a:pt x="13" y="13"/>
                  </a:lnTo>
                  <a:lnTo>
                    <a:pt x="23" y="43"/>
                  </a:lnTo>
                  <a:lnTo>
                    <a:pt x="32" y="43"/>
                  </a:lnTo>
                  <a:lnTo>
                    <a:pt x="19" y="12"/>
                  </a:lnTo>
                  <a:lnTo>
                    <a:pt x="9" y="8"/>
                  </a:lnTo>
                  <a:lnTo>
                    <a:pt x="5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" name="Freeform 1636"/>
            <p:cNvSpPr>
              <a:spLocks/>
            </p:cNvSpPr>
            <p:nvPr/>
          </p:nvSpPr>
          <p:spPr bwMode="auto">
            <a:xfrm>
              <a:off x="4513" y="666"/>
              <a:ext cx="129" cy="155"/>
            </a:xfrm>
            <a:custGeom>
              <a:avLst/>
              <a:gdLst>
                <a:gd name="T0" fmla="*/ 0 w 516"/>
                <a:gd name="T1" fmla="*/ 0 h 618"/>
                <a:gd name="T2" fmla="*/ 0 w 516"/>
                <a:gd name="T3" fmla="*/ 0 h 618"/>
                <a:gd name="T4" fmla="*/ 0 w 516"/>
                <a:gd name="T5" fmla="*/ 0 h 618"/>
                <a:gd name="T6" fmla="*/ 0 w 516"/>
                <a:gd name="T7" fmla="*/ 0 h 618"/>
                <a:gd name="T8" fmla="*/ 0 w 516"/>
                <a:gd name="T9" fmla="*/ 0 h 618"/>
                <a:gd name="T10" fmla="*/ 0 w 516"/>
                <a:gd name="T11" fmla="*/ 0 h 618"/>
                <a:gd name="T12" fmla="*/ 0 w 516"/>
                <a:gd name="T13" fmla="*/ 0 h 618"/>
                <a:gd name="T14" fmla="*/ 0 w 516"/>
                <a:gd name="T15" fmla="*/ 0 h 618"/>
                <a:gd name="T16" fmla="*/ 0 w 516"/>
                <a:gd name="T17" fmla="*/ 0 h 618"/>
                <a:gd name="T18" fmla="*/ 0 w 516"/>
                <a:gd name="T19" fmla="*/ 0 h 618"/>
                <a:gd name="T20" fmla="*/ 0 w 516"/>
                <a:gd name="T21" fmla="*/ 0 h 618"/>
                <a:gd name="T22" fmla="*/ 0 w 516"/>
                <a:gd name="T23" fmla="*/ 0 h 618"/>
                <a:gd name="T24" fmla="*/ 0 w 516"/>
                <a:gd name="T25" fmla="*/ 0 h 6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6"/>
                <a:gd name="T40" fmla="*/ 0 h 618"/>
                <a:gd name="T41" fmla="*/ 516 w 516"/>
                <a:gd name="T42" fmla="*/ 618 h 6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6" h="618">
                  <a:moveTo>
                    <a:pt x="0" y="458"/>
                  </a:moveTo>
                  <a:lnTo>
                    <a:pt x="210" y="618"/>
                  </a:lnTo>
                  <a:lnTo>
                    <a:pt x="463" y="227"/>
                  </a:lnTo>
                  <a:lnTo>
                    <a:pt x="431" y="232"/>
                  </a:lnTo>
                  <a:lnTo>
                    <a:pt x="329" y="300"/>
                  </a:lnTo>
                  <a:lnTo>
                    <a:pt x="296" y="282"/>
                  </a:lnTo>
                  <a:lnTo>
                    <a:pt x="306" y="249"/>
                  </a:lnTo>
                  <a:lnTo>
                    <a:pt x="350" y="243"/>
                  </a:lnTo>
                  <a:lnTo>
                    <a:pt x="487" y="185"/>
                  </a:lnTo>
                  <a:lnTo>
                    <a:pt x="516" y="141"/>
                  </a:lnTo>
                  <a:lnTo>
                    <a:pt x="309" y="0"/>
                  </a:lnTo>
                  <a:lnTo>
                    <a:pt x="0" y="458"/>
                  </a:lnTo>
                  <a:close/>
                </a:path>
              </a:pathLst>
            </a:custGeom>
            <a:solidFill>
              <a:srgbClr val="0040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" name="Freeform 1637"/>
            <p:cNvSpPr>
              <a:spLocks/>
            </p:cNvSpPr>
            <p:nvPr/>
          </p:nvSpPr>
          <p:spPr bwMode="auto">
            <a:xfrm>
              <a:off x="4564" y="718"/>
              <a:ext cx="128" cy="165"/>
            </a:xfrm>
            <a:custGeom>
              <a:avLst/>
              <a:gdLst>
                <a:gd name="T0" fmla="*/ 0 w 510"/>
                <a:gd name="T1" fmla="*/ 0 h 660"/>
                <a:gd name="T2" fmla="*/ 0 w 510"/>
                <a:gd name="T3" fmla="*/ 0 h 660"/>
                <a:gd name="T4" fmla="*/ 0 w 510"/>
                <a:gd name="T5" fmla="*/ 0 h 660"/>
                <a:gd name="T6" fmla="*/ 0 w 510"/>
                <a:gd name="T7" fmla="*/ 0 h 660"/>
                <a:gd name="T8" fmla="*/ 0 w 510"/>
                <a:gd name="T9" fmla="*/ 0 h 660"/>
                <a:gd name="T10" fmla="*/ 0 w 510"/>
                <a:gd name="T11" fmla="*/ 0 h 6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0"/>
                <a:gd name="T19" fmla="*/ 0 h 660"/>
                <a:gd name="T20" fmla="*/ 510 w 510"/>
                <a:gd name="T21" fmla="*/ 660 h 6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0" h="660">
                  <a:moveTo>
                    <a:pt x="0" y="495"/>
                  </a:moveTo>
                  <a:lnTo>
                    <a:pt x="308" y="0"/>
                  </a:lnTo>
                  <a:lnTo>
                    <a:pt x="510" y="157"/>
                  </a:lnTo>
                  <a:lnTo>
                    <a:pt x="205" y="660"/>
                  </a:lnTo>
                  <a:lnTo>
                    <a:pt x="0" y="495"/>
                  </a:lnTo>
                  <a:close/>
                </a:path>
              </a:pathLst>
            </a:custGeom>
            <a:solidFill>
              <a:srgbClr val="0059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" name="Freeform 1638"/>
            <p:cNvSpPr>
              <a:spLocks/>
            </p:cNvSpPr>
            <p:nvPr/>
          </p:nvSpPr>
          <p:spPr bwMode="auto">
            <a:xfrm>
              <a:off x="4437" y="620"/>
              <a:ext cx="147" cy="179"/>
            </a:xfrm>
            <a:custGeom>
              <a:avLst/>
              <a:gdLst>
                <a:gd name="T0" fmla="*/ 0 w 591"/>
                <a:gd name="T1" fmla="*/ 0 h 715"/>
                <a:gd name="T2" fmla="*/ 0 w 591"/>
                <a:gd name="T3" fmla="*/ 0 h 715"/>
                <a:gd name="T4" fmla="*/ 0 w 591"/>
                <a:gd name="T5" fmla="*/ 0 h 715"/>
                <a:gd name="T6" fmla="*/ 0 w 591"/>
                <a:gd name="T7" fmla="*/ 0 h 715"/>
                <a:gd name="T8" fmla="*/ 0 w 591"/>
                <a:gd name="T9" fmla="*/ 0 h 715"/>
                <a:gd name="T10" fmla="*/ 0 w 591"/>
                <a:gd name="T11" fmla="*/ 0 h 7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1"/>
                <a:gd name="T19" fmla="*/ 0 h 715"/>
                <a:gd name="T20" fmla="*/ 591 w 591"/>
                <a:gd name="T21" fmla="*/ 715 h 7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1" h="715">
                  <a:moveTo>
                    <a:pt x="0" y="552"/>
                  </a:moveTo>
                  <a:lnTo>
                    <a:pt x="396" y="0"/>
                  </a:lnTo>
                  <a:lnTo>
                    <a:pt x="591" y="147"/>
                  </a:lnTo>
                  <a:lnTo>
                    <a:pt x="204" y="715"/>
                  </a:lnTo>
                  <a:lnTo>
                    <a:pt x="0" y="552"/>
                  </a:lnTo>
                  <a:close/>
                </a:path>
              </a:pathLst>
            </a:custGeom>
            <a:solidFill>
              <a:srgbClr val="0033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8" name="Freeform 1639"/>
            <p:cNvSpPr>
              <a:spLocks/>
            </p:cNvSpPr>
            <p:nvPr/>
          </p:nvSpPr>
          <p:spPr bwMode="auto">
            <a:xfrm>
              <a:off x="4697" y="841"/>
              <a:ext cx="50" cy="63"/>
            </a:xfrm>
            <a:custGeom>
              <a:avLst/>
              <a:gdLst>
                <a:gd name="T0" fmla="*/ 0 w 203"/>
                <a:gd name="T1" fmla="*/ 0 h 251"/>
                <a:gd name="T2" fmla="*/ 0 w 203"/>
                <a:gd name="T3" fmla="*/ 0 h 251"/>
                <a:gd name="T4" fmla="*/ 0 w 203"/>
                <a:gd name="T5" fmla="*/ 0 h 251"/>
                <a:gd name="T6" fmla="*/ 0 w 203"/>
                <a:gd name="T7" fmla="*/ 0 h 251"/>
                <a:gd name="T8" fmla="*/ 0 w 203"/>
                <a:gd name="T9" fmla="*/ 0 h 251"/>
                <a:gd name="T10" fmla="*/ 0 w 203"/>
                <a:gd name="T11" fmla="*/ 0 h 251"/>
                <a:gd name="T12" fmla="*/ 0 w 203"/>
                <a:gd name="T13" fmla="*/ 0 h 251"/>
                <a:gd name="T14" fmla="*/ 0 w 203"/>
                <a:gd name="T15" fmla="*/ 0 h 2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3"/>
                <a:gd name="T25" fmla="*/ 0 h 251"/>
                <a:gd name="T26" fmla="*/ 203 w 203"/>
                <a:gd name="T27" fmla="*/ 251 h 25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3" h="251">
                  <a:moveTo>
                    <a:pt x="0" y="80"/>
                  </a:moveTo>
                  <a:lnTo>
                    <a:pt x="35" y="135"/>
                  </a:lnTo>
                  <a:lnTo>
                    <a:pt x="73" y="175"/>
                  </a:lnTo>
                  <a:lnTo>
                    <a:pt x="120" y="217"/>
                  </a:lnTo>
                  <a:lnTo>
                    <a:pt x="161" y="251"/>
                  </a:lnTo>
                  <a:lnTo>
                    <a:pt x="203" y="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" name="Freeform 1640"/>
            <p:cNvSpPr>
              <a:spLocks/>
            </p:cNvSpPr>
            <p:nvPr/>
          </p:nvSpPr>
          <p:spPr bwMode="auto">
            <a:xfrm>
              <a:off x="4682" y="769"/>
              <a:ext cx="123" cy="149"/>
            </a:xfrm>
            <a:custGeom>
              <a:avLst/>
              <a:gdLst>
                <a:gd name="T0" fmla="*/ 0 w 492"/>
                <a:gd name="T1" fmla="*/ 0 h 598"/>
                <a:gd name="T2" fmla="*/ 0 w 492"/>
                <a:gd name="T3" fmla="*/ 0 h 598"/>
                <a:gd name="T4" fmla="*/ 0 w 492"/>
                <a:gd name="T5" fmla="*/ 0 h 598"/>
                <a:gd name="T6" fmla="*/ 0 w 492"/>
                <a:gd name="T7" fmla="*/ 0 h 598"/>
                <a:gd name="T8" fmla="*/ 0 w 492"/>
                <a:gd name="T9" fmla="*/ 0 h 598"/>
                <a:gd name="T10" fmla="*/ 0 w 492"/>
                <a:gd name="T11" fmla="*/ 0 h 598"/>
                <a:gd name="T12" fmla="*/ 0 w 492"/>
                <a:gd name="T13" fmla="*/ 0 h 598"/>
                <a:gd name="T14" fmla="*/ 0 w 492"/>
                <a:gd name="T15" fmla="*/ 0 h 598"/>
                <a:gd name="T16" fmla="*/ 0 w 492"/>
                <a:gd name="T17" fmla="*/ 0 h 598"/>
                <a:gd name="T18" fmla="*/ 0 w 492"/>
                <a:gd name="T19" fmla="*/ 0 h 598"/>
                <a:gd name="T20" fmla="*/ 0 w 492"/>
                <a:gd name="T21" fmla="*/ 0 h 598"/>
                <a:gd name="T22" fmla="*/ 0 w 492"/>
                <a:gd name="T23" fmla="*/ 0 h 598"/>
                <a:gd name="T24" fmla="*/ 0 w 492"/>
                <a:gd name="T25" fmla="*/ 0 h 598"/>
                <a:gd name="T26" fmla="*/ 0 w 492"/>
                <a:gd name="T27" fmla="*/ 0 h 598"/>
                <a:gd name="T28" fmla="*/ 0 w 492"/>
                <a:gd name="T29" fmla="*/ 0 h 598"/>
                <a:gd name="T30" fmla="*/ 0 w 492"/>
                <a:gd name="T31" fmla="*/ 0 h 598"/>
                <a:gd name="T32" fmla="*/ 0 w 492"/>
                <a:gd name="T33" fmla="*/ 0 h 598"/>
                <a:gd name="T34" fmla="*/ 0 w 492"/>
                <a:gd name="T35" fmla="*/ 0 h 598"/>
                <a:gd name="T36" fmla="*/ 0 w 492"/>
                <a:gd name="T37" fmla="*/ 0 h 598"/>
                <a:gd name="T38" fmla="*/ 0 w 492"/>
                <a:gd name="T39" fmla="*/ 0 h 598"/>
                <a:gd name="T40" fmla="*/ 0 w 492"/>
                <a:gd name="T41" fmla="*/ 0 h 598"/>
                <a:gd name="T42" fmla="*/ 0 w 492"/>
                <a:gd name="T43" fmla="*/ 0 h 598"/>
                <a:gd name="T44" fmla="*/ 0 w 492"/>
                <a:gd name="T45" fmla="*/ 0 h 598"/>
                <a:gd name="T46" fmla="*/ 0 w 492"/>
                <a:gd name="T47" fmla="*/ 0 h 598"/>
                <a:gd name="T48" fmla="*/ 0 w 492"/>
                <a:gd name="T49" fmla="*/ 0 h 598"/>
                <a:gd name="T50" fmla="*/ 0 w 492"/>
                <a:gd name="T51" fmla="*/ 0 h 598"/>
                <a:gd name="T52" fmla="*/ 0 w 492"/>
                <a:gd name="T53" fmla="*/ 0 h 598"/>
                <a:gd name="T54" fmla="*/ 0 w 492"/>
                <a:gd name="T55" fmla="*/ 0 h 598"/>
                <a:gd name="T56" fmla="*/ 0 w 492"/>
                <a:gd name="T57" fmla="*/ 0 h 598"/>
                <a:gd name="T58" fmla="*/ 0 w 492"/>
                <a:gd name="T59" fmla="*/ 0 h 598"/>
                <a:gd name="T60" fmla="*/ 0 w 492"/>
                <a:gd name="T61" fmla="*/ 0 h 598"/>
                <a:gd name="T62" fmla="*/ 0 w 492"/>
                <a:gd name="T63" fmla="*/ 0 h 598"/>
                <a:gd name="T64" fmla="*/ 0 w 492"/>
                <a:gd name="T65" fmla="*/ 0 h 598"/>
                <a:gd name="T66" fmla="*/ 0 w 492"/>
                <a:gd name="T67" fmla="*/ 0 h 598"/>
                <a:gd name="T68" fmla="*/ 0 w 492"/>
                <a:gd name="T69" fmla="*/ 0 h 598"/>
                <a:gd name="T70" fmla="*/ 0 w 492"/>
                <a:gd name="T71" fmla="*/ 0 h 598"/>
                <a:gd name="T72" fmla="*/ 0 w 492"/>
                <a:gd name="T73" fmla="*/ 0 h 598"/>
                <a:gd name="T74" fmla="*/ 0 w 492"/>
                <a:gd name="T75" fmla="*/ 0 h 598"/>
                <a:gd name="T76" fmla="*/ 0 w 492"/>
                <a:gd name="T77" fmla="*/ 0 h 598"/>
                <a:gd name="T78" fmla="*/ 0 w 492"/>
                <a:gd name="T79" fmla="*/ 0 h 598"/>
                <a:gd name="T80" fmla="*/ 0 w 492"/>
                <a:gd name="T81" fmla="*/ 0 h 598"/>
                <a:gd name="T82" fmla="*/ 0 w 492"/>
                <a:gd name="T83" fmla="*/ 0 h 598"/>
                <a:gd name="T84" fmla="*/ 0 w 492"/>
                <a:gd name="T85" fmla="*/ 0 h 598"/>
                <a:gd name="T86" fmla="*/ 0 w 492"/>
                <a:gd name="T87" fmla="*/ 0 h 598"/>
                <a:gd name="T88" fmla="*/ 0 w 492"/>
                <a:gd name="T89" fmla="*/ 0 h 598"/>
                <a:gd name="T90" fmla="*/ 0 w 492"/>
                <a:gd name="T91" fmla="*/ 0 h 598"/>
                <a:gd name="T92" fmla="*/ 0 w 492"/>
                <a:gd name="T93" fmla="*/ 0 h 598"/>
                <a:gd name="T94" fmla="*/ 0 w 492"/>
                <a:gd name="T95" fmla="*/ 0 h 598"/>
                <a:gd name="T96" fmla="*/ 0 w 492"/>
                <a:gd name="T97" fmla="*/ 0 h 598"/>
                <a:gd name="T98" fmla="*/ 0 w 492"/>
                <a:gd name="T99" fmla="*/ 0 h 598"/>
                <a:gd name="T100" fmla="*/ 0 w 492"/>
                <a:gd name="T101" fmla="*/ 0 h 598"/>
                <a:gd name="T102" fmla="*/ 0 w 492"/>
                <a:gd name="T103" fmla="*/ 0 h 598"/>
                <a:gd name="T104" fmla="*/ 0 w 492"/>
                <a:gd name="T105" fmla="*/ 0 h 598"/>
                <a:gd name="T106" fmla="*/ 0 w 492"/>
                <a:gd name="T107" fmla="*/ 0 h 59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92"/>
                <a:gd name="T163" fmla="*/ 0 h 598"/>
                <a:gd name="T164" fmla="*/ 492 w 492"/>
                <a:gd name="T165" fmla="*/ 598 h 59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92" h="598">
                  <a:moveTo>
                    <a:pt x="0" y="95"/>
                  </a:moveTo>
                  <a:lnTo>
                    <a:pt x="20" y="68"/>
                  </a:lnTo>
                  <a:lnTo>
                    <a:pt x="39" y="48"/>
                  </a:lnTo>
                  <a:lnTo>
                    <a:pt x="62" y="33"/>
                  </a:lnTo>
                  <a:lnTo>
                    <a:pt x="89" y="20"/>
                  </a:lnTo>
                  <a:lnTo>
                    <a:pt x="115" y="16"/>
                  </a:lnTo>
                  <a:lnTo>
                    <a:pt x="142" y="16"/>
                  </a:lnTo>
                  <a:lnTo>
                    <a:pt x="175" y="22"/>
                  </a:lnTo>
                  <a:lnTo>
                    <a:pt x="207" y="31"/>
                  </a:lnTo>
                  <a:lnTo>
                    <a:pt x="246" y="51"/>
                  </a:lnTo>
                  <a:lnTo>
                    <a:pt x="288" y="75"/>
                  </a:lnTo>
                  <a:lnTo>
                    <a:pt x="322" y="103"/>
                  </a:lnTo>
                  <a:lnTo>
                    <a:pt x="355" y="135"/>
                  </a:lnTo>
                  <a:lnTo>
                    <a:pt x="390" y="179"/>
                  </a:lnTo>
                  <a:lnTo>
                    <a:pt x="419" y="225"/>
                  </a:lnTo>
                  <a:lnTo>
                    <a:pt x="442" y="270"/>
                  </a:lnTo>
                  <a:lnTo>
                    <a:pt x="462" y="317"/>
                  </a:lnTo>
                  <a:lnTo>
                    <a:pt x="474" y="360"/>
                  </a:lnTo>
                  <a:lnTo>
                    <a:pt x="480" y="394"/>
                  </a:lnTo>
                  <a:lnTo>
                    <a:pt x="481" y="437"/>
                  </a:lnTo>
                  <a:lnTo>
                    <a:pt x="477" y="480"/>
                  </a:lnTo>
                  <a:lnTo>
                    <a:pt x="467" y="515"/>
                  </a:lnTo>
                  <a:lnTo>
                    <a:pt x="452" y="543"/>
                  </a:lnTo>
                  <a:lnTo>
                    <a:pt x="429" y="563"/>
                  </a:lnTo>
                  <a:lnTo>
                    <a:pt x="398" y="583"/>
                  </a:lnTo>
                  <a:lnTo>
                    <a:pt x="367" y="593"/>
                  </a:lnTo>
                  <a:lnTo>
                    <a:pt x="335" y="595"/>
                  </a:lnTo>
                  <a:lnTo>
                    <a:pt x="354" y="598"/>
                  </a:lnTo>
                  <a:lnTo>
                    <a:pt x="374" y="598"/>
                  </a:lnTo>
                  <a:lnTo>
                    <a:pt x="411" y="587"/>
                  </a:lnTo>
                  <a:lnTo>
                    <a:pt x="442" y="565"/>
                  </a:lnTo>
                  <a:lnTo>
                    <a:pt x="464" y="543"/>
                  </a:lnTo>
                  <a:lnTo>
                    <a:pt x="480" y="507"/>
                  </a:lnTo>
                  <a:lnTo>
                    <a:pt x="492" y="454"/>
                  </a:lnTo>
                  <a:lnTo>
                    <a:pt x="492" y="408"/>
                  </a:lnTo>
                  <a:lnTo>
                    <a:pt x="485" y="361"/>
                  </a:lnTo>
                  <a:lnTo>
                    <a:pt x="472" y="308"/>
                  </a:lnTo>
                  <a:lnTo>
                    <a:pt x="452" y="259"/>
                  </a:lnTo>
                  <a:lnTo>
                    <a:pt x="426" y="209"/>
                  </a:lnTo>
                  <a:lnTo>
                    <a:pt x="390" y="155"/>
                  </a:lnTo>
                  <a:lnTo>
                    <a:pt x="361" y="117"/>
                  </a:lnTo>
                  <a:lnTo>
                    <a:pt x="322" y="81"/>
                  </a:lnTo>
                  <a:lnTo>
                    <a:pt x="277" y="50"/>
                  </a:lnTo>
                  <a:lnTo>
                    <a:pt x="236" y="27"/>
                  </a:lnTo>
                  <a:lnTo>
                    <a:pt x="193" y="11"/>
                  </a:lnTo>
                  <a:lnTo>
                    <a:pt x="166" y="4"/>
                  </a:lnTo>
                  <a:lnTo>
                    <a:pt x="136" y="0"/>
                  </a:lnTo>
                  <a:lnTo>
                    <a:pt x="106" y="5"/>
                  </a:lnTo>
                  <a:lnTo>
                    <a:pt x="75" y="14"/>
                  </a:lnTo>
                  <a:lnTo>
                    <a:pt x="49" y="29"/>
                  </a:lnTo>
                  <a:lnTo>
                    <a:pt x="27" y="50"/>
                  </a:lnTo>
                  <a:lnTo>
                    <a:pt x="15" y="6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" name="Freeform 1641"/>
            <p:cNvSpPr>
              <a:spLocks/>
            </p:cNvSpPr>
            <p:nvPr/>
          </p:nvSpPr>
          <p:spPr bwMode="auto">
            <a:xfrm>
              <a:off x="4319" y="520"/>
              <a:ext cx="157" cy="92"/>
            </a:xfrm>
            <a:custGeom>
              <a:avLst/>
              <a:gdLst>
                <a:gd name="T0" fmla="*/ 0 w 631"/>
                <a:gd name="T1" fmla="*/ 0 h 365"/>
                <a:gd name="T2" fmla="*/ 0 w 631"/>
                <a:gd name="T3" fmla="*/ 0 h 365"/>
                <a:gd name="T4" fmla="*/ 0 w 631"/>
                <a:gd name="T5" fmla="*/ 0 h 365"/>
                <a:gd name="T6" fmla="*/ 0 w 631"/>
                <a:gd name="T7" fmla="*/ 0 h 365"/>
                <a:gd name="T8" fmla="*/ 0 w 631"/>
                <a:gd name="T9" fmla="*/ 0 h 365"/>
                <a:gd name="T10" fmla="*/ 0 w 631"/>
                <a:gd name="T11" fmla="*/ 0 h 365"/>
                <a:gd name="T12" fmla="*/ 0 w 631"/>
                <a:gd name="T13" fmla="*/ 0 h 365"/>
                <a:gd name="T14" fmla="*/ 0 w 631"/>
                <a:gd name="T15" fmla="*/ 0 h 365"/>
                <a:gd name="T16" fmla="*/ 0 w 631"/>
                <a:gd name="T17" fmla="*/ 0 h 365"/>
                <a:gd name="T18" fmla="*/ 0 w 631"/>
                <a:gd name="T19" fmla="*/ 0 h 365"/>
                <a:gd name="T20" fmla="*/ 0 w 631"/>
                <a:gd name="T21" fmla="*/ 0 h 365"/>
                <a:gd name="T22" fmla="*/ 0 w 631"/>
                <a:gd name="T23" fmla="*/ 0 h 365"/>
                <a:gd name="T24" fmla="*/ 0 w 631"/>
                <a:gd name="T25" fmla="*/ 0 h 365"/>
                <a:gd name="T26" fmla="*/ 0 w 631"/>
                <a:gd name="T27" fmla="*/ 0 h 365"/>
                <a:gd name="T28" fmla="*/ 0 w 631"/>
                <a:gd name="T29" fmla="*/ 0 h 365"/>
                <a:gd name="T30" fmla="*/ 0 w 631"/>
                <a:gd name="T31" fmla="*/ 0 h 365"/>
                <a:gd name="T32" fmla="*/ 0 w 631"/>
                <a:gd name="T33" fmla="*/ 0 h 365"/>
                <a:gd name="T34" fmla="*/ 0 w 631"/>
                <a:gd name="T35" fmla="*/ 0 h 365"/>
                <a:gd name="T36" fmla="*/ 0 w 631"/>
                <a:gd name="T37" fmla="*/ 0 h 365"/>
                <a:gd name="T38" fmla="*/ 0 w 631"/>
                <a:gd name="T39" fmla="*/ 0 h 365"/>
                <a:gd name="T40" fmla="*/ 0 w 631"/>
                <a:gd name="T41" fmla="*/ 0 h 365"/>
                <a:gd name="T42" fmla="*/ 0 w 631"/>
                <a:gd name="T43" fmla="*/ 0 h 365"/>
                <a:gd name="T44" fmla="*/ 0 w 631"/>
                <a:gd name="T45" fmla="*/ 0 h 365"/>
                <a:gd name="T46" fmla="*/ 0 w 631"/>
                <a:gd name="T47" fmla="*/ 0 h 365"/>
                <a:gd name="T48" fmla="*/ 0 w 631"/>
                <a:gd name="T49" fmla="*/ 0 h 365"/>
                <a:gd name="T50" fmla="*/ 0 w 631"/>
                <a:gd name="T51" fmla="*/ 0 h 365"/>
                <a:gd name="T52" fmla="*/ 0 w 631"/>
                <a:gd name="T53" fmla="*/ 0 h 365"/>
                <a:gd name="T54" fmla="*/ 0 w 631"/>
                <a:gd name="T55" fmla="*/ 0 h 365"/>
                <a:gd name="T56" fmla="*/ 0 w 631"/>
                <a:gd name="T57" fmla="*/ 0 h 365"/>
                <a:gd name="T58" fmla="*/ 0 w 631"/>
                <a:gd name="T59" fmla="*/ 0 h 365"/>
                <a:gd name="T60" fmla="*/ 0 w 631"/>
                <a:gd name="T61" fmla="*/ 0 h 365"/>
                <a:gd name="T62" fmla="*/ 0 w 631"/>
                <a:gd name="T63" fmla="*/ 0 h 365"/>
                <a:gd name="T64" fmla="*/ 0 w 631"/>
                <a:gd name="T65" fmla="*/ 0 h 365"/>
                <a:gd name="T66" fmla="*/ 0 w 631"/>
                <a:gd name="T67" fmla="*/ 0 h 365"/>
                <a:gd name="T68" fmla="*/ 0 w 631"/>
                <a:gd name="T69" fmla="*/ 0 h 365"/>
                <a:gd name="T70" fmla="*/ 0 w 631"/>
                <a:gd name="T71" fmla="*/ 0 h 365"/>
                <a:gd name="T72" fmla="*/ 0 w 631"/>
                <a:gd name="T73" fmla="*/ 0 h 365"/>
                <a:gd name="T74" fmla="*/ 0 w 631"/>
                <a:gd name="T75" fmla="*/ 0 h 365"/>
                <a:gd name="T76" fmla="*/ 0 w 631"/>
                <a:gd name="T77" fmla="*/ 0 h 365"/>
                <a:gd name="T78" fmla="*/ 0 w 631"/>
                <a:gd name="T79" fmla="*/ 0 h 365"/>
                <a:gd name="T80" fmla="*/ 0 w 631"/>
                <a:gd name="T81" fmla="*/ 0 h 365"/>
                <a:gd name="T82" fmla="*/ 0 w 631"/>
                <a:gd name="T83" fmla="*/ 0 h 365"/>
                <a:gd name="T84" fmla="*/ 0 w 631"/>
                <a:gd name="T85" fmla="*/ 0 h 365"/>
                <a:gd name="T86" fmla="*/ 0 w 631"/>
                <a:gd name="T87" fmla="*/ 0 h 365"/>
                <a:gd name="T88" fmla="*/ 0 w 631"/>
                <a:gd name="T89" fmla="*/ 0 h 365"/>
                <a:gd name="T90" fmla="*/ 0 w 631"/>
                <a:gd name="T91" fmla="*/ 0 h 365"/>
                <a:gd name="T92" fmla="*/ 0 w 631"/>
                <a:gd name="T93" fmla="*/ 0 h 365"/>
                <a:gd name="T94" fmla="*/ 0 w 631"/>
                <a:gd name="T95" fmla="*/ 0 h 365"/>
                <a:gd name="T96" fmla="*/ 0 w 631"/>
                <a:gd name="T97" fmla="*/ 0 h 365"/>
                <a:gd name="T98" fmla="*/ 0 w 631"/>
                <a:gd name="T99" fmla="*/ 0 h 36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31"/>
                <a:gd name="T151" fmla="*/ 0 h 365"/>
                <a:gd name="T152" fmla="*/ 631 w 631"/>
                <a:gd name="T153" fmla="*/ 365 h 36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31" h="365">
                  <a:moveTo>
                    <a:pt x="0" y="115"/>
                  </a:moveTo>
                  <a:lnTo>
                    <a:pt x="13" y="89"/>
                  </a:lnTo>
                  <a:lnTo>
                    <a:pt x="36" y="63"/>
                  </a:lnTo>
                  <a:lnTo>
                    <a:pt x="62" y="47"/>
                  </a:lnTo>
                  <a:lnTo>
                    <a:pt x="102" y="30"/>
                  </a:lnTo>
                  <a:lnTo>
                    <a:pt x="153" y="19"/>
                  </a:lnTo>
                  <a:lnTo>
                    <a:pt x="197" y="16"/>
                  </a:lnTo>
                  <a:lnTo>
                    <a:pt x="257" y="19"/>
                  </a:lnTo>
                  <a:lnTo>
                    <a:pt x="309" y="26"/>
                  </a:lnTo>
                  <a:lnTo>
                    <a:pt x="375" y="42"/>
                  </a:lnTo>
                  <a:lnTo>
                    <a:pt x="433" y="63"/>
                  </a:lnTo>
                  <a:lnTo>
                    <a:pt x="478" y="85"/>
                  </a:lnTo>
                  <a:lnTo>
                    <a:pt x="509" y="103"/>
                  </a:lnTo>
                  <a:lnTo>
                    <a:pt x="545" y="129"/>
                  </a:lnTo>
                  <a:lnTo>
                    <a:pt x="575" y="158"/>
                  </a:lnTo>
                  <a:lnTo>
                    <a:pt x="596" y="182"/>
                  </a:lnTo>
                  <a:lnTo>
                    <a:pt x="609" y="208"/>
                  </a:lnTo>
                  <a:lnTo>
                    <a:pt x="619" y="238"/>
                  </a:lnTo>
                  <a:lnTo>
                    <a:pt x="620" y="263"/>
                  </a:lnTo>
                  <a:lnTo>
                    <a:pt x="615" y="285"/>
                  </a:lnTo>
                  <a:lnTo>
                    <a:pt x="604" y="308"/>
                  </a:lnTo>
                  <a:lnTo>
                    <a:pt x="583" y="329"/>
                  </a:lnTo>
                  <a:lnTo>
                    <a:pt x="559" y="343"/>
                  </a:lnTo>
                  <a:lnTo>
                    <a:pt x="532" y="356"/>
                  </a:lnTo>
                  <a:lnTo>
                    <a:pt x="502" y="365"/>
                  </a:lnTo>
                  <a:lnTo>
                    <a:pt x="535" y="360"/>
                  </a:lnTo>
                  <a:lnTo>
                    <a:pt x="566" y="347"/>
                  </a:lnTo>
                  <a:lnTo>
                    <a:pt x="607" y="313"/>
                  </a:lnTo>
                  <a:lnTo>
                    <a:pt x="626" y="282"/>
                  </a:lnTo>
                  <a:lnTo>
                    <a:pt x="631" y="251"/>
                  </a:lnTo>
                  <a:lnTo>
                    <a:pt x="626" y="221"/>
                  </a:lnTo>
                  <a:lnTo>
                    <a:pt x="609" y="186"/>
                  </a:lnTo>
                  <a:lnTo>
                    <a:pt x="585" y="155"/>
                  </a:lnTo>
                  <a:lnTo>
                    <a:pt x="557" y="121"/>
                  </a:lnTo>
                  <a:lnTo>
                    <a:pt x="523" y="95"/>
                  </a:lnTo>
                  <a:lnTo>
                    <a:pt x="480" y="67"/>
                  </a:lnTo>
                  <a:lnTo>
                    <a:pt x="427" y="38"/>
                  </a:lnTo>
                  <a:lnTo>
                    <a:pt x="387" y="25"/>
                  </a:lnTo>
                  <a:lnTo>
                    <a:pt x="313" y="7"/>
                  </a:lnTo>
                  <a:lnTo>
                    <a:pt x="257" y="0"/>
                  </a:lnTo>
                  <a:lnTo>
                    <a:pt x="200" y="3"/>
                  </a:lnTo>
                  <a:lnTo>
                    <a:pt x="159" y="7"/>
                  </a:lnTo>
                  <a:lnTo>
                    <a:pt x="114" y="17"/>
                  </a:lnTo>
                  <a:lnTo>
                    <a:pt x="76" y="30"/>
                  </a:lnTo>
                  <a:lnTo>
                    <a:pt x="49" y="46"/>
                  </a:lnTo>
                  <a:lnTo>
                    <a:pt x="30" y="59"/>
                  </a:lnTo>
                  <a:lnTo>
                    <a:pt x="14" y="78"/>
                  </a:lnTo>
                  <a:lnTo>
                    <a:pt x="5" y="95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" name="Freeform 1642"/>
            <p:cNvSpPr>
              <a:spLocks/>
            </p:cNvSpPr>
            <p:nvPr/>
          </p:nvSpPr>
          <p:spPr bwMode="auto">
            <a:xfrm>
              <a:off x="4435" y="616"/>
              <a:ext cx="153" cy="187"/>
            </a:xfrm>
            <a:custGeom>
              <a:avLst/>
              <a:gdLst>
                <a:gd name="T0" fmla="*/ 0 w 612"/>
                <a:gd name="T1" fmla="*/ 0 h 744"/>
                <a:gd name="T2" fmla="*/ 0 w 612"/>
                <a:gd name="T3" fmla="*/ 0 h 744"/>
                <a:gd name="T4" fmla="*/ 0 w 612"/>
                <a:gd name="T5" fmla="*/ 0 h 744"/>
                <a:gd name="T6" fmla="*/ 0 w 612"/>
                <a:gd name="T7" fmla="*/ 0 h 744"/>
                <a:gd name="T8" fmla="*/ 0 w 612"/>
                <a:gd name="T9" fmla="*/ 0 h 744"/>
                <a:gd name="T10" fmla="*/ 0 w 612"/>
                <a:gd name="T11" fmla="*/ 0 h 744"/>
                <a:gd name="T12" fmla="*/ 0 w 612"/>
                <a:gd name="T13" fmla="*/ 0 h 744"/>
                <a:gd name="T14" fmla="*/ 0 w 612"/>
                <a:gd name="T15" fmla="*/ 0 h 744"/>
                <a:gd name="T16" fmla="*/ 0 w 612"/>
                <a:gd name="T17" fmla="*/ 0 h 744"/>
                <a:gd name="T18" fmla="*/ 0 w 612"/>
                <a:gd name="T19" fmla="*/ 0 h 744"/>
                <a:gd name="T20" fmla="*/ 0 w 612"/>
                <a:gd name="T21" fmla="*/ 0 h 7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2"/>
                <a:gd name="T34" fmla="*/ 0 h 744"/>
                <a:gd name="T35" fmla="*/ 612 w 612"/>
                <a:gd name="T36" fmla="*/ 744 h 7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2" h="744">
                  <a:moveTo>
                    <a:pt x="0" y="574"/>
                  </a:moveTo>
                  <a:lnTo>
                    <a:pt x="208" y="744"/>
                  </a:lnTo>
                  <a:lnTo>
                    <a:pt x="612" y="165"/>
                  </a:lnTo>
                  <a:lnTo>
                    <a:pt x="402" y="0"/>
                  </a:lnTo>
                  <a:lnTo>
                    <a:pt x="23" y="540"/>
                  </a:lnTo>
                  <a:lnTo>
                    <a:pt x="409" y="21"/>
                  </a:lnTo>
                  <a:lnTo>
                    <a:pt x="589" y="161"/>
                  </a:lnTo>
                  <a:lnTo>
                    <a:pt x="205" y="725"/>
                  </a:lnTo>
                  <a:lnTo>
                    <a:pt x="9" y="564"/>
                  </a:lnTo>
                  <a:lnTo>
                    <a:pt x="0" y="5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" name="Freeform 1643"/>
            <p:cNvSpPr>
              <a:spLocks/>
            </p:cNvSpPr>
            <p:nvPr/>
          </p:nvSpPr>
          <p:spPr bwMode="auto">
            <a:xfrm>
              <a:off x="4221" y="774"/>
              <a:ext cx="229" cy="135"/>
            </a:xfrm>
            <a:custGeom>
              <a:avLst/>
              <a:gdLst>
                <a:gd name="T0" fmla="*/ 0 w 914"/>
                <a:gd name="T1" fmla="*/ 0 h 540"/>
                <a:gd name="T2" fmla="*/ 0 w 914"/>
                <a:gd name="T3" fmla="*/ 0 h 540"/>
                <a:gd name="T4" fmla="*/ 0 w 914"/>
                <a:gd name="T5" fmla="*/ 0 h 540"/>
                <a:gd name="T6" fmla="*/ 0 w 914"/>
                <a:gd name="T7" fmla="*/ 0 h 540"/>
                <a:gd name="T8" fmla="*/ 0 w 914"/>
                <a:gd name="T9" fmla="*/ 0 h 540"/>
                <a:gd name="T10" fmla="*/ 0 w 914"/>
                <a:gd name="T11" fmla="*/ 0 h 540"/>
                <a:gd name="T12" fmla="*/ 0 w 914"/>
                <a:gd name="T13" fmla="*/ 0 h 540"/>
                <a:gd name="T14" fmla="*/ 0 w 914"/>
                <a:gd name="T15" fmla="*/ 0 h 540"/>
                <a:gd name="T16" fmla="*/ 0 w 914"/>
                <a:gd name="T17" fmla="*/ 0 h 540"/>
                <a:gd name="T18" fmla="*/ 0 w 914"/>
                <a:gd name="T19" fmla="*/ 0 h 540"/>
                <a:gd name="T20" fmla="*/ 0 w 914"/>
                <a:gd name="T21" fmla="*/ 0 h 540"/>
                <a:gd name="T22" fmla="*/ 0 w 914"/>
                <a:gd name="T23" fmla="*/ 0 h 540"/>
                <a:gd name="T24" fmla="*/ 0 w 914"/>
                <a:gd name="T25" fmla="*/ 0 h 540"/>
                <a:gd name="T26" fmla="*/ 0 w 914"/>
                <a:gd name="T27" fmla="*/ 0 h 540"/>
                <a:gd name="T28" fmla="*/ 0 w 914"/>
                <a:gd name="T29" fmla="*/ 0 h 540"/>
                <a:gd name="T30" fmla="*/ 0 w 914"/>
                <a:gd name="T31" fmla="*/ 0 h 540"/>
                <a:gd name="T32" fmla="*/ 0 w 914"/>
                <a:gd name="T33" fmla="*/ 0 h 5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14"/>
                <a:gd name="T52" fmla="*/ 0 h 540"/>
                <a:gd name="T53" fmla="*/ 914 w 914"/>
                <a:gd name="T54" fmla="*/ 540 h 5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14" h="540">
                  <a:moveTo>
                    <a:pt x="589" y="0"/>
                  </a:moveTo>
                  <a:lnTo>
                    <a:pt x="526" y="4"/>
                  </a:lnTo>
                  <a:lnTo>
                    <a:pt x="378" y="78"/>
                  </a:lnTo>
                  <a:lnTo>
                    <a:pt x="392" y="89"/>
                  </a:lnTo>
                  <a:lnTo>
                    <a:pt x="531" y="19"/>
                  </a:lnTo>
                  <a:lnTo>
                    <a:pt x="567" y="13"/>
                  </a:lnTo>
                  <a:lnTo>
                    <a:pt x="0" y="322"/>
                  </a:lnTo>
                  <a:lnTo>
                    <a:pt x="476" y="540"/>
                  </a:lnTo>
                  <a:lnTo>
                    <a:pt x="914" y="339"/>
                  </a:lnTo>
                  <a:lnTo>
                    <a:pt x="914" y="314"/>
                  </a:lnTo>
                  <a:lnTo>
                    <a:pt x="479" y="518"/>
                  </a:lnTo>
                  <a:lnTo>
                    <a:pt x="45" y="315"/>
                  </a:lnTo>
                  <a:lnTo>
                    <a:pt x="589" y="23"/>
                  </a:lnTo>
                  <a:lnTo>
                    <a:pt x="602" y="35"/>
                  </a:lnTo>
                  <a:lnTo>
                    <a:pt x="619" y="22"/>
                  </a:lnTo>
                  <a:lnTo>
                    <a:pt x="5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Freeform 1644"/>
            <p:cNvSpPr>
              <a:spLocks/>
            </p:cNvSpPr>
            <p:nvPr/>
          </p:nvSpPr>
          <p:spPr bwMode="auto">
            <a:xfrm>
              <a:off x="4312" y="841"/>
              <a:ext cx="112" cy="55"/>
            </a:xfrm>
            <a:custGeom>
              <a:avLst/>
              <a:gdLst>
                <a:gd name="T0" fmla="*/ 0 w 448"/>
                <a:gd name="T1" fmla="*/ 0 h 224"/>
                <a:gd name="T2" fmla="*/ 0 w 448"/>
                <a:gd name="T3" fmla="*/ 0 h 224"/>
                <a:gd name="T4" fmla="*/ 0 w 448"/>
                <a:gd name="T5" fmla="*/ 0 h 224"/>
                <a:gd name="T6" fmla="*/ 0 w 448"/>
                <a:gd name="T7" fmla="*/ 0 h 224"/>
                <a:gd name="T8" fmla="*/ 0 w 448"/>
                <a:gd name="T9" fmla="*/ 0 h 224"/>
                <a:gd name="T10" fmla="*/ 0 w 448"/>
                <a:gd name="T11" fmla="*/ 0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224"/>
                <a:gd name="T20" fmla="*/ 448 w 448"/>
                <a:gd name="T21" fmla="*/ 224 h 2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224">
                  <a:moveTo>
                    <a:pt x="0" y="213"/>
                  </a:moveTo>
                  <a:lnTo>
                    <a:pt x="433" y="0"/>
                  </a:lnTo>
                  <a:lnTo>
                    <a:pt x="448" y="11"/>
                  </a:lnTo>
                  <a:lnTo>
                    <a:pt x="17" y="224"/>
                  </a:lnTo>
                  <a:lnTo>
                    <a:pt x="0" y="2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4" name="Freeform 1645"/>
            <p:cNvSpPr>
              <a:spLocks/>
            </p:cNvSpPr>
            <p:nvPr/>
          </p:nvSpPr>
          <p:spPr bwMode="auto">
            <a:xfrm>
              <a:off x="4252" y="801"/>
              <a:ext cx="129" cy="64"/>
            </a:xfrm>
            <a:custGeom>
              <a:avLst/>
              <a:gdLst>
                <a:gd name="T0" fmla="*/ 0 w 514"/>
                <a:gd name="T1" fmla="*/ 0 h 258"/>
                <a:gd name="T2" fmla="*/ 0 w 514"/>
                <a:gd name="T3" fmla="*/ 0 h 258"/>
                <a:gd name="T4" fmla="*/ 0 w 514"/>
                <a:gd name="T5" fmla="*/ 0 h 258"/>
                <a:gd name="T6" fmla="*/ 0 w 514"/>
                <a:gd name="T7" fmla="*/ 0 h 258"/>
                <a:gd name="T8" fmla="*/ 0 w 514"/>
                <a:gd name="T9" fmla="*/ 0 h 258"/>
                <a:gd name="T10" fmla="*/ 0 w 514"/>
                <a:gd name="T11" fmla="*/ 0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4"/>
                <a:gd name="T19" fmla="*/ 0 h 258"/>
                <a:gd name="T20" fmla="*/ 514 w 514"/>
                <a:gd name="T21" fmla="*/ 258 h 2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4" h="258">
                  <a:moveTo>
                    <a:pt x="0" y="251"/>
                  </a:moveTo>
                  <a:lnTo>
                    <a:pt x="502" y="0"/>
                  </a:lnTo>
                  <a:lnTo>
                    <a:pt x="514" y="10"/>
                  </a:lnTo>
                  <a:lnTo>
                    <a:pt x="26" y="258"/>
                  </a:lnTo>
                  <a:lnTo>
                    <a:pt x="0" y="2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5" name="Freeform 1646"/>
            <p:cNvSpPr>
              <a:spLocks/>
            </p:cNvSpPr>
            <p:nvPr/>
          </p:nvSpPr>
          <p:spPr bwMode="auto">
            <a:xfrm>
              <a:off x="4256" y="835"/>
              <a:ext cx="34" cy="13"/>
            </a:xfrm>
            <a:custGeom>
              <a:avLst/>
              <a:gdLst>
                <a:gd name="T0" fmla="*/ 0 w 134"/>
                <a:gd name="T1" fmla="*/ 0 h 52"/>
                <a:gd name="T2" fmla="*/ 0 w 134"/>
                <a:gd name="T3" fmla="*/ 0 h 52"/>
                <a:gd name="T4" fmla="*/ 0 w 134"/>
                <a:gd name="T5" fmla="*/ 0 h 52"/>
                <a:gd name="T6" fmla="*/ 0 w 134"/>
                <a:gd name="T7" fmla="*/ 0 h 52"/>
                <a:gd name="T8" fmla="*/ 0 w 134"/>
                <a:gd name="T9" fmla="*/ 0 h 52"/>
                <a:gd name="T10" fmla="*/ 0 w 134"/>
                <a:gd name="T11" fmla="*/ 0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4"/>
                <a:gd name="T19" fmla="*/ 0 h 52"/>
                <a:gd name="T20" fmla="*/ 134 w 134"/>
                <a:gd name="T21" fmla="*/ 52 h 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4" h="52">
                  <a:moveTo>
                    <a:pt x="0" y="7"/>
                  </a:moveTo>
                  <a:lnTo>
                    <a:pt x="122" y="52"/>
                  </a:lnTo>
                  <a:lnTo>
                    <a:pt x="134" y="46"/>
                  </a:lnTo>
                  <a:lnTo>
                    <a:pt x="2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6" name="Freeform 1647"/>
            <p:cNvSpPr>
              <a:spLocks/>
            </p:cNvSpPr>
            <p:nvPr/>
          </p:nvSpPr>
          <p:spPr bwMode="auto">
            <a:xfrm>
              <a:off x="4289" y="818"/>
              <a:ext cx="34" cy="13"/>
            </a:xfrm>
            <a:custGeom>
              <a:avLst/>
              <a:gdLst>
                <a:gd name="T0" fmla="*/ 0 w 133"/>
                <a:gd name="T1" fmla="*/ 0 h 52"/>
                <a:gd name="T2" fmla="*/ 0 w 133"/>
                <a:gd name="T3" fmla="*/ 0 h 52"/>
                <a:gd name="T4" fmla="*/ 0 w 133"/>
                <a:gd name="T5" fmla="*/ 0 h 52"/>
                <a:gd name="T6" fmla="*/ 0 w 133"/>
                <a:gd name="T7" fmla="*/ 0 h 52"/>
                <a:gd name="T8" fmla="*/ 0 w 133"/>
                <a:gd name="T9" fmla="*/ 0 h 52"/>
                <a:gd name="T10" fmla="*/ 0 w 133"/>
                <a:gd name="T11" fmla="*/ 0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3"/>
                <a:gd name="T19" fmla="*/ 0 h 52"/>
                <a:gd name="T20" fmla="*/ 133 w 133"/>
                <a:gd name="T21" fmla="*/ 52 h 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3" h="52">
                  <a:moveTo>
                    <a:pt x="0" y="6"/>
                  </a:moveTo>
                  <a:lnTo>
                    <a:pt x="122" y="52"/>
                  </a:lnTo>
                  <a:lnTo>
                    <a:pt x="133" y="45"/>
                  </a:lnTo>
                  <a:lnTo>
                    <a:pt x="19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" name="Freeform 1648"/>
            <p:cNvSpPr>
              <a:spLocks/>
            </p:cNvSpPr>
            <p:nvPr/>
          </p:nvSpPr>
          <p:spPr bwMode="auto">
            <a:xfrm>
              <a:off x="4325" y="800"/>
              <a:ext cx="33" cy="13"/>
            </a:xfrm>
            <a:custGeom>
              <a:avLst/>
              <a:gdLst>
                <a:gd name="T0" fmla="*/ 0 w 134"/>
                <a:gd name="T1" fmla="*/ 0 h 52"/>
                <a:gd name="T2" fmla="*/ 0 w 134"/>
                <a:gd name="T3" fmla="*/ 0 h 52"/>
                <a:gd name="T4" fmla="*/ 0 w 134"/>
                <a:gd name="T5" fmla="*/ 0 h 52"/>
                <a:gd name="T6" fmla="*/ 0 w 134"/>
                <a:gd name="T7" fmla="*/ 0 h 52"/>
                <a:gd name="T8" fmla="*/ 0 w 134"/>
                <a:gd name="T9" fmla="*/ 0 h 52"/>
                <a:gd name="T10" fmla="*/ 0 w 134"/>
                <a:gd name="T11" fmla="*/ 0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4"/>
                <a:gd name="T19" fmla="*/ 0 h 52"/>
                <a:gd name="T20" fmla="*/ 134 w 134"/>
                <a:gd name="T21" fmla="*/ 52 h 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4" h="52">
                  <a:moveTo>
                    <a:pt x="0" y="5"/>
                  </a:moveTo>
                  <a:lnTo>
                    <a:pt x="122" y="52"/>
                  </a:lnTo>
                  <a:lnTo>
                    <a:pt x="134" y="44"/>
                  </a:lnTo>
                  <a:lnTo>
                    <a:pt x="2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" name="Freeform 1649"/>
            <p:cNvSpPr>
              <a:spLocks/>
            </p:cNvSpPr>
            <p:nvPr/>
          </p:nvSpPr>
          <p:spPr bwMode="auto">
            <a:xfrm>
              <a:off x="4270" y="856"/>
              <a:ext cx="61" cy="26"/>
            </a:xfrm>
            <a:custGeom>
              <a:avLst/>
              <a:gdLst>
                <a:gd name="T0" fmla="*/ 0 w 244"/>
                <a:gd name="T1" fmla="*/ 0 h 104"/>
                <a:gd name="T2" fmla="*/ 0 w 244"/>
                <a:gd name="T3" fmla="*/ 0 h 104"/>
                <a:gd name="T4" fmla="*/ 0 w 244"/>
                <a:gd name="T5" fmla="*/ 0 h 104"/>
                <a:gd name="T6" fmla="*/ 0 w 244"/>
                <a:gd name="T7" fmla="*/ 0 h 104"/>
                <a:gd name="T8" fmla="*/ 0 w 244"/>
                <a:gd name="T9" fmla="*/ 0 h 104"/>
                <a:gd name="T10" fmla="*/ 0 w 244"/>
                <a:gd name="T11" fmla="*/ 0 h 1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04"/>
                <a:gd name="T20" fmla="*/ 244 w 244"/>
                <a:gd name="T21" fmla="*/ 104 h 1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04">
                  <a:moveTo>
                    <a:pt x="0" y="2"/>
                  </a:moveTo>
                  <a:lnTo>
                    <a:pt x="231" y="104"/>
                  </a:lnTo>
                  <a:lnTo>
                    <a:pt x="244" y="99"/>
                  </a:lnTo>
                  <a:lnTo>
                    <a:pt x="1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Freeform 1650"/>
            <p:cNvSpPr>
              <a:spLocks/>
            </p:cNvSpPr>
            <p:nvPr/>
          </p:nvSpPr>
          <p:spPr bwMode="auto">
            <a:xfrm>
              <a:off x="4304" y="839"/>
              <a:ext cx="62" cy="27"/>
            </a:xfrm>
            <a:custGeom>
              <a:avLst/>
              <a:gdLst>
                <a:gd name="T0" fmla="*/ 0 w 245"/>
                <a:gd name="T1" fmla="*/ 0 h 105"/>
                <a:gd name="T2" fmla="*/ 0 w 245"/>
                <a:gd name="T3" fmla="*/ 0 h 105"/>
                <a:gd name="T4" fmla="*/ 0 w 245"/>
                <a:gd name="T5" fmla="*/ 0 h 105"/>
                <a:gd name="T6" fmla="*/ 0 w 245"/>
                <a:gd name="T7" fmla="*/ 0 h 105"/>
                <a:gd name="T8" fmla="*/ 0 w 245"/>
                <a:gd name="T9" fmla="*/ 0 h 105"/>
                <a:gd name="T10" fmla="*/ 0 w 245"/>
                <a:gd name="T11" fmla="*/ 0 h 1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05"/>
                <a:gd name="T20" fmla="*/ 245 w 245"/>
                <a:gd name="T21" fmla="*/ 105 h 1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05">
                  <a:moveTo>
                    <a:pt x="0" y="3"/>
                  </a:moveTo>
                  <a:lnTo>
                    <a:pt x="232" y="105"/>
                  </a:lnTo>
                  <a:lnTo>
                    <a:pt x="245" y="100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" name="Freeform 1651"/>
            <p:cNvSpPr>
              <a:spLocks/>
            </p:cNvSpPr>
            <p:nvPr/>
          </p:nvSpPr>
          <p:spPr bwMode="auto">
            <a:xfrm>
              <a:off x="4338" y="821"/>
              <a:ext cx="64" cy="28"/>
            </a:xfrm>
            <a:custGeom>
              <a:avLst/>
              <a:gdLst>
                <a:gd name="T0" fmla="*/ 0 w 260"/>
                <a:gd name="T1" fmla="*/ 0 h 111"/>
                <a:gd name="T2" fmla="*/ 0 w 260"/>
                <a:gd name="T3" fmla="*/ 0 h 111"/>
                <a:gd name="T4" fmla="*/ 0 w 260"/>
                <a:gd name="T5" fmla="*/ 0 h 111"/>
                <a:gd name="T6" fmla="*/ 0 w 260"/>
                <a:gd name="T7" fmla="*/ 0 h 111"/>
                <a:gd name="T8" fmla="*/ 0 w 260"/>
                <a:gd name="T9" fmla="*/ 0 h 111"/>
                <a:gd name="T10" fmla="*/ 0 w 260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0"/>
                <a:gd name="T19" fmla="*/ 0 h 111"/>
                <a:gd name="T20" fmla="*/ 260 w 260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0" h="111">
                  <a:moveTo>
                    <a:pt x="0" y="3"/>
                  </a:moveTo>
                  <a:lnTo>
                    <a:pt x="247" y="111"/>
                  </a:lnTo>
                  <a:lnTo>
                    <a:pt x="260" y="106"/>
                  </a:lnTo>
                  <a:lnTo>
                    <a:pt x="1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Freeform 1652"/>
            <p:cNvSpPr>
              <a:spLocks/>
            </p:cNvSpPr>
            <p:nvPr/>
          </p:nvSpPr>
          <p:spPr bwMode="auto">
            <a:xfrm>
              <a:off x="4587" y="700"/>
              <a:ext cx="87" cy="43"/>
            </a:xfrm>
            <a:custGeom>
              <a:avLst/>
              <a:gdLst>
                <a:gd name="T0" fmla="*/ 0 w 348"/>
                <a:gd name="T1" fmla="*/ 0 h 172"/>
                <a:gd name="T2" fmla="*/ 0 w 348"/>
                <a:gd name="T3" fmla="*/ 0 h 172"/>
                <a:gd name="T4" fmla="*/ 0 w 348"/>
                <a:gd name="T5" fmla="*/ 0 h 172"/>
                <a:gd name="T6" fmla="*/ 0 w 348"/>
                <a:gd name="T7" fmla="*/ 0 h 172"/>
                <a:gd name="T8" fmla="*/ 0 w 348"/>
                <a:gd name="T9" fmla="*/ 0 h 172"/>
                <a:gd name="T10" fmla="*/ 0 w 348"/>
                <a:gd name="T11" fmla="*/ 0 h 172"/>
                <a:gd name="T12" fmla="*/ 0 w 348"/>
                <a:gd name="T13" fmla="*/ 0 h 172"/>
                <a:gd name="T14" fmla="*/ 0 w 348"/>
                <a:gd name="T15" fmla="*/ 0 h 172"/>
                <a:gd name="T16" fmla="*/ 0 w 348"/>
                <a:gd name="T17" fmla="*/ 0 h 172"/>
                <a:gd name="T18" fmla="*/ 0 w 348"/>
                <a:gd name="T19" fmla="*/ 0 h 172"/>
                <a:gd name="T20" fmla="*/ 0 w 348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8"/>
                <a:gd name="T34" fmla="*/ 0 h 172"/>
                <a:gd name="T35" fmla="*/ 348 w 348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8" h="172">
                  <a:moveTo>
                    <a:pt x="24" y="143"/>
                  </a:moveTo>
                  <a:lnTo>
                    <a:pt x="45" y="147"/>
                  </a:lnTo>
                  <a:lnTo>
                    <a:pt x="119" y="99"/>
                  </a:lnTo>
                  <a:lnTo>
                    <a:pt x="328" y="0"/>
                  </a:lnTo>
                  <a:lnTo>
                    <a:pt x="348" y="9"/>
                  </a:lnTo>
                  <a:lnTo>
                    <a:pt x="117" y="114"/>
                  </a:lnTo>
                  <a:lnTo>
                    <a:pt x="45" y="172"/>
                  </a:lnTo>
                  <a:lnTo>
                    <a:pt x="2" y="172"/>
                  </a:lnTo>
                  <a:lnTo>
                    <a:pt x="0" y="146"/>
                  </a:lnTo>
                  <a:lnTo>
                    <a:pt x="24" y="1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" name="Freeform 1653"/>
            <p:cNvSpPr>
              <a:spLocks/>
            </p:cNvSpPr>
            <p:nvPr/>
          </p:nvSpPr>
          <p:spPr bwMode="auto">
            <a:xfrm>
              <a:off x="4579" y="411"/>
              <a:ext cx="618" cy="333"/>
            </a:xfrm>
            <a:custGeom>
              <a:avLst/>
              <a:gdLst>
                <a:gd name="T0" fmla="*/ 0 w 2471"/>
                <a:gd name="T1" fmla="*/ 0 h 1330"/>
                <a:gd name="T2" fmla="*/ 0 w 2471"/>
                <a:gd name="T3" fmla="*/ 0 h 1330"/>
                <a:gd name="T4" fmla="*/ 0 w 2471"/>
                <a:gd name="T5" fmla="*/ 0 h 1330"/>
                <a:gd name="T6" fmla="*/ 0 w 2471"/>
                <a:gd name="T7" fmla="*/ 0 h 1330"/>
                <a:gd name="T8" fmla="*/ 0 w 2471"/>
                <a:gd name="T9" fmla="*/ 0 h 1330"/>
                <a:gd name="T10" fmla="*/ 0 w 2471"/>
                <a:gd name="T11" fmla="*/ 0 h 1330"/>
                <a:gd name="T12" fmla="*/ 0 w 2471"/>
                <a:gd name="T13" fmla="*/ 0 h 1330"/>
                <a:gd name="T14" fmla="*/ 0 w 2471"/>
                <a:gd name="T15" fmla="*/ 0 h 1330"/>
                <a:gd name="T16" fmla="*/ 0 w 2471"/>
                <a:gd name="T17" fmla="*/ 0 h 1330"/>
                <a:gd name="T18" fmla="*/ 0 w 2471"/>
                <a:gd name="T19" fmla="*/ 0 h 1330"/>
                <a:gd name="T20" fmla="*/ 0 w 2471"/>
                <a:gd name="T21" fmla="*/ 0 h 13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71"/>
                <a:gd name="T34" fmla="*/ 0 h 1330"/>
                <a:gd name="T35" fmla="*/ 2471 w 2471"/>
                <a:gd name="T36" fmla="*/ 1330 h 13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71" h="1330">
                  <a:moveTo>
                    <a:pt x="0" y="1007"/>
                  </a:moveTo>
                  <a:lnTo>
                    <a:pt x="1658" y="0"/>
                  </a:lnTo>
                  <a:lnTo>
                    <a:pt x="2467" y="457"/>
                  </a:lnTo>
                  <a:lnTo>
                    <a:pt x="2471" y="488"/>
                  </a:lnTo>
                  <a:lnTo>
                    <a:pt x="713" y="1330"/>
                  </a:lnTo>
                  <a:lnTo>
                    <a:pt x="706" y="1324"/>
                  </a:lnTo>
                  <a:lnTo>
                    <a:pt x="2457" y="477"/>
                  </a:lnTo>
                  <a:lnTo>
                    <a:pt x="1650" y="23"/>
                  </a:lnTo>
                  <a:lnTo>
                    <a:pt x="22" y="1016"/>
                  </a:lnTo>
                  <a:lnTo>
                    <a:pt x="0" y="10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Freeform 1654"/>
            <p:cNvSpPr>
              <a:spLocks/>
            </p:cNvSpPr>
            <p:nvPr/>
          </p:nvSpPr>
          <p:spPr bwMode="auto">
            <a:xfrm>
              <a:off x="4580" y="660"/>
              <a:ext cx="180" cy="83"/>
            </a:xfrm>
            <a:custGeom>
              <a:avLst/>
              <a:gdLst>
                <a:gd name="T0" fmla="*/ 0 w 720"/>
                <a:gd name="T1" fmla="*/ 0 h 335"/>
                <a:gd name="T2" fmla="*/ 0 w 720"/>
                <a:gd name="T3" fmla="*/ 0 h 335"/>
                <a:gd name="T4" fmla="*/ 0 w 720"/>
                <a:gd name="T5" fmla="*/ 0 h 335"/>
                <a:gd name="T6" fmla="*/ 0 w 720"/>
                <a:gd name="T7" fmla="*/ 0 h 335"/>
                <a:gd name="T8" fmla="*/ 0 w 720"/>
                <a:gd name="T9" fmla="*/ 0 h 335"/>
                <a:gd name="T10" fmla="*/ 0 w 720"/>
                <a:gd name="T11" fmla="*/ 0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20"/>
                <a:gd name="T19" fmla="*/ 0 h 335"/>
                <a:gd name="T20" fmla="*/ 720 w 720"/>
                <a:gd name="T21" fmla="*/ 335 h 3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20" h="335">
                  <a:moveTo>
                    <a:pt x="0" y="14"/>
                  </a:moveTo>
                  <a:lnTo>
                    <a:pt x="709" y="335"/>
                  </a:lnTo>
                  <a:lnTo>
                    <a:pt x="720" y="323"/>
                  </a:lnTo>
                  <a:lnTo>
                    <a:pt x="1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4" name="Freeform 1655"/>
            <p:cNvSpPr>
              <a:spLocks/>
            </p:cNvSpPr>
            <p:nvPr/>
          </p:nvSpPr>
          <p:spPr bwMode="auto">
            <a:xfrm>
              <a:off x="4647" y="618"/>
              <a:ext cx="193" cy="87"/>
            </a:xfrm>
            <a:custGeom>
              <a:avLst/>
              <a:gdLst>
                <a:gd name="T0" fmla="*/ 0 w 771"/>
                <a:gd name="T1" fmla="*/ 0 h 347"/>
                <a:gd name="T2" fmla="*/ 0 w 771"/>
                <a:gd name="T3" fmla="*/ 0 h 347"/>
                <a:gd name="T4" fmla="*/ 0 w 771"/>
                <a:gd name="T5" fmla="*/ 0 h 347"/>
                <a:gd name="T6" fmla="*/ 0 w 771"/>
                <a:gd name="T7" fmla="*/ 0 h 347"/>
                <a:gd name="T8" fmla="*/ 0 w 771"/>
                <a:gd name="T9" fmla="*/ 0 h 347"/>
                <a:gd name="T10" fmla="*/ 0 w 771"/>
                <a:gd name="T11" fmla="*/ 0 h 3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1"/>
                <a:gd name="T19" fmla="*/ 0 h 347"/>
                <a:gd name="T20" fmla="*/ 771 w 771"/>
                <a:gd name="T21" fmla="*/ 347 h 3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1" h="347">
                  <a:moveTo>
                    <a:pt x="0" y="9"/>
                  </a:moveTo>
                  <a:lnTo>
                    <a:pt x="752" y="347"/>
                  </a:lnTo>
                  <a:lnTo>
                    <a:pt x="771" y="335"/>
                  </a:lnTo>
                  <a:lnTo>
                    <a:pt x="3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" name="Freeform 1656"/>
            <p:cNvSpPr>
              <a:spLocks/>
            </p:cNvSpPr>
            <p:nvPr/>
          </p:nvSpPr>
          <p:spPr bwMode="auto">
            <a:xfrm>
              <a:off x="4745" y="562"/>
              <a:ext cx="201" cy="92"/>
            </a:xfrm>
            <a:custGeom>
              <a:avLst/>
              <a:gdLst>
                <a:gd name="T0" fmla="*/ 0 w 804"/>
                <a:gd name="T1" fmla="*/ 0 h 369"/>
                <a:gd name="T2" fmla="*/ 0 w 804"/>
                <a:gd name="T3" fmla="*/ 0 h 369"/>
                <a:gd name="T4" fmla="*/ 0 w 804"/>
                <a:gd name="T5" fmla="*/ 0 h 369"/>
                <a:gd name="T6" fmla="*/ 0 w 804"/>
                <a:gd name="T7" fmla="*/ 0 h 369"/>
                <a:gd name="T8" fmla="*/ 0 w 804"/>
                <a:gd name="T9" fmla="*/ 0 h 369"/>
                <a:gd name="T10" fmla="*/ 0 w 804"/>
                <a:gd name="T11" fmla="*/ 0 h 3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04"/>
                <a:gd name="T19" fmla="*/ 0 h 369"/>
                <a:gd name="T20" fmla="*/ 804 w 804"/>
                <a:gd name="T21" fmla="*/ 369 h 3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04" h="369">
                  <a:moveTo>
                    <a:pt x="0" y="10"/>
                  </a:moveTo>
                  <a:lnTo>
                    <a:pt x="783" y="369"/>
                  </a:lnTo>
                  <a:lnTo>
                    <a:pt x="804" y="356"/>
                  </a:lnTo>
                  <a:lnTo>
                    <a:pt x="2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" name="Freeform 1657"/>
            <p:cNvSpPr>
              <a:spLocks/>
            </p:cNvSpPr>
            <p:nvPr/>
          </p:nvSpPr>
          <p:spPr bwMode="auto">
            <a:xfrm>
              <a:off x="4908" y="519"/>
              <a:ext cx="160" cy="75"/>
            </a:xfrm>
            <a:custGeom>
              <a:avLst/>
              <a:gdLst>
                <a:gd name="T0" fmla="*/ 0 w 640"/>
                <a:gd name="T1" fmla="*/ 0 h 299"/>
                <a:gd name="T2" fmla="*/ 0 w 640"/>
                <a:gd name="T3" fmla="*/ 0 h 299"/>
                <a:gd name="T4" fmla="*/ 0 w 640"/>
                <a:gd name="T5" fmla="*/ 0 h 299"/>
                <a:gd name="T6" fmla="*/ 0 w 640"/>
                <a:gd name="T7" fmla="*/ 0 h 299"/>
                <a:gd name="T8" fmla="*/ 0 w 640"/>
                <a:gd name="T9" fmla="*/ 0 h 299"/>
                <a:gd name="T10" fmla="*/ 0 w 640"/>
                <a:gd name="T11" fmla="*/ 0 h 2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0"/>
                <a:gd name="T19" fmla="*/ 0 h 299"/>
                <a:gd name="T20" fmla="*/ 640 w 640"/>
                <a:gd name="T21" fmla="*/ 299 h 2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0" h="299">
                  <a:moveTo>
                    <a:pt x="0" y="9"/>
                  </a:moveTo>
                  <a:lnTo>
                    <a:pt x="625" y="299"/>
                  </a:lnTo>
                  <a:lnTo>
                    <a:pt x="640" y="289"/>
                  </a:lnTo>
                  <a:lnTo>
                    <a:pt x="1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7" name="Freeform 1658"/>
            <p:cNvSpPr>
              <a:spLocks/>
            </p:cNvSpPr>
            <p:nvPr/>
          </p:nvSpPr>
          <p:spPr bwMode="auto">
            <a:xfrm>
              <a:off x="4624" y="441"/>
              <a:ext cx="422" cy="241"/>
            </a:xfrm>
            <a:custGeom>
              <a:avLst/>
              <a:gdLst>
                <a:gd name="T0" fmla="*/ 0 w 1689"/>
                <a:gd name="T1" fmla="*/ 0 h 966"/>
                <a:gd name="T2" fmla="*/ 0 w 1689"/>
                <a:gd name="T3" fmla="*/ 0 h 966"/>
                <a:gd name="T4" fmla="*/ 0 w 1689"/>
                <a:gd name="T5" fmla="*/ 0 h 966"/>
                <a:gd name="T6" fmla="*/ 0 w 1689"/>
                <a:gd name="T7" fmla="*/ 0 h 966"/>
                <a:gd name="T8" fmla="*/ 0 w 1689"/>
                <a:gd name="T9" fmla="*/ 0 h 966"/>
                <a:gd name="T10" fmla="*/ 0 w 1689"/>
                <a:gd name="T11" fmla="*/ 0 h 9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9"/>
                <a:gd name="T19" fmla="*/ 0 h 966"/>
                <a:gd name="T20" fmla="*/ 1689 w 1689"/>
                <a:gd name="T21" fmla="*/ 966 h 9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9" h="966">
                  <a:moveTo>
                    <a:pt x="0" y="962"/>
                  </a:moveTo>
                  <a:lnTo>
                    <a:pt x="1681" y="0"/>
                  </a:lnTo>
                  <a:lnTo>
                    <a:pt x="1689" y="12"/>
                  </a:lnTo>
                  <a:lnTo>
                    <a:pt x="25" y="966"/>
                  </a:lnTo>
                  <a:lnTo>
                    <a:pt x="0" y="9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8" name="Freeform 1659"/>
            <p:cNvSpPr>
              <a:spLocks/>
            </p:cNvSpPr>
            <p:nvPr/>
          </p:nvSpPr>
          <p:spPr bwMode="auto">
            <a:xfrm>
              <a:off x="4707" y="499"/>
              <a:ext cx="443" cy="222"/>
            </a:xfrm>
            <a:custGeom>
              <a:avLst/>
              <a:gdLst>
                <a:gd name="T0" fmla="*/ 0 w 1773"/>
                <a:gd name="T1" fmla="*/ 0 h 888"/>
                <a:gd name="T2" fmla="*/ 0 w 1773"/>
                <a:gd name="T3" fmla="*/ 0 h 888"/>
                <a:gd name="T4" fmla="*/ 0 w 1773"/>
                <a:gd name="T5" fmla="*/ 0 h 888"/>
                <a:gd name="T6" fmla="*/ 0 w 1773"/>
                <a:gd name="T7" fmla="*/ 0 h 888"/>
                <a:gd name="T8" fmla="*/ 0 w 1773"/>
                <a:gd name="T9" fmla="*/ 0 h 888"/>
                <a:gd name="T10" fmla="*/ 0 w 1773"/>
                <a:gd name="T11" fmla="*/ 0 h 8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73"/>
                <a:gd name="T19" fmla="*/ 0 h 888"/>
                <a:gd name="T20" fmla="*/ 1773 w 1773"/>
                <a:gd name="T21" fmla="*/ 888 h 8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73" h="888">
                  <a:moveTo>
                    <a:pt x="0" y="883"/>
                  </a:moveTo>
                  <a:lnTo>
                    <a:pt x="1773" y="0"/>
                  </a:lnTo>
                  <a:lnTo>
                    <a:pt x="1770" y="24"/>
                  </a:lnTo>
                  <a:lnTo>
                    <a:pt x="29" y="888"/>
                  </a:lnTo>
                  <a:lnTo>
                    <a:pt x="0" y="8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" name="Freeform 1660"/>
            <p:cNvSpPr>
              <a:spLocks/>
            </p:cNvSpPr>
            <p:nvPr/>
          </p:nvSpPr>
          <p:spPr bwMode="auto">
            <a:xfrm>
              <a:off x="4657" y="661"/>
              <a:ext cx="91" cy="43"/>
            </a:xfrm>
            <a:custGeom>
              <a:avLst/>
              <a:gdLst>
                <a:gd name="T0" fmla="*/ 0 w 364"/>
                <a:gd name="T1" fmla="*/ 0 h 173"/>
                <a:gd name="T2" fmla="*/ 0 w 364"/>
                <a:gd name="T3" fmla="*/ 0 h 173"/>
                <a:gd name="T4" fmla="*/ 0 w 364"/>
                <a:gd name="T5" fmla="*/ 0 h 173"/>
                <a:gd name="T6" fmla="*/ 0 w 364"/>
                <a:gd name="T7" fmla="*/ 0 h 173"/>
                <a:gd name="T8" fmla="*/ 0 w 364"/>
                <a:gd name="T9" fmla="*/ 0 h 173"/>
                <a:gd name="T10" fmla="*/ 0 w 364"/>
                <a:gd name="T11" fmla="*/ 0 h 1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4"/>
                <a:gd name="T19" fmla="*/ 0 h 173"/>
                <a:gd name="T20" fmla="*/ 364 w 364"/>
                <a:gd name="T21" fmla="*/ 173 h 1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4" h="173">
                  <a:moveTo>
                    <a:pt x="0" y="14"/>
                  </a:moveTo>
                  <a:lnTo>
                    <a:pt x="347" y="173"/>
                  </a:lnTo>
                  <a:lnTo>
                    <a:pt x="364" y="162"/>
                  </a:lnTo>
                  <a:lnTo>
                    <a:pt x="13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0" name="Freeform 1661"/>
            <p:cNvSpPr>
              <a:spLocks/>
            </p:cNvSpPr>
            <p:nvPr/>
          </p:nvSpPr>
          <p:spPr bwMode="auto">
            <a:xfrm>
              <a:off x="4748" y="610"/>
              <a:ext cx="94" cy="48"/>
            </a:xfrm>
            <a:custGeom>
              <a:avLst/>
              <a:gdLst>
                <a:gd name="T0" fmla="*/ 0 w 379"/>
                <a:gd name="T1" fmla="*/ 0 h 190"/>
                <a:gd name="T2" fmla="*/ 0 w 379"/>
                <a:gd name="T3" fmla="*/ 0 h 190"/>
                <a:gd name="T4" fmla="*/ 0 w 379"/>
                <a:gd name="T5" fmla="*/ 0 h 190"/>
                <a:gd name="T6" fmla="*/ 0 w 379"/>
                <a:gd name="T7" fmla="*/ 0 h 190"/>
                <a:gd name="T8" fmla="*/ 0 w 379"/>
                <a:gd name="T9" fmla="*/ 0 h 190"/>
                <a:gd name="T10" fmla="*/ 0 w 379"/>
                <a:gd name="T11" fmla="*/ 0 h 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9"/>
                <a:gd name="T19" fmla="*/ 0 h 190"/>
                <a:gd name="T20" fmla="*/ 379 w 379"/>
                <a:gd name="T21" fmla="*/ 190 h 1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9" h="190">
                  <a:moveTo>
                    <a:pt x="0" y="16"/>
                  </a:moveTo>
                  <a:lnTo>
                    <a:pt x="350" y="190"/>
                  </a:lnTo>
                  <a:lnTo>
                    <a:pt x="379" y="178"/>
                  </a:lnTo>
                  <a:lnTo>
                    <a:pt x="13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" name="Freeform 1662"/>
            <p:cNvSpPr>
              <a:spLocks/>
            </p:cNvSpPr>
            <p:nvPr/>
          </p:nvSpPr>
          <p:spPr bwMode="auto">
            <a:xfrm>
              <a:off x="4845" y="552"/>
              <a:ext cx="109" cy="53"/>
            </a:xfrm>
            <a:custGeom>
              <a:avLst/>
              <a:gdLst>
                <a:gd name="T0" fmla="*/ 0 w 435"/>
                <a:gd name="T1" fmla="*/ 0 h 215"/>
                <a:gd name="T2" fmla="*/ 0 w 435"/>
                <a:gd name="T3" fmla="*/ 0 h 215"/>
                <a:gd name="T4" fmla="*/ 0 w 435"/>
                <a:gd name="T5" fmla="*/ 0 h 215"/>
                <a:gd name="T6" fmla="*/ 0 w 435"/>
                <a:gd name="T7" fmla="*/ 0 h 215"/>
                <a:gd name="T8" fmla="*/ 0 w 435"/>
                <a:gd name="T9" fmla="*/ 0 h 215"/>
                <a:gd name="T10" fmla="*/ 0 w 435"/>
                <a:gd name="T11" fmla="*/ 0 h 2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5"/>
                <a:gd name="T19" fmla="*/ 0 h 215"/>
                <a:gd name="T20" fmla="*/ 435 w 435"/>
                <a:gd name="T21" fmla="*/ 215 h 2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5" h="215">
                  <a:moveTo>
                    <a:pt x="0" y="9"/>
                  </a:moveTo>
                  <a:lnTo>
                    <a:pt x="409" y="215"/>
                  </a:lnTo>
                  <a:lnTo>
                    <a:pt x="435" y="198"/>
                  </a:lnTo>
                  <a:lnTo>
                    <a:pt x="3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" name="Freeform 1663"/>
            <p:cNvSpPr>
              <a:spLocks/>
            </p:cNvSpPr>
            <p:nvPr/>
          </p:nvSpPr>
          <p:spPr bwMode="auto">
            <a:xfrm>
              <a:off x="4966" y="482"/>
              <a:ext cx="121" cy="58"/>
            </a:xfrm>
            <a:custGeom>
              <a:avLst/>
              <a:gdLst>
                <a:gd name="T0" fmla="*/ 0 w 484"/>
                <a:gd name="T1" fmla="*/ 0 h 232"/>
                <a:gd name="T2" fmla="*/ 0 w 484"/>
                <a:gd name="T3" fmla="*/ 0 h 232"/>
                <a:gd name="T4" fmla="*/ 0 w 484"/>
                <a:gd name="T5" fmla="*/ 0 h 232"/>
                <a:gd name="T6" fmla="*/ 0 w 484"/>
                <a:gd name="T7" fmla="*/ 0 h 232"/>
                <a:gd name="T8" fmla="*/ 0 w 484"/>
                <a:gd name="T9" fmla="*/ 0 h 232"/>
                <a:gd name="T10" fmla="*/ 0 w 484"/>
                <a:gd name="T11" fmla="*/ 0 h 2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4"/>
                <a:gd name="T19" fmla="*/ 0 h 232"/>
                <a:gd name="T20" fmla="*/ 484 w 484"/>
                <a:gd name="T21" fmla="*/ 232 h 2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4" h="232">
                  <a:moveTo>
                    <a:pt x="0" y="14"/>
                  </a:moveTo>
                  <a:lnTo>
                    <a:pt x="452" y="232"/>
                  </a:lnTo>
                  <a:lnTo>
                    <a:pt x="484" y="217"/>
                  </a:lnTo>
                  <a:lnTo>
                    <a:pt x="2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3" name="Freeform 1664"/>
            <p:cNvSpPr>
              <a:spLocks/>
            </p:cNvSpPr>
            <p:nvPr/>
          </p:nvSpPr>
          <p:spPr bwMode="auto">
            <a:xfrm>
              <a:off x="4513" y="666"/>
              <a:ext cx="128" cy="155"/>
            </a:xfrm>
            <a:custGeom>
              <a:avLst/>
              <a:gdLst>
                <a:gd name="T0" fmla="*/ 0 w 510"/>
                <a:gd name="T1" fmla="*/ 0 h 621"/>
                <a:gd name="T2" fmla="*/ 0 w 510"/>
                <a:gd name="T3" fmla="*/ 0 h 621"/>
                <a:gd name="T4" fmla="*/ 0 w 510"/>
                <a:gd name="T5" fmla="*/ 0 h 621"/>
                <a:gd name="T6" fmla="*/ 0 w 510"/>
                <a:gd name="T7" fmla="*/ 0 h 621"/>
                <a:gd name="T8" fmla="*/ 0 w 510"/>
                <a:gd name="T9" fmla="*/ 0 h 621"/>
                <a:gd name="T10" fmla="*/ 0 w 510"/>
                <a:gd name="T11" fmla="*/ 0 h 621"/>
                <a:gd name="T12" fmla="*/ 0 w 510"/>
                <a:gd name="T13" fmla="*/ 0 h 621"/>
                <a:gd name="T14" fmla="*/ 0 w 510"/>
                <a:gd name="T15" fmla="*/ 0 h 621"/>
                <a:gd name="T16" fmla="*/ 0 w 510"/>
                <a:gd name="T17" fmla="*/ 0 h 621"/>
                <a:gd name="T18" fmla="*/ 0 w 510"/>
                <a:gd name="T19" fmla="*/ 0 h 621"/>
                <a:gd name="T20" fmla="*/ 0 w 510"/>
                <a:gd name="T21" fmla="*/ 0 h 621"/>
                <a:gd name="T22" fmla="*/ 0 w 510"/>
                <a:gd name="T23" fmla="*/ 0 h 621"/>
                <a:gd name="T24" fmla="*/ 0 w 510"/>
                <a:gd name="T25" fmla="*/ 0 h 621"/>
                <a:gd name="T26" fmla="*/ 0 w 510"/>
                <a:gd name="T27" fmla="*/ 0 h 6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10"/>
                <a:gd name="T43" fmla="*/ 0 h 621"/>
                <a:gd name="T44" fmla="*/ 510 w 510"/>
                <a:gd name="T45" fmla="*/ 621 h 62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10" h="621">
                  <a:moveTo>
                    <a:pt x="0" y="464"/>
                  </a:moveTo>
                  <a:lnTo>
                    <a:pt x="310" y="0"/>
                  </a:lnTo>
                  <a:lnTo>
                    <a:pt x="510" y="142"/>
                  </a:lnTo>
                  <a:lnTo>
                    <a:pt x="484" y="188"/>
                  </a:lnTo>
                  <a:lnTo>
                    <a:pt x="468" y="192"/>
                  </a:lnTo>
                  <a:lnTo>
                    <a:pt x="494" y="151"/>
                  </a:lnTo>
                  <a:lnTo>
                    <a:pt x="314" y="17"/>
                  </a:lnTo>
                  <a:lnTo>
                    <a:pt x="15" y="460"/>
                  </a:lnTo>
                  <a:lnTo>
                    <a:pt x="209" y="605"/>
                  </a:lnTo>
                  <a:lnTo>
                    <a:pt x="449" y="226"/>
                  </a:lnTo>
                  <a:lnTo>
                    <a:pt x="463" y="221"/>
                  </a:lnTo>
                  <a:lnTo>
                    <a:pt x="211" y="621"/>
                  </a:lnTo>
                  <a:lnTo>
                    <a:pt x="0" y="4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" name="Freeform 1665"/>
            <p:cNvSpPr>
              <a:spLocks/>
            </p:cNvSpPr>
            <p:nvPr/>
          </p:nvSpPr>
          <p:spPr bwMode="auto">
            <a:xfrm>
              <a:off x="4562" y="717"/>
              <a:ext cx="132" cy="168"/>
            </a:xfrm>
            <a:custGeom>
              <a:avLst/>
              <a:gdLst>
                <a:gd name="T0" fmla="*/ 0 w 527"/>
                <a:gd name="T1" fmla="*/ 0 h 672"/>
                <a:gd name="T2" fmla="*/ 0 w 527"/>
                <a:gd name="T3" fmla="*/ 0 h 672"/>
                <a:gd name="T4" fmla="*/ 0 w 527"/>
                <a:gd name="T5" fmla="*/ 0 h 672"/>
                <a:gd name="T6" fmla="*/ 0 w 527"/>
                <a:gd name="T7" fmla="*/ 0 h 672"/>
                <a:gd name="T8" fmla="*/ 0 w 527"/>
                <a:gd name="T9" fmla="*/ 0 h 672"/>
                <a:gd name="T10" fmla="*/ 0 w 527"/>
                <a:gd name="T11" fmla="*/ 0 h 672"/>
                <a:gd name="T12" fmla="*/ 0 w 527"/>
                <a:gd name="T13" fmla="*/ 0 h 672"/>
                <a:gd name="T14" fmla="*/ 0 w 527"/>
                <a:gd name="T15" fmla="*/ 0 h 672"/>
                <a:gd name="T16" fmla="*/ 0 w 527"/>
                <a:gd name="T17" fmla="*/ 0 h 672"/>
                <a:gd name="T18" fmla="*/ 0 w 527"/>
                <a:gd name="T19" fmla="*/ 0 h 672"/>
                <a:gd name="T20" fmla="*/ 0 w 527"/>
                <a:gd name="T21" fmla="*/ 0 h 6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7"/>
                <a:gd name="T34" fmla="*/ 0 h 672"/>
                <a:gd name="T35" fmla="*/ 527 w 527"/>
                <a:gd name="T36" fmla="*/ 672 h 6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7" h="672">
                  <a:moveTo>
                    <a:pt x="0" y="500"/>
                  </a:moveTo>
                  <a:lnTo>
                    <a:pt x="215" y="672"/>
                  </a:lnTo>
                  <a:lnTo>
                    <a:pt x="527" y="156"/>
                  </a:lnTo>
                  <a:lnTo>
                    <a:pt x="317" y="0"/>
                  </a:lnTo>
                  <a:lnTo>
                    <a:pt x="309" y="10"/>
                  </a:lnTo>
                  <a:lnTo>
                    <a:pt x="506" y="157"/>
                  </a:lnTo>
                  <a:lnTo>
                    <a:pt x="214" y="652"/>
                  </a:lnTo>
                  <a:lnTo>
                    <a:pt x="17" y="495"/>
                  </a:lnTo>
                  <a:lnTo>
                    <a:pt x="296" y="38"/>
                  </a:lnTo>
                  <a:lnTo>
                    <a:pt x="0" y="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5" name="Freeform 1666"/>
            <p:cNvSpPr>
              <a:spLocks/>
            </p:cNvSpPr>
            <p:nvPr/>
          </p:nvSpPr>
          <p:spPr bwMode="auto">
            <a:xfrm>
              <a:off x="4616" y="714"/>
              <a:ext cx="86" cy="179"/>
            </a:xfrm>
            <a:custGeom>
              <a:avLst/>
              <a:gdLst>
                <a:gd name="T0" fmla="*/ 0 w 344"/>
                <a:gd name="T1" fmla="*/ 0 h 716"/>
                <a:gd name="T2" fmla="*/ 0 w 344"/>
                <a:gd name="T3" fmla="*/ 0 h 716"/>
                <a:gd name="T4" fmla="*/ 0 w 344"/>
                <a:gd name="T5" fmla="*/ 0 h 716"/>
                <a:gd name="T6" fmla="*/ 0 w 344"/>
                <a:gd name="T7" fmla="*/ 0 h 716"/>
                <a:gd name="T8" fmla="*/ 0 w 344"/>
                <a:gd name="T9" fmla="*/ 0 h 716"/>
                <a:gd name="T10" fmla="*/ 0 w 344"/>
                <a:gd name="T11" fmla="*/ 0 h 716"/>
                <a:gd name="T12" fmla="*/ 0 w 344"/>
                <a:gd name="T13" fmla="*/ 0 h 716"/>
                <a:gd name="T14" fmla="*/ 0 w 344"/>
                <a:gd name="T15" fmla="*/ 0 h 7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4"/>
                <a:gd name="T25" fmla="*/ 0 h 716"/>
                <a:gd name="T26" fmla="*/ 344 w 344"/>
                <a:gd name="T27" fmla="*/ 716 h 7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4" h="716">
                  <a:moveTo>
                    <a:pt x="0" y="716"/>
                  </a:moveTo>
                  <a:lnTo>
                    <a:pt x="330" y="167"/>
                  </a:lnTo>
                  <a:lnTo>
                    <a:pt x="108" y="3"/>
                  </a:lnTo>
                  <a:lnTo>
                    <a:pt x="124" y="0"/>
                  </a:lnTo>
                  <a:lnTo>
                    <a:pt x="344" y="161"/>
                  </a:lnTo>
                  <a:lnTo>
                    <a:pt x="21" y="707"/>
                  </a:lnTo>
                  <a:lnTo>
                    <a:pt x="0" y="7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6" name="Freeform 1667"/>
            <p:cNvSpPr>
              <a:spLocks/>
            </p:cNvSpPr>
            <p:nvPr/>
          </p:nvSpPr>
          <p:spPr bwMode="auto">
            <a:xfrm>
              <a:off x="4626" y="683"/>
              <a:ext cx="29" cy="24"/>
            </a:xfrm>
            <a:custGeom>
              <a:avLst/>
              <a:gdLst>
                <a:gd name="T0" fmla="*/ 0 w 115"/>
                <a:gd name="T1" fmla="*/ 0 h 95"/>
                <a:gd name="T2" fmla="*/ 0 w 115"/>
                <a:gd name="T3" fmla="*/ 0 h 95"/>
                <a:gd name="T4" fmla="*/ 0 w 115"/>
                <a:gd name="T5" fmla="*/ 0 h 95"/>
                <a:gd name="T6" fmla="*/ 0 w 115"/>
                <a:gd name="T7" fmla="*/ 0 h 95"/>
                <a:gd name="T8" fmla="*/ 0 w 115"/>
                <a:gd name="T9" fmla="*/ 0 h 95"/>
                <a:gd name="T10" fmla="*/ 0 w 115"/>
                <a:gd name="T11" fmla="*/ 0 h 95"/>
                <a:gd name="T12" fmla="*/ 0 w 115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"/>
                <a:gd name="T22" fmla="*/ 0 h 95"/>
                <a:gd name="T23" fmla="*/ 115 w 115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" h="95">
                  <a:moveTo>
                    <a:pt x="80" y="95"/>
                  </a:moveTo>
                  <a:lnTo>
                    <a:pt x="98" y="71"/>
                  </a:lnTo>
                  <a:lnTo>
                    <a:pt x="0" y="0"/>
                  </a:lnTo>
                  <a:lnTo>
                    <a:pt x="115" y="67"/>
                  </a:lnTo>
                  <a:lnTo>
                    <a:pt x="102" y="84"/>
                  </a:lnTo>
                  <a:lnTo>
                    <a:pt x="80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7" name="Freeform 1668"/>
            <p:cNvSpPr>
              <a:spLocks/>
            </p:cNvSpPr>
            <p:nvPr/>
          </p:nvSpPr>
          <p:spPr bwMode="auto">
            <a:xfrm>
              <a:off x="4413" y="607"/>
              <a:ext cx="51" cy="116"/>
            </a:xfrm>
            <a:custGeom>
              <a:avLst/>
              <a:gdLst>
                <a:gd name="T0" fmla="*/ 0 w 201"/>
                <a:gd name="T1" fmla="*/ 0 h 462"/>
                <a:gd name="T2" fmla="*/ 0 w 201"/>
                <a:gd name="T3" fmla="*/ 0 h 462"/>
                <a:gd name="T4" fmla="*/ 0 w 201"/>
                <a:gd name="T5" fmla="*/ 0 h 462"/>
                <a:gd name="T6" fmla="*/ 0 w 201"/>
                <a:gd name="T7" fmla="*/ 0 h 462"/>
                <a:gd name="T8" fmla="*/ 0 w 201"/>
                <a:gd name="T9" fmla="*/ 0 h 462"/>
                <a:gd name="T10" fmla="*/ 0 w 201"/>
                <a:gd name="T11" fmla="*/ 0 h 462"/>
                <a:gd name="T12" fmla="*/ 0 w 201"/>
                <a:gd name="T13" fmla="*/ 0 h 462"/>
                <a:gd name="T14" fmla="*/ 0 w 201"/>
                <a:gd name="T15" fmla="*/ 0 h 462"/>
                <a:gd name="T16" fmla="*/ 0 w 201"/>
                <a:gd name="T17" fmla="*/ 0 h 4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1"/>
                <a:gd name="T28" fmla="*/ 0 h 462"/>
                <a:gd name="T29" fmla="*/ 201 w 201"/>
                <a:gd name="T30" fmla="*/ 462 h 4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1" h="462">
                  <a:moveTo>
                    <a:pt x="9" y="462"/>
                  </a:moveTo>
                  <a:lnTo>
                    <a:pt x="70" y="385"/>
                  </a:lnTo>
                  <a:lnTo>
                    <a:pt x="65" y="415"/>
                  </a:lnTo>
                  <a:lnTo>
                    <a:pt x="201" y="0"/>
                  </a:lnTo>
                  <a:lnTo>
                    <a:pt x="191" y="8"/>
                  </a:lnTo>
                  <a:lnTo>
                    <a:pt x="69" y="372"/>
                  </a:lnTo>
                  <a:lnTo>
                    <a:pt x="0" y="459"/>
                  </a:lnTo>
                  <a:lnTo>
                    <a:pt x="9" y="4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8" name="Freeform 1669"/>
            <p:cNvSpPr>
              <a:spLocks/>
            </p:cNvSpPr>
            <p:nvPr/>
          </p:nvSpPr>
          <p:spPr bwMode="auto">
            <a:xfrm>
              <a:off x="4443" y="594"/>
              <a:ext cx="44" cy="96"/>
            </a:xfrm>
            <a:custGeom>
              <a:avLst/>
              <a:gdLst>
                <a:gd name="T0" fmla="*/ 0 w 175"/>
                <a:gd name="T1" fmla="*/ 0 h 382"/>
                <a:gd name="T2" fmla="*/ 0 w 175"/>
                <a:gd name="T3" fmla="*/ 0 h 382"/>
                <a:gd name="T4" fmla="*/ 0 w 175"/>
                <a:gd name="T5" fmla="*/ 0 h 382"/>
                <a:gd name="T6" fmla="*/ 0 w 175"/>
                <a:gd name="T7" fmla="*/ 0 h 382"/>
                <a:gd name="T8" fmla="*/ 0 w 175"/>
                <a:gd name="T9" fmla="*/ 0 h 382"/>
                <a:gd name="T10" fmla="*/ 0 w 175"/>
                <a:gd name="T11" fmla="*/ 0 h 382"/>
                <a:gd name="T12" fmla="*/ 0 w 175"/>
                <a:gd name="T13" fmla="*/ 0 h 382"/>
                <a:gd name="T14" fmla="*/ 0 w 175"/>
                <a:gd name="T15" fmla="*/ 0 h 382"/>
                <a:gd name="T16" fmla="*/ 0 w 175"/>
                <a:gd name="T17" fmla="*/ 0 h 382"/>
                <a:gd name="T18" fmla="*/ 0 w 175"/>
                <a:gd name="T19" fmla="*/ 0 h 3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5"/>
                <a:gd name="T31" fmla="*/ 0 h 382"/>
                <a:gd name="T32" fmla="*/ 175 w 175"/>
                <a:gd name="T33" fmla="*/ 382 h 38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5" h="382">
                  <a:moveTo>
                    <a:pt x="147" y="46"/>
                  </a:moveTo>
                  <a:lnTo>
                    <a:pt x="74" y="274"/>
                  </a:lnTo>
                  <a:lnTo>
                    <a:pt x="7" y="359"/>
                  </a:lnTo>
                  <a:lnTo>
                    <a:pt x="0" y="382"/>
                  </a:lnTo>
                  <a:lnTo>
                    <a:pt x="62" y="306"/>
                  </a:lnTo>
                  <a:lnTo>
                    <a:pt x="39" y="376"/>
                  </a:lnTo>
                  <a:lnTo>
                    <a:pt x="77" y="295"/>
                  </a:lnTo>
                  <a:lnTo>
                    <a:pt x="175" y="0"/>
                  </a:lnTo>
                  <a:lnTo>
                    <a:pt x="147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" name="Freeform 1670"/>
            <p:cNvSpPr>
              <a:spLocks/>
            </p:cNvSpPr>
            <p:nvPr/>
          </p:nvSpPr>
          <p:spPr bwMode="auto">
            <a:xfrm>
              <a:off x="4470" y="609"/>
              <a:ext cx="123" cy="46"/>
            </a:xfrm>
            <a:custGeom>
              <a:avLst/>
              <a:gdLst>
                <a:gd name="T0" fmla="*/ 0 w 494"/>
                <a:gd name="T1" fmla="*/ 0 h 185"/>
                <a:gd name="T2" fmla="*/ 0 w 494"/>
                <a:gd name="T3" fmla="*/ 0 h 185"/>
                <a:gd name="T4" fmla="*/ 0 w 494"/>
                <a:gd name="T5" fmla="*/ 0 h 185"/>
                <a:gd name="T6" fmla="*/ 0 w 494"/>
                <a:gd name="T7" fmla="*/ 0 h 185"/>
                <a:gd name="T8" fmla="*/ 0 w 494"/>
                <a:gd name="T9" fmla="*/ 0 h 185"/>
                <a:gd name="T10" fmla="*/ 0 w 494"/>
                <a:gd name="T11" fmla="*/ 0 h 185"/>
                <a:gd name="T12" fmla="*/ 0 w 494"/>
                <a:gd name="T13" fmla="*/ 0 h 185"/>
                <a:gd name="T14" fmla="*/ 0 w 494"/>
                <a:gd name="T15" fmla="*/ 0 h 185"/>
                <a:gd name="T16" fmla="*/ 0 w 494"/>
                <a:gd name="T17" fmla="*/ 0 h 185"/>
                <a:gd name="T18" fmla="*/ 0 w 494"/>
                <a:gd name="T19" fmla="*/ 0 h 1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94"/>
                <a:gd name="T31" fmla="*/ 0 h 185"/>
                <a:gd name="T32" fmla="*/ 494 w 494"/>
                <a:gd name="T33" fmla="*/ 185 h 18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94" h="185">
                  <a:moveTo>
                    <a:pt x="11" y="153"/>
                  </a:moveTo>
                  <a:lnTo>
                    <a:pt x="53" y="91"/>
                  </a:lnTo>
                  <a:lnTo>
                    <a:pt x="264" y="0"/>
                  </a:lnTo>
                  <a:lnTo>
                    <a:pt x="494" y="176"/>
                  </a:lnTo>
                  <a:lnTo>
                    <a:pt x="487" y="182"/>
                  </a:lnTo>
                  <a:lnTo>
                    <a:pt x="261" y="13"/>
                  </a:lnTo>
                  <a:lnTo>
                    <a:pt x="58" y="97"/>
                  </a:lnTo>
                  <a:lnTo>
                    <a:pt x="0" y="185"/>
                  </a:lnTo>
                  <a:lnTo>
                    <a:pt x="11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" name="Freeform 1671"/>
            <p:cNvSpPr>
              <a:spLocks/>
            </p:cNvSpPr>
            <p:nvPr/>
          </p:nvSpPr>
          <p:spPr bwMode="auto">
            <a:xfrm>
              <a:off x="4562" y="615"/>
              <a:ext cx="95" cy="47"/>
            </a:xfrm>
            <a:custGeom>
              <a:avLst/>
              <a:gdLst>
                <a:gd name="T0" fmla="*/ 0 w 380"/>
                <a:gd name="T1" fmla="*/ 0 h 185"/>
                <a:gd name="T2" fmla="*/ 0 w 380"/>
                <a:gd name="T3" fmla="*/ 0 h 185"/>
                <a:gd name="T4" fmla="*/ 0 w 380"/>
                <a:gd name="T5" fmla="*/ 0 h 185"/>
                <a:gd name="T6" fmla="*/ 0 w 380"/>
                <a:gd name="T7" fmla="*/ 0 h 185"/>
                <a:gd name="T8" fmla="*/ 0 w 380"/>
                <a:gd name="T9" fmla="*/ 0 h 185"/>
                <a:gd name="T10" fmla="*/ 0 w 380"/>
                <a:gd name="T11" fmla="*/ 0 h 185"/>
                <a:gd name="T12" fmla="*/ 0 w 380"/>
                <a:gd name="T13" fmla="*/ 0 h 185"/>
                <a:gd name="T14" fmla="*/ 0 w 380"/>
                <a:gd name="T15" fmla="*/ 0 h 1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0"/>
                <a:gd name="T25" fmla="*/ 0 h 185"/>
                <a:gd name="T26" fmla="*/ 380 w 380"/>
                <a:gd name="T27" fmla="*/ 185 h 18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0" h="185">
                  <a:moveTo>
                    <a:pt x="0" y="171"/>
                  </a:moveTo>
                  <a:lnTo>
                    <a:pt x="254" y="10"/>
                  </a:lnTo>
                  <a:lnTo>
                    <a:pt x="380" y="0"/>
                  </a:lnTo>
                  <a:lnTo>
                    <a:pt x="352" y="23"/>
                  </a:lnTo>
                  <a:lnTo>
                    <a:pt x="246" y="35"/>
                  </a:lnTo>
                  <a:lnTo>
                    <a:pt x="19" y="185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1" name="Freeform 1672"/>
            <p:cNvSpPr>
              <a:spLocks/>
            </p:cNvSpPr>
            <p:nvPr/>
          </p:nvSpPr>
          <p:spPr bwMode="auto">
            <a:xfrm>
              <a:off x="4388" y="767"/>
              <a:ext cx="96" cy="63"/>
            </a:xfrm>
            <a:custGeom>
              <a:avLst/>
              <a:gdLst>
                <a:gd name="T0" fmla="*/ 0 w 383"/>
                <a:gd name="T1" fmla="*/ 0 h 253"/>
                <a:gd name="T2" fmla="*/ 0 w 383"/>
                <a:gd name="T3" fmla="*/ 0 h 253"/>
                <a:gd name="T4" fmla="*/ 0 w 383"/>
                <a:gd name="T5" fmla="*/ 0 h 253"/>
                <a:gd name="T6" fmla="*/ 0 w 383"/>
                <a:gd name="T7" fmla="*/ 0 h 253"/>
                <a:gd name="T8" fmla="*/ 0 w 383"/>
                <a:gd name="T9" fmla="*/ 0 h 253"/>
                <a:gd name="T10" fmla="*/ 0 w 383"/>
                <a:gd name="T11" fmla="*/ 0 h 253"/>
                <a:gd name="T12" fmla="*/ 0 w 383"/>
                <a:gd name="T13" fmla="*/ 0 h 253"/>
                <a:gd name="T14" fmla="*/ 0 w 383"/>
                <a:gd name="T15" fmla="*/ 0 h 253"/>
                <a:gd name="T16" fmla="*/ 0 w 383"/>
                <a:gd name="T17" fmla="*/ 0 h 253"/>
                <a:gd name="T18" fmla="*/ 0 w 383"/>
                <a:gd name="T19" fmla="*/ 0 h 253"/>
                <a:gd name="T20" fmla="*/ 0 w 383"/>
                <a:gd name="T21" fmla="*/ 0 h 253"/>
                <a:gd name="T22" fmla="*/ 0 w 383"/>
                <a:gd name="T23" fmla="*/ 0 h 253"/>
                <a:gd name="T24" fmla="*/ 0 w 383"/>
                <a:gd name="T25" fmla="*/ 0 h 253"/>
                <a:gd name="T26" fmla="*/ 0 w 383"/>
                <a:gd name="T27" fmla="*/ 0 h 253"/>
                <a:gd name="T28" fmla="*/ 0 w 383"/>
                <a:gd name="T29" fmla="*/ 0 h 253"/>
                <a:gd name="T30" fmla="*/ 0 w 383"/>
                <a:gd name="T31" fmla="*/ 0 h 253"/>
                <a:gd name="T32" fmla="*/ 0 w 383"/>
                <a:gd name="T33" fmla="*/ 0 h 253"/>
                <a:gd name="T34" fmla="*/ 0 w 383"/>
                <a:gd name="T35" fmla="*/ 0 h 253"/>
                <a:gd name="T36" fmla="*/ 0 w 383"/>
                <a:gd name="T37" fmla="*/ 0 h 253"/>
                <a:gd name="T38" fmla="*/ 0 w 383"/>
                <a:gd name="T39" fmla="*/ 0 h 253"/>
                <a:gd name="T40" fmla="*/ 0 w 383"/>
                <a:gd name="T41" fmla="*/ 0 h 253"/>
                <a:gd name="T42" fmla="*/ 0 w 383"/>
                <a:gd name="T43" fmla="*/ 0 h 253"/>
                <a:gd name="T44" fmla="*/ 0 w 383"/>
                <a:gd name="T45" fmla="*/ 0 h 253"/>
                <a:gd name="T46" fmla="*/ 0 w 383"/>
                <a:gd name="T47" fmla="*/ 0 h 253"/>
                <a:gd name="T48" fmla="*/ 0 w 383"/>
                <a:gd name="T49" fmla="*/ 0 h 253"/>
                <a:gd name="T50" fmla="*/ 0 w 383"/>
                <a:gd name="T51" fmla="*/ 0 h 253"/>
                <a:gd name="T52" fmla="*/ 0 w 383"/>
                <a:gd name="T53" fmla="*/ 0 h 253"/>
                <a:gd name="T54" fmla="*/ 0 w 383"/>
                <a:gd name="T55" fmla="*/ 0 h 253"/>
                <a:gd name="T56" fmla="*/ 0 w 383"/>
                <a:gd name="T57" fmla="*/ 0 h 253"/>
                <a:gd name="T58" fmla="*/ 0 w 383"/>
                <a:gd name="T59" fmla="*/ 0 h 253"/>
                <a:gd name="T60" fmla="*/ 0 w 383"/>
                <a:gd name="T61" fmla="*/ 0 h 253"/>
                <a:gd name="T62" fmla="*/ 0 w 383"/>
                <a:gd name="T63" fmla="*/ 0 h 253"/>
                <a:gd name="T64" fmla="*/ 0 w 383"/>
                <a:gd name="T65" fmla="*/ 0 h 253"/>
                <a:gd name="T66" fmla="*/ 0 w 383"/>
                <a:gd name="T67" fmla="*/ 0 h 253"/>
                <a:gd name="T68" fmla="*/ 0 w 383"/>
                <a:gd name="T69" fmla="*/ 0 h 253"/>
                <a:gd name="T70" fmla="*/ 0 w 383"/>
                <a:gd name="T71" fmla="*/ 0 h 253"/>
                <a:gd name="T72" fmla="*/ 0 w 383"/>
                <a:gd name="T73" fmla="*/ 0 h 253"/>
                <a:gd name="T74" fmla="*/ 0 w 383"/>
                <a:gd name="T75" fmla="*/ 0 h 253"/>
                <a:gd name="T76" fmla="*/ 0 w 383"/>
                <a:gd name="T77" fmla="*/ 0 h 253"/>
                <a:gd name="T78" fmla="*/ 0 w 383"/>
                <a:gd name="T79" fmla="*/ 0 h 253"/>
                <a:gd name="T80" fmla="*/ 0 w 383"/>
                <a:gd name="T81" fmla="*/ 0 h 253"/>
                <a:gd name="T82" fmla="*/ 0 w 383"/>
                <a:gd name="T83" fmla="*/ 0 h 253"/>
                <a:gd name="T84" fmla="*/ 0 w 383"/>
                <a:gd name="T85" fmla="*/ 0 h 253"/>
                <a:gd name="T86" fmla="*/ 0 w 383"/>
                <a:gd name="T87" fmla="*/ 0 h 253"/>
                <a:gd name="T88" fmla="*/ 0 w 383"/>
                <a:gd name="T89" fmla="*/ 0 h 253"/>
                <a:gd name="T90" fmla="*/ 0 w 383"/>
                <a:gd name="T91" fmla="*/ 0 h 253"/>
                <a:gd name="T92" fmla="*/ 0 w 383"/>
                <a:gd name="T93" fmla="*/ 0 h 253"/>
                <a:gd name="T94" fmla="*/ 0 w 383"/>
                <a:gd name="T95" fmla="*/ 0 h 253"/>
                <a:gd name="T96" fmla="*/ 0 w 383"/>
                <a:gd name="T97" fmla="*/ 0 h 253"/>
                <a:gd name="T98" fmla="*/ 0 w 383"/>
                <a:gd name="T99" fmla="*/ 0 h 253"/>
                <a:gd name="T100" fmla="*/ 0 w 383"/>
                <a:gd name="T101" fmla="*/ 0 h 253"/>
                <a:gd name="T102" fmla="*/ 0 w 383"/>
                <a:gd name="T103" fmla="*/ 0 h 253"/>
                <a:gd name="T104" fmla="*/ 0 w 383"/>
                <a:gd name="T105" fmla="*/ 0 h 253"/>
                <a:gd name="T106" fmla="*/ 0 w 383"/>
                <a:gd name="T107" fmla="*/ 0 h 253"/>
                <a:gd name="T108" fmla="*/ 0 w 383"/>
                <a:gd name="T109" fmla="*/ 0 h 253"/>
                <a:gd name="T110" fmla="*/ 0 w 383"/>
                <a:gd name="T111" fmla="*/ 0 h 253"/>
                <a:gd name="T112" fmla="*/ 0 w 383"/>
                <a:gd name="T113" fmla="*/ 0 h 253"/>
                <a:gd name="T114" fmla="*/ 0 w 383"/>
                <a:gd name="T115" fmla="*/ 0 h 253"/>
                <a:gd name="T116" fmla="*/ 0 w 383"/>
                <a:gd name="T117" fmla="*/ 0 h 253"/>
                <a:gd name="T118" fmla="*/ 0 w 383"/>
                <a:gd name="T119" fmla="*/ 0 h 253"/>
                <a:gd name="T120" fmla="*/ 0 w 383"/>
                <a:gd name="T121" fmla="*/ 0 h 253"/>
                <a:gd name="T122" fmla="*/ 0 w 383"/>
                <a:gd name="T123" fmla="*/ 0 h 2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83"/>
                <a:gd name="T187" fmla="*/ 0 h 253"/>
                <a:gd name="T188" fmla="*/ 383 w 383"/>
                <a:gd name="T189" fmla="*/ 253 h 25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83" h="253">
                  <a:moveTo>
                    <a:pt x="101" y="0"/>
                  </a:moveTo>
                  <a:lnTo>
                    <a:pt x="75" y="17"/>
                  </a:lnTo>
                  <a:lnTo>
                    <a:pt x="54" y="39"/>
                  </a:lnTo>
                  <a:lnTo>
                    <a:pt x="44" y="58"/>
                  </a:lnTo>
                  <a:lnTo>
                    <a:pt x="40" y="79"/>
                  </a:lnTo>
                  <a:lnTo>
                    <a:pt x="41" y="109"/>
                  </a:lnTo>
                  <a:lnTo>
                    <a:pt x="50" y="139"/>
                  </a:lnTo>
                  <a:lnTo>
                    <a:pt x="66" y="163"/>
                  </a:lnTo>
                  <a:lnTo>
                    <a:pt x="91" y="193"/>
                  </a:lnTo>
                  <a:lnTo>
                    <a:pt x="128" y="219"/>
                  </a:lnTo>
                  <a:lnTo>
                    <a:pt x="163" y="232"/>
                  </a:lnTo>
                  <a:lnTo>
                    <a:pt x="197" y="240"/>
                  </a:lnTo>
                  <a:lnTo>
                    <a:pt x="236" y="241"/>
                  </a:lnTo>
                  <a:lnTo>
                    <a:pt x="275" y="228"/>
                  </a:lnTo>
                  <a:lnTo>
                    <a:pt x="302" y="218"/>
                  </a:lnTo>
                  <a:lnTo>
                    <a:pt x="336" y="192"/>
                  </a:lnTo>
                  <a:lnTo>
                    <a:pt x="355" y="162"/>
                  </a:lnTo>
                  <a:lnTo>
                    <a:pt x="362" y="137"/>
                  </a:lnTo>
                  <a:lnTo>
                    <a:pt x="383" y="150"/>
                  </a:lnTo>
                  <a:lnTo>
                    <a:pt x="361" y="172"/>
                  </a:lnTo>
                  <a:lnTo>
                    <a:pt x="350" y="197"/>
                  </a:lnTo>
                  <a:lnTo>
                    <a:pt x="331" y="207"/>
                  </a:lnTo>
                  <a:lnTo>
                    <a:pt x="335" y="222"/>
                  </a:lnTo>
                  <a:lnTo>
                    <a:pt x="322" y="232"/>
                  </a:lnTo>
                  <a:lnTo>
                    <a:pt x="311" y="224"/>
                  </a:lnTo>
                  <a:lnTo>
                    <a:pt x="287" y="235"/>
                  </a:lnTo>
                  <a:lnTo>
                    <a:pt x="279" y="233"/>
                  </a:lnTo>
                  <a:lnTo>
                    <a:pt x="271" y="241"/>
                  </a:lnTo>
                  <a:lnTo>
                    <a:pt x="231" y="252"/>
                  </a:lnTo>
                  <a:lnTo>
                    <a:pt x="220" y="246"/>
                  </a:lnTo>
                  <a:lnTo>
                    <a:pt x="207" y="253"/>
                  </a:lnTo>
                  <a:lnTo>
                    <a:pt x="179" y="248"/>
                  </a:lnTo>
                  <a:lnTo>
                    <a:pt x="166" y="249"/>
                  </a:lnTo>
                  <a:lnTo>
                    <a:pt x="158" y="236"/>
                  </a:lnTo>
                  <a:lnTo>
                    <a:pt x="135" y="235"/>
                  </a:lnTo>
                  <a:lnTo>
                    <a:pt x="128" y="224"/>
                  </a:lnTo>
                  <a:lnTo>
                    <a:pt x="111" y="218"/>
                  </a:lnTo>
                  <a:lnTo>
                    <a:pt x="97" y="232"/>
                  </a:lnTo>
                  <a:lnTo>
                    <a:pt x="88" y="207"/>
                  </a:lnTo>
                  <a:lnTo>
                    <a:pt x="71" y="209"/>
                  </a:lnTo>
                  <a:lnTo>
                    <a:pt x="46" y="195"/>
                  </a:lnTo>
                  <a:lnTo>
                    <a:pt x="72" y="193"/>
                  </a:lnTo>
                  <a:lnTo>
                    <a:pt x="62" y="178"/>
                  </a:lnTo>
                  <a:lnTo>
                    <a:pt x="49" y="172"/>
                  </a:lnTo>
                  <a:lnTo>
                    <a:pt x="37" y="161"/>
                  </a:lnTo>
                  <a:lnTo>
                    <a:pt x="53" y="163"/>
                  </a:lnTo>
                  <a:lnTo>
                    <a:pt x="41" y="139"/>
                  </a:lnTo>
                  <a:lnTo>
                    <a:pt x="27" y="154"/>
                  </a:lnTo>
                  <a:lnTo>
                    <a:pt x="6" y="150"/>
                  </a:lnTo>
                  <a:lnTo>
                    <a:pt x="0" y="133"/>
                  </a:lnTo>
                  <a:lnTo>
                    <a:pt x="6" y="119"/>
                  </a:lnTo>
                  <a:lnTo>
                    <a:pt x="14" y="133"/>
                  </a:lnTo>
                  <a:lnTo>
                    <a:pt x="32" y="118"/>
                  </a:lnTo>
                  <a:lnTo>
                    <a:pt x="23" y="105"/>
                  </a:lnTo>
                  <a:lnTo>
                    <a:pt x="31" y="88"/>
                  </a:lnTo>
                  <a:lnTo>
                    <a:pt x="32" y="68"/>
                  </a:lnTo>
                  <a:lnTo>
                    <a:pt x="37" y="66"/>
                  </a:lnTo>
                  <a:lnTo>
                    <a:pt x="36" y="46"/>
                  </a:lnTo>
                  <a:lnTo>
                    <a:pt x="46" y="44"/>
                  </a:lnTo>
                  <a:lnTo>
                    <a:pt x="58" y="1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" name="Freeform 1673"/>
            <p:cNvSpPr>
              <a:spLocks/>
            </p:cNvSpPr>
            <p:nvPr/>
          </p:nvSpPr>
          <p:spPr bwMode="auto">
            <a:xfrm>
              <a:off x="4566" y="887"/>
              <a:ext cx="54" cy="29"/>
            </a:xfrm>
            <a:custGeom>
              <a:avLst/>
              <a:gdLst>
                <a:gd name="T0" fmla="*/ 0 w 215"/>
                <a:gd name="T1" fmla="*/ 0 h 114"/>
                <a:gd name="T2" fmla="*/ 0 w 215"/>
                <a:gd name="T3" fmla="*/ 0 h 114"/>
                <a:gd name="T4" fmla="*/ 0 w 215"/>
                <a:gd name="T5" fmla="*/ 0 h 114"/>
                <a:gd name="T6" fmla="*/ 0 w 215"/>
                <a:gd name="T7" fmla="*/ 0 h 114"/>
                <a:gd name="T8" fmla="*/ 0 w 215"/>
                <a:gd name="T9" fmla="*/ 0 h 114"/>
                <a:gd name="T10" fmla="*/ 0 w 215"/>
                <a:gd name="T11" fmla="*/ 0 h 114"/>
                <a:gd name="T12" fmla="*/ 0 w 215"/>
                <a:gd name="T13" fmla="*/ 0 h 114"/>
                <a:gd name="T14" fmla="*/ 0 w 215"/>
                <a:gd name="T15" fmla="*/ 0 h 114"/>
                <a:gd name="T16" fmla="*/ 0 w 215"/>
                <a:gd name="T17" fmla="*/ 0 h 114"/>
                <a:gd name="T18" fmla="*/ 0 w 215"/>
                <a:gd name="T19" fmla="*/ 0 h 114"/>
                <a:gd name="T20" fmla="*/ 0 w 215"/>
                <a:gd name="T21" fmla="*/ 0 h 114"/>
                <a:gd name="T22" fmla="*/ 0 w 215"/>
                <a:gd name="T23" fmla="*/ 0 h 114"/>
                <a:gd name="T24" fmla="*/ 0 w 215"/>
                <a:gd name="T25" fmla="*/ 0 h 114"/>
                <a:gd name="T26" fmla="*/ 0 w 215"/>
                <a:gd name="T27" fmla="*/ 0 h 114"/>
                <a:gd name="T28" fmla="*/ 0 w 215"/>
                <a:gd name="T29" fmla="*/ 0 h 114"/>
                <a:gd name="T30" fmla="*/ 0 w 215"/>
                <a:gd name="T31" fmla="*/ 0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5"/>
                <a:gd name="T49" fmla="*/ 0 h 114"/>
                <a:gd name="T50" fmla="*/ 215 w 215"/>
                <a:gd name="T51" fmla="*/ 114 h 11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5" h="114">
                  <a:moveTo>
                    <a:pt x="0" y="114"/>
                  </a:moveTo>
                  <a:lnTo>
                    <a:pt x="4" y="100"/>
                  </a:lnTo>
                  <a:lnTo>
                    <a:pt x="28" y="91"/>
                  </a:lnTo>
                  <a:lnTo>
                    <a:pt x="42" y="77"/>
                  </a:lnTo>
                  <a:lnTo>
                    <a:pt x="77" y="62"/>
                  </a:lnTo>
                  <a:lnTo>
                    <a:pt x="111" y="34"/>
                  </a:lnTo>
                  <a:lnTo>
                    <a:pt x="130" y="36"/>
                  </a:lnTo>
                  <a:lnTo>
                    <a:pt x="139" y="12"/>
                  </a:lnTo>
                  <a:lnTo>
                    <a:pt x="170" y="12"/>
                  </a:lnTo>
                  <a:lnTo>
                    <a:pt x="186" y="0"/>
                  </a:lnTo>
                  <a:lnTo>
                    <a:pt x="215" y="0"/>
                  </a:lnTo>
                  <a:lnTo>
                    <a:pt x="200" y="23"/>
                  </a:lnTo>
                  <a:lnTo>
                    <a:pt x="147" y="49"/>
                  </a:lnTo>
                  <a:lnTo>
                    <a:pt x="109" y="61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3" name="Freeform 1674"/>
            <p:cNvSpPr>
              <a:spLocks/>
            </p:cNvSpPr>
            <p:nvPr/>
          </p:nvSpPr>
          <p:spPr bwMode="auto">
            <a:xfrm>
              <a:off x="4526" y="887"/>
              <a:ext cx="27" cy="21"/>
            </a:xfrm>
            <a:custGeom>
              <a:avLst/>
              <a:gdLst>
                <a:gd name="T0" fmla="*/ 0 w 111"/>
                <a:gd name="T1" fmla="*/ 0 h 84"/>
                <a:gd name="T2" fmla="*/ 0 w 111"/>
                <a:gd name="T3" fmla="*/ 0 h 84"/>
                <a:gd name="T4" fmla="*/ 0 w 111"/>
                <a:gd name="T5" fmla="*/ 0 h 84"/>
                <a:gd name="T6" fmla="*/ 0 w 111"/>
                <a:gd name="T7" fmla="*/ 0 h 84"/>
                <a:gd name="T8" fmla="*/ 0 w 111"/>
                <a:gd name="T9" fmla="*/ 0 h 84"/>
                <a:gd name="T10" fmla="*/ 0 w 111"/>
                <a:gd name="T11" fmla="*/ 0 h 84"/>
                <a:gd name="T12" fmla="*/ 0 w 111"/>
                <a:gd name="T13" fmla="*/ 0 h 84"/>
                <a:gd name="T14" fmla="*/ 0 w 111"/>
                <a:gd name="T15" fmla="*/ 0 h 84"/>
                <a:gd name="T16" fmla="*/ 0 w 111"/>
                <a:gd name="T17" fmla="*/ 0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1"/>
                <a:gd name="T28" fmla="*/ 0 h 84"/>
                <a:gd name="T29" fmla="*/ 111 w 111"/>
                <a:gd name="T30" fmla="*/ 84 h 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1" h="84">
                  <a:moveTo>
                    <a:pt x="7" y="74"/>
                  </a:moveTo>
                  <a:lnTo>
                    <a:pt x="57" y="36"/>
                  </a:lnTo>
                  <a:lnTo>
                    <a:pt x="85" y="10"/>
                  </a:lnTo>
                  <a:lnTo>
                    <a:pt x="111" y="0"/>
                  </a:lnTo>
                  <a:lnTo>
                    <a:pt x="111" y="22"/>
                  </a:lnTo>
                  <a:lnTo>
                    <a:pt x="66" y="45"/>
                  </a:lnTo>
                  <a:lnTo>
                    <a:pt x="0" y="84"/>
                  </a:lnTo>
                  <a:lnTo>
                    <a:pt x="7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4" name="Freeform 1675"/>
            <p:cNvSpPr>
              <a:spLocks/>
            </p:cNvSpPr>
            <p:nvPr/>
          </p:nvSpPr>
          <p:spPr bwMode="auto">
            <a:xfrm>
              <a:off x="4528" y="823"/>
              <a:ext cx="80" cy="68"/>
            </a:xfrm>
            <a:custGeom>
              <a:avLst/>
              <a:gdLst>
                <a:gd name="T0" fmla="*/ 0 w 316"/>
                <a:gd name="T1" fmla="*/ 0 h 272"/>
                <a:gd name="T2" fmla="*/ 0 w 316"/>
                <a:gd name="T3" fmla="*/ 0 h 272"/>
                <a:gd name="T4" fmla="*/ 0 w 316"/>
                <a:gd name="T5" fmla="*/ 0 h 272"/>
                <a:gd name="T6" fmla="*/ 0 w 316"/>
                <a:gd name="T7" fmla="*/ 0 h 272"/>
                <a:gd name="T8" fmla="*/ 0 w 316"/>
                <a:gd name="T9" fmla="*/ 0 h 272"/>
                <a:gd name="T10" fmla="*/ 0 w 316"/>
                <a:gd name="T11" fmla="*/ 0 h 272"/>
                <a:gd name="T12" fmla="*/ 0 w 316"/>
                <a:gd name="T13" fmla="*/ 0 h 272"/>
                <a:gd name="T14" fmla="*/ 0 w 316"/>
                <a:gd name="T15" fmla="*/ 0 h 272"/>
                <a:gd name="T16" fmla="*/ 0 w 316"/>
                <a:gd name="T17" fmla="*/ 0 h 272"/>
                <a:gd name="T18" fmla="*/ 0 w 316"/>
                <a:gd name="T19" fmla="*/ 0 h 272"/>
                <a:gd name="T20" fmla="*/ 0 w 316"/>
                <a:gd name="T21" fmla="*/ 0 h 272"/>
                <a:gd name="T22" fmla="*/ 0 w 316"/>
                <a:gd name="T23" fmla="*/ 0 h 272"/>
                <a:gd name="T24" fmla="*/ 0 w 316"/>
                <a:gd name="T25" fmla="*/ 0 h 272"/>
                <a:gd name="T26" fmla="*/ 0 w 316"/>
                <a:gd name="T27" fmla="*/ 0 h 272"/>
                <a:gd name="T28" fmla="*/ 0 w 316"/>
                <a:gd name="T29" fmla="*/ 0 h 272"/>
                <a:gd name="T30" fmla="*/ 0 w 316"/>
                <a:gd name="T31" fmla="*/ 0 h 272"/>
                <a:gd name="T32" fmla="*/ 0 w 316"/>
                <a:gd name="T33" fmla="*/ 0 h 272"/>
                <a:gd name="T34" fmla="*/ 0 w 316"/>
                <a:gd name="T35" fmla="*/ 0 h 272"/>
                <a:gd name="T36" fmla="*/ 0 w 316"/>
                <a:gd name="T37" fmla="*/ 0 h 272"/>
                <a:gd name="T38" fmla="*/ 0 w 316"/>
                <a:gd name="T39" fmla="*/ 0 h 272"/>
                <a:gd name="T40" fmla="*/ 0 w 316"/>
                <a:gd name="T41" fmla="*/ 0 h 272"/>
                <a:gd name="T42" fmla="*/ 0 w 316"/>
                <a:gd name="T43" fmla="*/ 0 h 272"/>
                <a:gd name="T44" fmla="*/ 0 w 316"/>
                <a:gd name="T45" fmla="*/ 0 h 272"/>
                <a:gd name="T46" fmla="*/ 0 w 316"/>
                <a:gd name="T47" fmla="*/ 0 h 272"/>
                <a:gd name="T48" fmla="*/ 0 w 316"/>
                <a:gd name="T49" fmla="*/ 0 h 272"/>
                <a:gd name="T50" fmla="*/ 0 w 316"/>
                <a:gd name="T51" fmla="*/ 0 h 272"/>
                <a:gd name="T52" fmla="*/ 0 w 316"/>
                <a:gd name="T53" fmla="*/ 0 h 272"/>
                <a:gd name="T54" fmla="*/ 0 w 316"/>
                <a:gd name="T55" fmla="*/ 0 h 272"/>
                <a:gd name="T56" fmla="*/ 0 w 316"/>
                <a:gd name="T57" fmla="*/ 0 h 272"/>
                <a:gd name="T58" fmla="*/ 0 w 316"/>
                <a:gd name="T59" fmla="*/ 0 h 272"/>
                <a:gd name="T60" fmla="*/ 0 w 316"/>
                <a:gd name="T61" fmla="*/ 0 h 272"/>
                <a:gd name="T62" fmla="*/ 0 w 316"/>
                <a:gd name="T63" fmla="*/ 0 h 272"/>
                <a:gd name="T64" fmla="*/ 0 w 316"/>
                <a:gd name="T65" fmla="*/ 0 h 272"/>
                <a:gd name="T66" fmla="*/ 0 w 316"/>
                <a:gd name="T67" fmla="*/ 0 h 272"/>
                <a:gd name="T68" fmla="*/ 0 w 316"/>
                <a:gd name="T69" fmla="*/ 0 h 272"/>
                <a:gd name="T70" fmla="*/ 0 w 316"/>
                <a:gd name="T71" fmla="*/ 0 h 272"/>
                <a:gd name="T72" fmla="*/ 0 w 316"/>
                <a:gd name="T73" fmla="*/ 0 h 272"/>
                <a:gd name="T74" fmla="*/ 0 w 316"/>
                <a:gd name="T75" fmla="*/ 0 h 272"/>
                <a:gd name="T76" fmla="*/ 0 w 316"/>
                <a:gd name="T77" fmla="*/ 0 h 272"/>
                <a:gd name="T78" fmla="*/ 0 w 316"/>
                <a:gd name="T79" fmla="*/ 0 h 272"/>
                <a:gd name="T80" fmla="*/ 0 w 316"/>
                <a:gd name="T81" fmla="*/ 0 h 272"/>
                <a:gd name="T82" fmla="*/ 0 w 316"/>
                <a:gd name="T83" fmla="*/ 0 h 272"/>
                <a:gd name="T84" fmla="*/ 0 w 316"/>
                <a:gd name="T85" fmla="*/ 0 h 2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6"/>
                <a:gd name="T130" fmla="*/ 0 h 272"/>
                <a:gd name="T131" fmla="*/ 316 w 316"/>
                <a:gd name="T132" fmla="*/ 272 h 2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6" h="272">
                  <a:moveTo>
                    <a:pt x="115" y="84"/>
                  </a:moveTo>
                  <a:lnTo>
                    <a:pt x="204" y="152"/>
                  </a:lnTo>
                  <a:lnTo>
                    <a:pt x="316" y="239"/>
                  </a:lnTo>
                  <a:lnTo>
                    <a:pt x="272" y="252"/>
                  </a:lnTo>
                  <a:lnTo>
                    <a:pt x="252" y="272"/>
                  </a:lnTo>
                  <a:lnTo>
                    <a:pt x="218" y="207"/>
                  </a:lnTo>
                  <a:lnTo>
                    <a:pt x="250" y="242"/>
                  </a:lnTo>
                  <a:lnTo>
                    <a:pt x="233" y="211"/>
                  </a:lnTo>
                  <a:lnTo>
                    <a:pt x="266" y="228"/>
                  </a:lnTo>
                  <a:lnTo>
                    <a:pt x="219" y="178"/>
                  </a:lnTo>
                  <a:lnTo>
                    <a:pt x="184" y="155"/>
                  </a:lnTo>
                  <a:lnTo>
                    <a:pt x="159" y="168"/>
                  </a:lnTo>
                  <a:lnTo>
                    <a:pt x="167" y="195"/>
                  </a:lnTo>
                  <a:lnTo>
                    <a:pt x="153" y="204"/>
                  </a:lnTo>
                  <a:lnTo>
                    <a:pt x="141" y="177"/>
                  </a:lnTo>
                  <a:lnTo>
                    <a:pt x="123" y="213"/>
                  </a:lnTo>
                  <a:lnTo>
                    <a:pt x="106" y="212"/>
                  </a:lnTo>
                  <a:lnTo>
                    <a:pt x="87" y="226"/>
                  </a:lnTo>
                  <a:lnTo>
                    <a:pt x="79" y="239"/>
                  </a:lnTo>
                  <a:lnTo>
                    <a:pt x="67" y="236"/>
                  </a:lnTo>
                  <a:lnTo>
                    <a:pt x="75" y="212"/>
                  </a:lnTo>
                  <a:lnTo>
                    <a:pt x="63" y="191"/>
                  </a:lnTo>
                  <a:lnTo>
                    <a:pt x="44" y="182"/>
                  </a:lnTo>
                  <a:lnTo>
                    <a:pt x="28" y="197"/>
                  </a:lnTo>
                  <a:lnTo>
                    <a:pt x="19" y="186"/>
                  </a:lnTo>
                  <a:lnTo>
                    <a:pt x="16" y="126"/>
                  </a:lnTo>
                  <a:lnTo>
                    <a:pt x="0" y="107"/>
                  </a:lnTo>
                  <a:lnTo>
                    <a:pt x="23" y="81"/>
                  </a:lnTo>
                  <a:lnTo>
                    <a:pt x="28" y="107"/>
                  </a:lnTo>
                  <a:lnTo>
                    <a:pt x="48" y="117"/>
                  </a:lnTo>
                  <a:lnTo>
                    <a:pt x="39" y="145"/>
                  </a:lnTo>
                  <a:lnTo>
                    <a:pt x="67" y="150"/>
                  </a:lnTo>
                  <a:lnTo>
                    <a:pt x="97" y="178"/>
                  </a:lnTo>
                  <a:lnTo>
                    <a:pt x="98" y="123"/>
                  </a:lnTo>
                  <a:lnTo>
                    <a:pt x="131" y="116"/>
                  </a:lnTo>
                  <a:lnTo>
                    <a:pt x="104" y="87"/>
                  </a:lnTo>
                  <a:lnTo>
                    <a:pt x="119" y="48"/>
                  </a:lnTo>
                  <a:lnTo>
                    <a:pt x="105" y="48"/>
                  </a:lnTo>
                  <a:lnTo>
                    <a:pt x="109" y="4"/>
                  </a:lnTo>
                  <a:lnTo>
                    <a:pt x="148" y="0"/>
                  </a:lnTo>
                  <a:lnTo>
                    <a:pt x="159" y="12"/>
                  </a:lnTo>
                  <a:lnTo>
                    <a:pt x="115" y="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5" name="Freeform 1676"/>
            <p:cNvSpPr>
              <a:spLocks/>
            </p:cNvSpPr>
            <p:nvPr/>
          </p:nvSpPr>
          <p:spPr bwMode="auto">
            <a:xfrm>
              <a:off x="4517" y="858"/>
              <a:ext cx="26" cy="50"/>
            </a:xfrm>
            <a:custGeom>
              <a:avLst/>
              <a:gdLst>
                <a:gd name="T0" fmla="*/ 0 w 104"/>
                <a:gd name="T1" fmla="*/ 0 h 200"/>
                <a:gd name="T2" fmla="*/ 0 w 104"/>
                <a:gd name="T3" fmla="*/ 0 h 200"/>
                <a:gd name="T4" fmla="*/ 0 w 104"/>
                <a:gd name="T5" fmla="*/ 0 h 200"/>
                <a:gd name="T6" fmla="*/ 0 w 104"/>
                <a:gd name="T7" fmla="*/ 0 h 200"/>
                <a:gd name="T8" fmla="*/ 0 w 104"/>
                <a:gd name="T9" fmla="*/ 0 h 200"/>
                <a:gd name="T10" fmla="*/ 0 w 104"/>
                <a:gd name="T11" fmla="*/ 0 h 200"/>
                <a:gd name="T12" fmla="*/ 0 w 104"/>
                <a:gd name="T13" fmla="*/ 0 h 200"/>
                <a:gd name="T14" fmla="*/ 0 w 104"/>
                <a:gd name="T15" fmla="*/ 0 h 200"/>
                <a:gd name="T16" fmla="*/ 0 w 104"/>
                <a:gd name="T17" fmla="*/ 0 h 200"/>
                <a:gd name="T18" fmla="*/ 0 w 104"/>
                <a:gd name="T19" fmla="*/ 0 h 200"/>
                <a:gd name="T20" fmla="*/ 0 w 104"/>
                <a:gd name="T21" fmla="*/ 0 h 200"/>
                <a:gd name="T22" fmla="*/ 0 w 104"/>
                <a:gd name="T23" fmla="*/ 0 h 200"/>
                <a:gd name="T24" fmla="*/ 0 w 104"/>
                <a:gd name="T25" fmla="*/ 0 h 200"/>
                <a:gd name="T26" fmla="*/ 0 w 104"/>
                <a:gd name="T27" fmla="*/ 0 h 200"/>
                <a:gd name="T28" fmla="*/ 0 w 104"/>
                <a:gd name="T29" fmla="*/ 0 h 200"/>
                <a:gd name="T30" fmla="*/ 0 w 104"/>
                <a:gd name="T31" fmla="*/ 0 h 200"/>
                <a:gd name="T32" fmla="*/ 0 w 104"/>
                <a:gd name="T33" fmla="*/ 0 h 200"/>
                <a:gd name="T34" fmla="*/ 0 w 104"/>
                <a:gd name="T35" fmla="*/ 0 h 200"/>
                <a:gd name="T36" fmla="*/ 0 w 104"/>
                <a:gd name="T37" fmla="*/ 0 h 200"/>
                <a:gd name="T38" fmla="*/ 0 w 104"/>
                <a:gd name="T39" fmla="*/ 0 h 200"/>
                <a:gd name="T40" fmla="*/ 0 w 104"/>
                <a:gd name="T41" fmla="*/ 0 h 200"/>
                <a:gd name="T42" fmla="*/ 0 w 104"/>
                <a:gd name="T43" fmla="*/ 0 h 200"/>
                <a:gd name="T44" fmla="*/ 0 w 104"/>
                <a:gd name="T45" fmla="*/ 0 h 2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4"/>
                <a:gd name="T70" fmla="*/ 0 h 200"/>
                <a:gd name="T71" fmla="*/ 104 w 104"/>
                <a:gd name="T72" fmla="*/ 200 h 20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4" h="200">
                  <a:moveTo>
                    <a:pt x="16" y="0"/>
                  </a:moveTo>
                  <a:lnTo>
                    <a:pt x="0" y="15"/>
                  </a:lnTo>
                  <a:lnTo>
                    <a:pt x="14" y="68"/>
                  </a:lnTo>
                  <a:lnTo>
                    <a:pt x="21" y="128"/>
                  </a:lnTo>
                  <a:lnTo>
                    <a:pt x="12" y="155"/>
                  </a:lnTo>
                  <a:lnTo>
                    <a:pt x="24" y="190"/>
                  </a:lnTo>
                  <a:lnTo>
                    <a:pt x="33" y="200"/>
                  </a:lnTo>
                  <a:lnTo>
                    <a:pt x="50" y="190"/>
                  </a:lnTo>
                  <a:lnTo>
                    <a:pt x="50" y="173"/>
                  </a:lnTo>
                  <a:lnTo>
                    <a:pt x="33" y="164"/>
                  </a:lnTo>
                  <a:lnTo>
                    <a:pt x="26" y="146"/>
                  </a:lnTo>
                  <a:lnTo>
                    <a:pt x="66" y="152"/>
                  </a:lnTo>
                  <a:lnTo>
                    <a:pt x="38" y="123"/>
                  </a:lnTo>
                  <a:lnTo>
                    <a:pt x="78" y="125"/>
                  </a:lnTo>
                  <a:lnTo>
                    <a:pt x="92" y="115"/>
                  </a:lnTo>
                  <a:lnTo>
                    <a:pt x="85" y="102"/>
                  </a:lnTo>
                  <a:lnTo>
                    <a:pt x="104" y="91"/>
                  </a:lnTo>
                  <a:lnTo>
                    <a:pt x="101" y="68"/>
                  </a:lnTo>
                  <a:lnTo>
                    <a:pt x="52" y="82"/>
                  </a:lnTo>
                  <a:lnTo>
                    <a:pt x="52" y="50"/>
                  </a:lnTo>
                  <a:lnTo>
                    <a:pt x="24" y="3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6" name="Freeform 1677"/>
            <p:cNvSpPr>
              <a:spLocks/>
            </p:cNvSpPr>
            <p:nvPr/>
          </p:nvSpPr>
          <p:spPr bwMode="auto">
            <a:xfrm>
              <a:off x="4536" y="827"/>
              <a:ext cx="18" cy="25"/>
            </a:xfrm>
            <a:custGeom>
              <a:avLst/>
              <a:gdLst>
                <a:gd name="T0" fmla="*/ 0 w 70"/>
                <a:gd name="T1" fmla="*/ 0 h 101"/>
                <a:gd name="T2" fmla="*/ 0 w 70"/>
                <a:gd name="T3" fmla="*/ 0 h 101"/>
                <a:gd name="T4" fmla="*/ 0 w 70"/>
                <a:gd name="T5" fmla="*/ 0 h 101"/>
                <a:gd name="T6" fmla="*/ 0 w 70"/>
                <a:gd name="T7" fmla="*/ 0 h 101"/>
                <a:gd name="T8" fmla="*/ 0 w 70"/>
                <a:gd name="T9" fmla="*/ 0 h 101"/>
                <a:gd name="T10" fmla="*/ 0 w 70"/>
                <a:gd name="T11" fmla="*/ 0 h 101"/>
                <a:gd name="T12" fmla="*/ 0 w 70"/>
                <a:gd name="T13" fmla="*/ 0 h 101"/>
                <a:gd name="T14" fmla="*/ 0 w 70"/>
                <a:gd name="T15" fmla="*/ 0 h 101"/>
                <a:gd name="T16" fmla="*/ 0 w 70"/>
                <a:gd name="T17" fmla="*/ 0 h 101"/>
                <a:gd name="T18" fmla="*/ 0 w 70"/>
                <a:gd name="T19" fmla="*/ 0 h 101"/>
                <a:gd name="T20" fmla="*/ 0 w 70"/>
                <a:gd name="T21" fmla="*/ 0 h 101"/>
                <a:gd name="T22" fmla="*/ 0 w 70"/>
                <a:gd name="T23" fmla="*/ 0 h 101"/>
                <a:gd name="T24" fmla="*/ 0 w 70"/>
                <a:gd name="T25" fmla="*/ 0 h 101"/>
                <a:gd name="T26" fmla="*/ 0 w 70"/>
                <a:gd name="T27" fmla="*/ 0 h 1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0"/>
                <a:gd name="T43" fmla="*/ 0 h 101"/>
                <a:gd name="T44" fmla="*/ 70 w 70"/>
                <a:gd name="T45" fmla="*/ 101 h 1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0" h="101">
                  <a:moveTo>
                    <a:pt x="31" y="101"/>
                  </a:moveTo>
                  <a:lnTo>
                    <a:pt x="37" y="72"/>
                  </a:lnTo>
                  <a:lnTo>
                    <a:pt x="2" y="69"/>
                  </a:lnTo>
                  <a:lnTo>
                    <a:pt x="0" y="46"/>
                  </a:lnTo>
                  <a:lnTo>
                    <a:pt x="30" y="37"/>
                  </a:lnTo>
                  <a:lnTo>
                    <a:pt x="41" y="14"/>
                  </a:lnTo>
                  <a:lnTo>
                    <a:pt x="70" y="0"/>
                  </a:lnTo>
                  <a:lnTo>
                    <a:pt x="61" y="44"/>
                  </a:lnTo>
                  <a:lnTo>
                    <a:pt x="39" y="52"/>
                  </a:lnTo>
                  <a:lnTo>
                    <a:pt x="61" y="62"/>
                  </a:lnTo>
                  <a:lnTo>
                    <a:pt x="49" y="80"/>
                  </a:lnTo>
                  <a:lnTo>
                    <a:pt x="62" y="100"/>
                  </a:lnTo>
                  <a:lnTo>
                    <a:pt x="31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" name="Freeform 1678"/>
            <p:cNvSpPr>
              <a:spLocks/>
            </p:cNvSpPr>
            <p:nvPr/>
          </p:nvSpPr>
          <p:spPr bwMode="auto">
            <a:xfrm>
              <a:off x="4512" y="881"/>
              <a:ext cx="7" cy="5"/>
            </a:xfrm>
            <a:custGeom>
              <a:avLst/>
              <a:gdLst>
                <a:gd name="T0" fmla="*/ 0 w 26"/>
                <a:gd name="T1" fmla="*/ 0 h 22"/>
                <a:gd name="T2" fmla="*/ 0 w 26"/>
                <a:gd name="T3" fmla="*/ 0 h 22"/>
                <a:gd name="T4" fmla="*/ 0 w 26"/>
                <a:gd name="T5" fmla="*/ 0 h 22"/>
                <a:gd name="T6" fmla="*/ 0 w 26"/>
                <a:gd name="T7" fmla="*/ 0 h 22"/>
                <a:gd name="T8" fmla="*/ 0 w 26"/>
                <a:gd name="T9" fmla="*/ 0 h 22"/>
                <a:gd name="T10" fmla="*/ 0 w 26"/>
                <a:gd name="T11" fmla="*/ 0 h 22"/>
                <a:gd name="T12" fmla="*/ 0 w 26"/>
                <a:gd name="T13" fmla="*/ 0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22"/>
                <a:gd name="T23" fmla="*/ 26 w 26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22">
                  <a:moveTo>
                    <a:pt x="0" y="22"/>
                  </a:moveTo>
                  <a:lnTo>
                    <a:pt x="7" y="4"/>
                  </a:lnTo>
                  <a:lnTo>
                    <a:pt x="20" y="0"/>
                  </a:lnTo>
                  <a:lnTo>
                    <a:pt x="26" y="18"/>
                  </a:lnTo>
                  <a:lnTo>
                    <a:pt x="15" y="17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8" name="Freeform 1679"/>
            <p:cNvSpPr>
              <a:spLocks/>
            </p:cNvSpPr>
            <p:nvPr/>
          </p:nvSpPr>
          <p:spPr bwMode="auto">
            <a:xfrm>
              <a:off x="4488" y="847"/>
              <a:ext cx="31" cy="30"/>
            </a:xfrm>
            <a:custGeom>
              <a:avLst/>
              <a:gdLst>
                <a:gd name="T0" fmla="*/ 0 w 122"/>
                <a:gd name="T1" fmla="*/ 0 h 119"/>
                <a:gd name="T2" fmla="*/ 0 w 122"/>
                <a:gd name="T3" fmla="*/ 0 h 119"/>
                <a:gd name="T4" fmla="*/ 0 w 122"/>
                <a:gd name="T5" fmla="*/ 0 h 119"/>
                <a:gd name="T6" fmla="*/ 0 w 122"/>
                <a:gd name="T7" fmla="*/ 0 h 119"/>
                <a:gd name="T8" fmla="*/ 0 w 122"/>
                <a:gd name="T9" fmla="*/ 0 h 119"/>
                <a:gd name="T10" fmla="*/ 0 w 122"/>
                <a:gd name="T11" fmla="*/ 0 h 119"/>
                <a:gd name="T12" fmla="*/ 0 w 122"/>
                <a:gd name="T13" fmla="*/ 0 h 119"/>
                <a:gd name="T14" fmla="*/ 0 w 122"/>
                <a:gd name="T15" fmla="*/ 0 h 119"/>
                <a:gd name="T16" fmla="*/ 0 w 122"/>
                <a:gd name="T17" fmla="*/ 0 h 119"/>
                <a:gd name="T18" fmla="*/ 0 w 122"/>
                <a:gd name="T19" fmla="*/ 0 h 119"/>
                <a:gd name="T20" fmla="*/ 0 w 122"/>
                <a:gd name="T21" fmla="*/ 0 h 119"/>
                <a:gd name="T22" fmla="*/ 0 w 122"/>
                <a:gd name="T23" fmla="*/ 0 h 119"/>
                <a:gd name="T24" fmla="*/ 0 w 122"/>
                <a:gd name="T25" fmla="*/ 0 h 119"/>
                <a:gd name="T26" fmla="*/ 0 w 122"/>
                <a:gd name="T27" fmla="*/ 0 h 119"/>
                <a:gd name="T28" fmla="*/ 0 w 122"/>
                <a:gd name="T29" fmla="*/ 0 h 119"/>
                <a:gd name="T30" fmla="*/ 0 w 122"/>
                <a:gd name="T31" fmla="*/ 0 h 119"/>
                <a:gd name="T32" fmla="*/ 0 w 122"/>
                <a:gd name="T33" fmla="*/ 0 h 119"/>
                <a:gd name="T34" fmla="*/ 0 w 122"/>
                <a:gd name="T35" fmla="*/ 0 h 119"/>
                <a:gd name="T36" fmla="*/ 0 w 122"/>
                <a:gd name="T37" fmla="*/ 0 h 119"/>
                <a:gd name="T38" fmla="*/ 0 w 122"/>
                <a:gd name="T39" fmla="*/ 0 h 119"/>
                <a:gd name="T40" fmla="*/ 0 w 122"/>
                <a:gd name="T41" fmla="*/ 0 h 119"/>
                <a:gd name="T42" fmla="*/ 0 w 122"/>
                <a:gd name="T43" fmla="*/ 0 h 119"/>
                <a:gd name="T44" fmla="*/ 0 w 122"/>
                <a:gd name="T45" fmla="*/ 0 h 119"/>
                <a:gd name="T46" fmla="*/ 0 w 122"/>
                <a:gd name="T47" fmla="*/ 0 h 119"/>
                <a:gd name="T48" fmla="*/ 0 w 122"/>
                <a:gd name="T49" fmla="*/ 0 h 119"/>
                <a:gd name="T50" fmla="*/ 0 w 122"/>
                <a:gd name="T51" fmla="*/ 0 h 119"/>
                <a:gd name="T52" fmla="*/ 0 w 122"/>
                <a:gd name="T53" fmla="*/ 0 h 119"/>
                <a:gd name="T54" fmla="*/ 0 w 122"/>
                <a:gd name="T55" fmla="*/ 0 h 119"/>
                <a:gd name="T56" fmla="*/ 0 w 122"/>
                <a:gd name="T57" fmla="*/ 0 h 11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22"/>
                <a:gd name="T88" fmla="*/ 0 h 119"/>
                <a:gd name="T89" fmla="*/ 122 w 122"/>
                <a:gd name="T90" fmla="*/ 119 h 11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22" h="119">
                  <a:moveTo>
                    <a:pt x="115" y="119"/>
                  </a:moveTo>
                  <a:lnTo>
                    <a:pt x="98" y="89"/>
                  </a:lnTo>
                  <a:lnTo>
                    <a:pt x="85" y="90"/>
                  </a:lnTo>
                  <a:lnTo>
                    <a:pt x="90" y="75"/>
                  </a:lnTo>
                  <a:lnTo>
                    <a:pt x="72" y="57"/>
                  </a:lnTo>
                  <a:lnTo>
                    <a:pt x="50" y="72"/>
                  </a:lnTo>
                  <a:lnTo>
                    <a:pt x="40" y="68"/>
                  </a:lnTo>
                  <a:lnTo>
                    <a:pt x="24" y="83"/>
                  </a:lnTo>
                  <a:lnTo>
                    <a:pt x="22" y="70"/>
                  </a:lnTo>
                  <a:lnTo>
                    <a:pt x="0" y="80"/>
                  </a:lnTo>
                  <a:lnTo>
                    <a:pt x="20" y="51"/>
                  </a:lnTo>
                  <a:lnTo>
                    <a:pt x="26" y="29"/>
                  </a:lnTo>
                  <a:lnTo>
                    <a:pt x="46" y="23"/>
                  </a:lnTo>
                  <a:lnTo>
                    <a:pt x="28" y="5"/>
                  </a:lnTo>
                  <a:lnTo>
                    <a:pt x="53" y="3"/>
                  </a:lnTo>
                  <a:lnTo>
                    <a:pt x="59" y="20"/>
                  </a:lnTo>
                  <a:lnTo>
                    <a:pt x="41" y="38"/>
                  </a:lnTo>
                  <a:lnTo>
                    <a:pt x="57" y="45"/>
                  </a:lnTo>
                  <a:lnTo>
                    <a:pt x="98" y="0"/>
                  </a:lnTo>
                  <a:lnTo>
                    <a:pt x="109" y="0"/>
                  </a:lnTo>
                  <a:lnTo>
                    <a:pt x="84" y="36"/>
                  </a:lnTo>
                  <a:lnTo>
                    <a:pt x="87" y="49"/>
                  </a:lnTo>
                  <a:lnTo>
                    <a:pt x="110" y="35"/>
                  </a:lnTo>
                  <a:lnTo>
                    <a:pt x="122" y="13"/>
                  </a:lnTo>
                  <a:lnTo>
                    <a:pt x="113" y="53"/>
                  </a:lnTo>
                  <a:lnTo>
                    <a:pt x="97" y="79"/>
                  </a:lnTo>
                  <a:lnTo>
                    <a:pt x="110" y="83"/>
                  </a:lnTo>
                  <a:lnTo>
                    <a:pt x="115" y="1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9" name="Freeform 1680"/>
            <p:cNvSpPr>
              <a:spLocks/>
            </p:cNvSpPr>
            <p:nvPr/>
          </p:nvSpPr>
          <p:spPr bwMode="auto">
            <a:xfrm>
              <a:off x="4502" y="874"/>
              <a:ext cx="10" cy="7"/>
            </a:xfrm>
            <a:custGeom>
              <a:avLst/>
              <a:gdLst>
                <a:gd name="T0" fmla="*/ 0 w 39"/>
                <a:gd name="T1" fmla="*/ 0 h 25"/>
                <a:gd name="T2" fmla="*/ 0 w 39"/>
                <a:gd name="T3" fmla="*/ 0 h 25"/>
                <a:gd name="T4" fmla="*/ 0 w 39"/>
                <a:gd name="T5" fmla="*/ 0 h 25"/>
                <a:gd name="T6" fmla="*/ 0 w 39"/>
                <a:gd name="T7" fmla="*/ 0 h 25"/>
                <a:gd name="T8" fmla="*/ 0 w 39"/>
                <a:gd name="T9" fmla="*/ 0 h 25"/>
                <a:gd name="T10" fmla="*/ 0 w 39"/>
                <a:gd name="T11" fmla="*/ 0 h 25"/>
                <a:gd name="T12" fmla="*/ 0 w 39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25"/>
                <a:gd name="T23" fmla="*/ 39 w 39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25">
                  <a:moveTo>
                    <a:pt x="0" y="8"/>
                  </a:moveTo>
                  <a:lnTo>
                    <a:pt x="22" y="11"/>
                  </a:lnTo>
                  <a:lnTo>
                    <a:pt x="33" y="25"/>
                  </a:lnTo>
                  <a:lnTo>
                    <a:pt x="39" y="15"/>
                  </a:lnTo>
                  <a:lnTo>
                    <a:pt x="2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0" name="Freeform 1681"/>
            <p:cNvSpPr>
              <a:spLocks/>
            </p:cNvSpPr>
            <p:nvPr/>
          </p:nvSpPr>
          <p:spPr bwMode="auto">
            <a:xfrm>
              <a:off x="4500" y="831"/>
              <a:ext cx="12" cy="20"/>
            </a:xfrm>
            <a:custGeom>
              <a:avLst/>
              <a:gdLst>
                <a:gd name="T0" fmla="*/ 0 w 48"/>
                <a:gd name="T1" fmla="*/ 0 h 78"/>
                <a:gd name="T2" fmla="*/ 0 w 48"/>
                <a:gd name="T3" fmla="*/ 0 h 78"/>
                <a:gd name="T4" fmla="*/ 0 w 48"/>
                <a:gd name="T5" fmla="*/ 0 h 78"/>
                <a:gd name="T6" fmla="*/ 0 w 48"/>
                <a:gd name="T7" fmla="*/ 0 h 78"/>
                <a:gd name="T8" fmla="*/ 0 w 48"/>
                <a:gd name="T9" fmla="*/ 0 h 78"/>
                <a:gd name="T10" fmla="*/ 0 w 48"/>
                <a:gd name="T11" fmla="*/ 0 h 78"/>
                <a:gd name="T12" fmla="*/ 0 w 48"/>
                <a:gd name="T13" fmla="*/ 0 h 78"/>
                <a:gd name="T14" fmla="*/ 0 w 48"/>
                <a:gd name="T15" fmla="*/ 0 h 78"/>
                <a:gd name="T16" fmla="*/ 0 w 48"/>
                <a:gd name="T17" fmla="*/ 0 h 78"/>
                <a:gd name="T18" fmla="*/ 0 w 48"/>
                <a:gd name="T19" fmla="*/ 0 h 78"/>
                <a:gd name="T20" fmla="*/ 0 w 48"/>
                <a:gd name="T21" fmla="*/ 0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78"/>
                <a:gd name="T35" fmla="*/ 48 w 48"/>
                <a:gd name="T36" fmla="*/ 78 h 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78">
                  <a:moveTo>
                    <a:pt x="0" y="71"/>
                  </a:moveTo>
                  <a:lnTo>
                    <a:pt x="4" y="54"/>
                  </a:lnTo>
                  <a:lnTo>
                    <a:pt x="36" y="0"/>
                  </a:lnTo>
                  <a:lnTo>
                    <a:pt x="40" y="30"/>
                  </a:lnTo>
                  <a:lnTo>
                    <a:pt x="28" y="36"/>
                  </a:lnTo>
                  <a:lnTo>
                    <a:pt x="32" y="48"/>
                  </a:lnTo>
                  <a:lnTo>
                    <a:pt x="48" y="41"/>
                  </a:lnTo>
                  <a:lnTo>
                    <a:pt x="20" y="78"/>
                  </a:lnTo>
                  <a:lnTo>
                    <a:pt x="13" y="66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1" name="Freeform 1682"/>
            <p:cNvSpPr>
              <a:spLocks/>
            </p:cNvSpPr>
            <p:nvPr/>
          </p:nvSpPr>
          <p:spPr bwMode="auto">
            <a:xfrm>
              <a:off x="4517" y="826"/>
              <a:ext cx="22" cy="39"/>
            </a:xfrm>
            <a:custGeom>
              <a:avLst/>
              <a:gdLst>
                <a:gd name="T0" fmla="*/ 0 w 91"/>
                <a:gd name="T1" fmla="*/ 0 h 156"/>
                <a:gd name="T2" fmla="*/ 0 w 91"/>
                <a:gd name="T3" fmla="*/ 0 h 156"/>
                <a:gd name="T4" fmla="*/ 0 w 91"/>
                <a:gd name="T5" fmla="*/ 0 h 156"/>
                <a:gd name="T6" fmla="*/ 0 w 91"/>
                <a:gd name="T7" fmla="*/ 0 h 156"/>
                <a:gd name="T8" fmla="*/ 0 w 91"/>
                <a:gd name="T9" fmla="*/ 0 h 156"/>
                <a:gd name="T10" fmla="*/ 0 w 91"/>
                <a:gd name="T11" fmla="*/ 0 h 156"/>
                <a:gd name="T12" fmla="*/ 0 w 91"/>
                <a:gd name="T13" fmla="*/ 0 h 156"/>
                <a:gd name="T14" fmla="*/ 0 w 91"/>
                <a:gd name="T15" fmla="*/ 0 h 156"/>
                <a:gd name="T16" fmla="*/ 0 w 91"/>
                <a:gd name="T17" fmla="*/ 0 h 156"/>
                <a:gd name="T18" fmla="*/ 0 w 91"/>
                <a:gd name="T19" fmla="*/ 0 h 156"/>
                <a:gd name="T20" fmla="*/ 0 w 91"/>
                <a:gd name="T21" fmla="*/ 0 h 156"/>
                <a:gd name="T22" fmla="*/ 0 w 91"/>
                <a:gd name="T23" fmla="*/ 0 h 156"/>
                <a:gd name="T24" fmla="*/ 0 w 91"/>
                <a:gd name="T25" fmla="*/ 0 h 156"/>
                <a:gd name="T26" fmla="*/ 0 w 91"/>
                <a:gd name="T27" fmla="*/ 0 h 156"/>
                <a:gd name="T28" fmla="*/ 0 w 91"/>
                <a:gd name="T29" fmla="*/ 0 h 156"/>
                <a:gd name="T30" fmla="*/ 0 w 91"/>
                <a:gd name="T31" fmla="*/ 0 h 156"/>
                <a:gd name="T32" fmla="*/ 0 w 91"/>
                <a:gd name="T33" fmla="*/ 0 h 156"/>
                <a:gd name="T34" fmla="*/ 0 w 91"/>
                <a:gd name="T35" fmla="*/ 0 h 156"/>
                <a:gd name="T36" fmla="*/ 0 w 91"/>
                <a:gd name="T37" fmla="*/ 0 h 156"/>
                <a:gd name="T38" fmla="*/ 0 w 91"/>
                <a:gd name="T39" fmla="*/ 0 h 156"/>
                <a:gd name="T40" fmla="*/ 0 w 91"/>
                <a:gd name="T41" fmla="*/ 0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1"/>
                <a:gd name="T64" fmla="*/ 0 h 156"/>
                <a:gd name="T65" fmla="*/ 91 w 91"/>
                <a:gd name="T66" fmla="*/ 156 h 15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1" h="156">
                  <a:moveTo>
                    <a:pt x="6" y="71"/>
                  </a:moveTo>
                  <a:lnTo>
                    <a:pt x="0" y="110"/>
                  </a:lnTo>
                  <a:lnTo>
                    <a:pt x="12" y="99"/>
                  </a:lnTo>
                  <a:lnTo>
                    <a:pt x="17" y="115"/>
                  </a:lnTo>
                  <a:lnTo>
                    <a:pt x="15" y="154"/>
                  </a:lnTo>
                  <a:lnTo>
                    <a:pt x="25" y="125"/>
                  </a:lnTo>
                  <a:lnTo>
                    <a:pt x="40" y="156"/>
                  </a:lnTo>
                  <a:lnTo>
                    <a:pt x="38" y="115"/>
                  </a:lnTo>
                  <a:lnTo>
                    <a:pt x="28" y="101"/>
                  </a:lnTo>
                  <a:lnTo>
                    <a:pt x="40" y="75"/>
                  </a:lnTo>
                  <a:lnTo>
                    <a:pt x="31" y="52"/>
                  </a:lnTo>
                  <a:lnTo>
                    <a:pt x="47" y="38"/>
                  </a:lnTo>
                  <a:lnTo>
                    <a:pt x="60" y="64"/>
                  </a:lnTo>
                  <a:lnTo>
                    <a:pt x="91" y="19"/>
                  </a:lnTo>
                  <a:lnTo>
                    <a:pt x="67" y="0"/>
                  </a:lnTo>
                  <a:lnTo>
                    <a:pt x="39" y="3"/>
                  </a:lnTo>
                  <a:lnTo>
                    <a:pt x="17" y="42"/>
                  </a:lnTo>
                  <a:lnTo>
                    <a:pt x="0" y="52"/>
                  </a:lnTo>
                  <a:lnTo>
                    <a:pt x="25" y="69"/>
                  </a:lnTo>
                  <a:lnTo>
                    <a:pt x="6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" name="Freeform 1683"/>
            <p:cNvSpPr>
              <a:spLocks/>
            </p:cNvSpPr>
            <p:nvPr/>
          </p:nvSpPr>
          <p:spPr bwMode="auto">
            <a:xfrm>
              <a:off x="4486" y="784"/>
              <a:ext cx="35" cy="26"/>
            </a:xfrm>
            <a:custGeom>
              <a:avLst/>
              <a:gdLst>
                <a:gd name="T0" fmla="*/ 0 w 142"/>
                <a:gd name="T1" fmla="*/ 0 h 104"/>
                <a:gd name="T2" fmla="*/ 0 w 142"/>
                <a:gd name="T3" fmla="*/ 0 h 104"/>
                <a:gd name="T4" fmla="*/ 0 w 142"/>
                <a:gd name="T5" fmla="*/ 0 h 104"/>
                <a:gd name="T6" fmla="*/ 0 w 142"/>
                <a:gd name="T7" fmla="*/ 0 h 104"/>
                <a:gd name="T8" fmla="*/ 0 w 142"/>
                <a:gd name="T9" fmla="*/ 0 h 104"/>
                <a:gd name="T10" fmla="*/ 0 w 142"/>
                <a:gd name="T11" fmla="*/ 0 h 104"/>
                <a:gd name="T12" fmla="*/ 0 w 142"/>
                <a:gd name="T13" fmla="*/ 0 h 104"/>
                <a:gd name="T14" fmla="*/ 0 w 142"/>
                <a:gd name="T15" fmla="*/ 0 h 104"/>
                <a:gd name="T16" fmla="*/ 0 w 142"/>
                <a:gd name="T17" fmla="*/ 0 h 104"/>
                <a:gd name="T18" fmla="*/ 0 w 142"/>
                <a:gd name="T19" fmla="*/ 0 h 104"/>
                <a:gd name="T20" fmla="*/ 0 w 142"/>
                <a:gd name="T21" fmla="*/ 0 h 104"/>
                <a:gd name="T22" fmla="*/ 0 w 142"/>
                <a:gd name="T23" fmla="*/ 0 h 104"/>
                <a:gd name="T24" fmla="*/ 0 w 142"/>
                <a:gd name="T25" fmla="*/ 0 h 104"/>
                <a:gd name="T26" fmla="*/ 0 w 142"/>
                <a:gd name="T27" fmla="*/ 0 h 104"/>
                <a:gd name="T28" fmla="*/ 0 w 142"/>
                <a:gd name="T29" fmla="*/ 0 h 104"/>
                <a:gd name="T30" fmla="*/ 0 w 142"/>
                <a:gd name="T31" fmla="*/ 0 h 104"/>
                <a:gd name="T32" fmla="*/ 0 w 142"/>
                <a:gd name="T33" fmla="*/ 0 h 104"/>
                <a:gd name="T34" fmla="*/ 0 w 142"/>
                <a:gd name="T35" fmla="*/ 0 h 1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2"/>
                <a:gd name="T55" fmla="*/ 0 h 104"/>
                <a:gd name="T56" fmla="*/ 142 w 142"/>
                <a:gd name="T57" fmla="*/ 104 h 10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2" h="104">
                  <a:moveTo>
                    <a:pt x="0" y="88"/>
                  </a:moveTo>
                  <a:lnTo>
                    <a:pt x="4" y="104"/>
                  </a:lnTo>
                  <a:lnTo>
                    <a:pt x="24" y="99"/>
                  </a:lnTo>
                  <a:lnTo>
                    <a:pt x="68" y="85"/>
                  </a:lnTo>
                  <a:lnTo>
                    <a:pt x="103" y="69"/>
                  </a:lnTo>
                  <a:lnTo>
                    <a:pt x="142" y="50"/>
                  </a:lnTo>
                  <a:lnTo>
                    <a:pt x="90" y="54"/>
                  </a:lnTo>
                  <a:lnTo>
                    <a:pt x="93" y="30"/>
                  </a:lnTo>
                  <a:lnTo>
                    <a:pt x="116" y="23"/>
                  </a:lnTo>
                  <a:lnTo>
                    <a:pt x="133" y="38"/>
                  </a:lnTo>
                  <a:lnTo>
                    <a:pt x="132" y="29"/>
                  </a:lnTo>
                  <a:lnTo>
                    <a:pt x="102" y="0"/>
                  </a:lnTo>
                  <a:lnTo>
                    <a:pt x="85" y="11"/>
                  </a:lnTo>
                  <a:lnTo>
                    <a:pt x="71" y="41"/>
                  </a:lnTo>
                  <a:lnTo>
                    <a:pt x="64" y="65"/>
                  </a:lnTo>
                  <a:lnTo>
                    <a:pt x="23" y="91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" name="Freeform 1684"/>
            <p:cNvSpPr>
              <a:spLocks/>
            </p:cNvSpPr>
            <p:nvPr/>
          </p:nvSpPr>
          <p:spPr bwMode="auto">
            <a:xfrm>
              <a:off x="4483" y="804"/>
              <a:ext cx="35" cy="52"/>
            </a:xfrm>
            <a:custGeom>
              <a:avLst/>
              <a:gdLst>
                <a:gd name="T0" fmla="*/ 0 w 138"/>
                <a:gd name="T1" fmla="*/ 0 h 209"/>
                <a:gd name="T2" fmla="*/ 0 w 138"/>
                <a:gd name="T3" fmla="*/ 0 h 209"/>
                <a:gd name="T4" fmla="*/ 0 w 138"/>
                <a:gd name="T5" fmla="*/ 0 h 209"/>
                <a:gd name="T6" fmla="*/ 0 w 138"/>
                <a:gd name="T7" fmla="*/ 0 h 209"/>
                <a:gd name="T8" fmla="*/ 0 w 138"/>
                <a:gd name="T9" fmla="*/ 0 h 209"/>
                <a:gd name="T10" fmla="*/ 0 w 138"/>
                <a:gd name="T11" fmla="*/ 0 h 209"/>
                <a:gd name="T12" fmla="*/ 0 w 138"/>
                <a:gd name="T13" fmla="*/ 0 h 209"/>
                <a:gd name="T14" fmla="*/ 0 w 138"/>
                <a:gd name="T15" fmla="*/ 0 h 209"/>
                <a:gd name="T16" fmla="*/ 0 w 138"/>
                <a:gd name="T17" fmla="*/ 0 h 209"/>
                <a:gd name="T18" fmla="*/ 0 w 138"/>
                <a:gd name="T19" fmla="*/ 0 h 209"/>
                <a:gd name="T20" fmla="*/ 0 w 138"/>
                <a:gd name="T21" fmla="*/ 0 h 209"/>
                <a:gd name="T22" fmla="*/ 0 w 138"/>
                <a:gd name="T23" fmla="*/ 0 h 209"/>
                <a:gd name="T24" fmla="*/ 0 w 138"/>
                <a:gd name="T25" fmla="*/ 0 h 209"/>
                <a:gd name="T26" fmla="*/ 0 w 138"/>
                <a:gd name="T27" fmla="*/ 0 h 209"/>
                <a:gd name="T28" fmla="*/ 0 w 138"/>
                <a:gd name="T29" fmla="*/ 0 h 209"/>
                <a:gd name="T30" fmla="*/ 0 w 138"/>
                <a:gd name="T31" fmla="*/ 0 h 209"/>
                <a:gd name="T32" fmla="*/ 0 w 138"/>
                <a:gd name="T33" fmla="*/ 0 h 209"/>
                <a:gd name="T34" fmla="*/ 0 w 138"/>
                <a:gd name="T35" fmla="*/ 0 h 209"/>
                <a:gd name="T36" fmla="*/ 0 w 138"/>
                <a:gd name="T37" fmla="*/ 0 h 209"/>
                <a:gd name="T38" fmla="*/ 0 w 138"/>
                <a:gd name="T39" fmla="*/ 0 h 209"/>
                <a:gd name="T40" fmla="*/ 0 w 138"/>
                <a:gd name="T41" fmla="*/ 0 h 209"/>
                <a:gd name="T42" fmla="*/ 0 w 138"/>
                <a:gd name="T43" fmla="*/ 0 h 209"/>
                <a:gd name="T44" fmla="*/ 0 w 138"/>
                <a:gd name="T45" fmla="*/ 0 h 209"/>
                <a:gd name="T46" fmla="*/ 0 w 138"/>
                <a:gd name="T47" fmla="*/ 0 h 209"/>
                <a:gd name="T48" fmla="*/ 0 w 138"/>
                <a:gd name="T49" fmla="*/ 0 h 209"/>
                <a:gd name="T50" fmla="*/ 0 w 138"/>
                <a:gd name="T51" fmla="*/ 0 h 209"/>
                <a:gd name="T52" fmla="*/ 0 w 138"/>
                <a:gd name="T53" fmla="*/ 0 h 209"/>
                <a:gd name="T54" fmla="*/ 0 w 138"/>
                <a:gd name="T55" fmla="*/ 0 h 209"/>
                <a:gd name="T56" fmla="*/ 0 w 138"/>
                <a:gd name="T57" fmla="*/ 0 h 209"/>
                <a:gd name="T58" fmla="*/ 0 w 138"/>
                <a:gd name="T59" fmla="*/ 0 h 209"/>
                <a:gd name="T60" fmla="*/ 0 w 138"/>
                <a:gd name="T61" fmla="*/ 0 h 20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8"/>
                <a:gd name="T94" fmla="*/ 0 h 209"/>
                <a:gd name="T95" fmla="*/ 138 w 138"/>
                <a:gd name="T96" fmla="*/ 209 h 20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8" h="209">
                  <a:moveTo>
                    <a:pt x="38" y="47"/>
                  </a:moveTo>
                  <a:lnTo>
                    <a:pt x="73" y="88"/>
                  </a:lnTo>
                  <a:lnTo>
                    <a:pt x="0" y="146"/>
                  </a:lnTo>
                  <a:lnTo>
                    <a:pt x="62" y="209"/>
                  </a:lnTo>
                  <a:lnTo>
                    <a:pt x="72" y="200"/>
                  </a:lnTo>
                  <a:lnTo>
                    <a:pt x="48" y="176"/>
                  </a:lnTo>
                  <a:lnTo>
                    <a:pt x="78" y="126"/>
                  </a:lnTo>
                  <a:lnTo>
                    <a:pt x="92" y="105"/>
                  </a:lnTo>
                  <a:lnTo>
                    <a:pt x="99" y="59"/>
                  </a:lnTo>
                  <a:lnTo>
                    <a:pt x="113" y="46"/>
                  </a:lnTo>
                  <a:lnTo>
                    <a:pt x="117" y="74"/>
                  </a:lnTo>
                  <a:lnTo>
                    <a:pt x="103" y="83"/>
                  </a:lnTo>
                  <a:lnTo>
                    <a:pt x="107" y="99"/>
                  </a:lnTo>
                  <a:lnTo>
                    <a:pt x="118" y="91"/>
                  </a:lnTo>
                  <a:lnTo>
                    <a:pt x="117" y="105"/>
                  </a:lnTo>
                  <a:lnTo>
                    <a:pt x="114" y="120"/>
                  </a:lnTo>
                  <a:lnTo>
                    <a:pt x="122" y="120"/>
                  </a:lnTo>
                  <a:lnTo>
                    <a:pt x="138" y="99"/>
                  </a:lnTo>
                  <a:lnTo>
                    <a:pt x="125" y="70"/>
                  </a:lnTo>
                  <a:lnTo>
                    <a:pt x="131" y="39"/>
                  </a:lnTo>
                  <a:lnTo>
                    <a:pt x="121" y="26"/>
                  </a:lnTo>
                  <a:lnTo>
                    <a:pt x="105" y="33"/>
                  </a:lnTo>
                  <a:lnTo>
                    <a:pt x="81" y="72"/>
                  </a:lnTo>
                  <a:lnTo>
                    <a:pt x="75" y="55"/>
                  </a:lnTo>
                  <a:lnTo>
                    <a:pt x="91" y="29"/>
                  </a:lnTo>
                  <a:lnTo>
                    <a:pt x="112" y="11"/>
                  </a:lnTo>
                  <a:lnTo>
                    <a:pt x="110" y="0"/>
                  </a:lnTo>
                  <a:lnTo>
                    <a:pt x="75" y="26"/>
                  </a:lnTo>
                  <a:lnTo>
                    <a:pt x="53" y="30"/>
                  </a:lnTo>
                  <a:lnTo>
                    <a:pt x="38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4" name="Freeform 1685"/>
            <p:cNvSpPr>
              <a:spLocks/>
            </p:cNvSpPr>
            <p:nvPr/>
          </p:nvSpPr>
          <p:spPr bwMode="auto">
            <a:xfrm>
              <a:off x="4517" y="798"/>
              <a:ext cx="20" cy="29"/>
            </a:xfrm>
            <a:custGeom>
              <a:avLst/>
              <a:gdLst>
                <a:gd name="T0" fmla="*/ 0 w 82"/>
                <a:gd name="T1" fmla="*/ 0 h 117"/>
                <a:gd name="T2" fmla="*/ 0 w 82"/>
                <a:gd name="T3" fmla="*/ 0 h 117"/>
                <a:gd name="T4" fmla="*/ 0 w 82"/>
                <a:gd name="T5" fmla="*/ 0 h 117"/>
                <a:gd name="T6" fmla="*/ 0 w 82"/>
                <a:gd name="T7" fmla="*/ 0 h 117"/>
                <a:gd name="T8" fmla="*/ 0 w 82"/>
                <a:gd name="T9" fmla="*/ 0 h 117"/>
                <a:gd name="T10" fmla="*/ 0 w 82"/>
                <a:gd name="T11" fmla="*/ 0 h 117"/>
                <a:gd name="T12" fmla="*/ 0 w 82"/>
                <a:gd name="T13" fmla="*/ 0 h 117"/>
                <a:gd name="T14" fmla="*/ 0 w 82"/>
                <a:gd name="T15" fmla="*/ 0 h 117"/>
                <a:gd name="T16" fmla="*/ 0 w 82"/>
                <a:gd name="T17" fmla="*/ 0 h 117"/>
                <a:gd name="T18" fmla="*/ 0 w 82"/>
                <a:gd name="T19" fmla="*/ 0 h 117"/>
                <a:gd name="T20" fmla="*/ 0 w 82"/>
                <a:gd name="T21" fmla="*/ 0 h 117"/>
                <a:gd name="T22" fmla="*/ 0 w 82"/>
                <a:gd name="T23" fmla="*/ 0 h 117"/>
                <a:gd name="T24" fmla="*/ 0 w 82"/>
                <a:gd name="T25" fmla="*/ 0 h 117"/>
                <a:gd name="T26" fmla="*/ 0 w 82"/>
                <a:gd name="T27" fmla="*/ 0 h 117"/>
                <a:gd name="T28" fmla="*/ 0 w 82"/>
                <a:gd name="T29" fmla="*/ 0 h 117"/>
                <a:gd name="T30" fmla="*/ 0 w 82"/>
                <a:gd name="T31" fmla="*/ 0 h 117"/>
                <a:gd name="T32" fmla="*/ 0 w 82"/>
                <a:gd name="T33" fmla="*/ 0 h 117"/>
                <a:gd name="T34" fmla="*/ 0 w 82"/>
                <a:gd name="T35" fmla="*/ 0 h 117"/>
                <a:gd name="T36" fmla="*/ 0 w 82"/>
                <a:gd name="T37" fmla="*/ 0 h 117"/>
                <a:gd name="T38" fmla="*/ 0 w 82"/>
                <a:gd name="T39" fmla="*/ 0 h 117"/>
                <a:gd name="T40" fmla="*/ 0 w 82"/>
                <a:gd name="T41" fmla="*/ 0 h 117"/>
                <a:gd name="T42" fmla="*/ 0 w 82"/>
                <a:gd name="T43" fmla="*/ 0 h 117"/>
                <a:gd name="T44" fmla="*/ 0 w 82"/>
                <a:gd name="T45" fmla="*/ 0 h 117"/>
                <a:gd name="T46" fmla="*/ 0 w 82"/>
                <a:gd name="T47" fmla="*/ 0 h 1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2"/>
                <a:gd name="T73" fmla="*/ 0 h 117"/>
                <a:gd name="T74" fmla="*/ 82 w 82"/>
                <a:gd name="T75" fmla="*/ 117 h 11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2" h="117">
                  <a:moveTo>
                    <a:pt x="0" y="16"/>
                  </a:moveTo>
                  <a:lnTo>
                    <a:pt x="0" y="30"/>
                  </a:lnTo>
                  <a:lnTo>
                    <a:pt x="18" y="36"/>
                  </a:lnTo>
                  <a:lnTo>
                    <a:pt x="6" y="87"/>
                  </a:lnTo>
                  <a:lnTo>
                    <a:pt x="21" y="90"/>
                  </a:lnTo>
                  <a:lnTo>
                    <a:pt x="15" y="117"/>
                  </a:lnTo>
                  <a:lnTo>
                    <a:pt x="60" y="84"/>
                  </a:lnTo>
                  <a:lnTo>
                    <a:pt x="62" y="73"/>
                  </a:lnTo>
                  <a:lnTo>
                    <a:pt x="38" y="84"/>
                  </a:lnTo>
                  <a:lnTo>
                    <a:pt x="58" y="57"/>
                  </a:lnTo>
                  <a:lnTo>
                    <a:pt x="73" y="64"/>
                  </a:lnTo>
                  <a:lnTo>
                    <a:pt x="82" y="42"/>
                  </a:lnTo>
                  <a:lnTo>
                    <a:pt x="60" y="42"/>
                  </a:lnTo>
                  <a:lnTo>
                    <a:pt x="38" y="65"/>
                  </a:lnTo>
                  <a:lnTo>
                    <a:pt x="26" y="59"/>
                  </a:lnTo>
                  <a:lnTo>
                    <a:pt x="27" y="33"/>
                  </a:lnTo>
                  <a:lnTo>
                    <a:pt x="34" y="46"/>
                  </a:lnTo>
                  <a:lnTo>
                    <a:pt x="47" y="38"/>
                  </a:lnTo>
                  <a:lnTo>
                    <a:pt x="51" y="9"/>
                  </a:lnTo>
                  <a:lnTo>
                    <a:pt x="36" y="0"/>
                  </a:lnTo>
                  <a:lnTo>
                    <a:pt x="31" y="18"/>
                  </a:lnTo>
                  <a:lnTo>
                    <a:pt x="23" y="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5" name="Freeform 1686"/>
            <p:cNvSpPr>
              <a:spLocks/>
            </p:cNvSpPr>
            <p:nvPr/>
          </p:nvSpPr>
          <p:spPr bwMode="auto">
            <a:xfrm>
              <a:off x="4436" y="788"/>
              <a:ext cx="36" cy="24"/>
            </a:xfrm>
            <a:custGeom>
              <a:avLst/>
              <a:gdLst>
                <a:gd name="T0" fmla="*/ 0 w 147"/>
                <a:gd name="T1" fmla="*/ 0 h 97"/>
                <a:gd name="T2" fmla="*/ 0 w 147"/>
                <a:gd name="T3" fmla="*/ 0 h 97"/>
                <a:gd name="T4" fmla="*/ 0 w 147"/>
                <a:gd name="T5" fmla="*/ 0 h 97"/>
                <a:gd name="T6" fmla="*/ 0 w 147"/>
                <a:gd name="T7" fmla="*/ 0 h 97"/>
                <a:gd name="T8" fmla="*/ 0 w 147"/>
                <a:gd name="T9" fmla="*/ 0 h 97"/>
                <a:gd name="T10" fmla="*/ 0 w 147"/>
                <a:gd name="T11" fmla="*/ 0 h 97"/>
                <a:gd name="T12" fmla="*/ 0 w 147"/>
                <a:gd name="T13" fmla="*/ 0 h 97"/>
                <a:gd name="T14" fmla="*/ 0 w 147"/>
                <a:gd name="T15" fmla="*/ 0 h 97"/>
                <a:gd name="T16" fmla="*/ 0 w 147"/>
                <a:gd name="T17" fmla="*/ 0 h 97"/>
                <a:gd name="T18" fmla="*/ 0 w 147"/>
                <a:gd name="T19" fmla="*/ 0 h 97"/>
                <a:gd name="T20" fmla="*/ 0 w 147"/>
                <a:gd name="T21" fmla="*/ 0 h 97"/>
                <a:gd name="T22" fmla="*/ 0 w 147"/>
                <a:gd name="T23" fmla="*/ 0 h 97"/>
                <a:gd name="T24" fmla="*/ 0 w 147"/>
                <a:gd name="T25" fmla="*/ 0 h 97"/>
                <a:gd name="T26" fmla="*/ 0 w 147"/>
                <a:gd name="T27" fmla="*/ 0 h 97"/>
                <a:gd name="T28" fmla="*/ 0 w 147"/>
                <a:gd name="T29" fmla="*/ 0 h 97"/>
                <a:gd name="T30" fmla="*/ 0 w 147"/>
                <a:gd name="T31" fmla="*/ 0 h 97"/>
                <a:gd name="T32" fmla="*/ 0 w 147"/>
                <a:gd name="T33" fmla="*/ 0 h 97"/>
                <a:gd name="T34" fmla="*/ 0 w 147"/>
                <a:gd name="T35" fmla="*/ 0 h 97"/>
                <a:gd name="T36" fmla="*/ 0 w 147"/>
                <a:gd name="T37" fmla="*/ 0 h 97"/>
                <a:gd name="T38" fmla="*/ 0 w 147"/>
                <a:gd name="T39" fmla="*/ 0 h 97"/>
                <a:gd name="T40" fmla="*/ 0 w 147"/>
                <a:gd name="T41" fmla="*/ 0 h 9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7"/>
                <a:gd name="T64" fmla="*/ 0 h 97"/>
                <a:gd name="T65" fmla="*/ 147 w 147"/>
                <a:gd name="T66" fmla="*/ 97 h 9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7" h="97">
                  <a:moveTo>
                    <a:pt x="0" y="97"/>
                  </a:moveTo>
                  <a:lnTo>
                    <a:pt x="37" y="36"/>
                  </a:lnTo>
                  <a:lnTo>
                    <a:pt x="108" y="0"/>
                  </a:lnTo>
                  <a:lnTo>
                    <a:pt x="130" y="15"/>
                  </a:lnTo>
                  <a:lnTo>
                    <a:pt x="147" y="35"/>
                  </a:lnTo>
                  <a:lnTo>
                    <a:pt x="125" y="39"/>
                  </a:lnTo>
                  <a:lnTo>
                    <a:pt x="118" y="54"/>
                  </a:lnTo>
                  <a:lnTo>
                    <a:pt x="108" y="26"/>
                  </a:lnTo>
                  <a:lnTo>
                    <a:pt x="87" y="19"/>
                  </a:lnTo>
                  <a:lnTo>
                    <a:pt x="98" y="41"/>
                  </a:lnTo>
                  <a:lnTo>
                    <a:pt x="95" y="62"/>
                  </a:lnTo>
                  <a:lnTo>
                    <a:pt x="85" y="31"/>
                  </a:lnTo>
                  <a:lnTo>
                    <a:pt x="64" y="31"/>
                  </a:lnTo>
                  <a:lnTo>
                    <a:pt x="60" y="49"/>
                  </a:lnTo>
                  <a:lnTo>
                    <a:pt x="83" y="62"/>
                  </a:lnTo>
                  <a:lnTo>
                    <a:pt x="70" y="78"/>
                  </a:lnTo>
                  <a:lnTo>
                    <a:pt x="52" y="54"/>
                  </a:lnTo>
                  <a:lnTo>
                    <a:pt x="46" y="40"/>
                  </a:lnTo>
                  <a:lnTo>
                    <a:pt x="27" y="73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6" name="Freeform 1687"/>
            <p:cNvSpPr>
              <a:spLocks/>
            </p:cNvSpPr>
            <p:nvPr/>
          </p:nvSpPr>
          <p:spPr bwMode="auto">
            <a:xfrm>
              <a:off x="4438" y="811"/>
              <a:ext cx="18" cy="6"/>
            </a:xfrm>
            <a:custGeom>
              <a:avLst/>
              <a:gdLst>
                <a:gd name="T0" fmla="*/ 0 w 70"/>
                <a:gd name="T1" fmla="*/ 0 h 24"/>
                <a:gd name="T2" fmla="*/ 0 w 70"/>
                <a:gd name="T3" fmla="*/ 0 h 24"/>
                <a:gd name="T4" fmla="*/ 0 w 70"/>
                <a:gd name="T5" fmla="*/ 0 h 24"/>
                <a:gd name="T6" fmla="*/ 0 w 70"/>
                <a:gd name="T7" fmla="*/ 0 h 24"/>
                <a:gd name="T8" fmla="*/ 0 w 70"/>
                <a:gd name="T9" fmla="*/ 0 h 24"/>
                <a:gd name="T10" fmla="*/ 0 w 70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24"/>
                <a:gd name="T20" fmla="*/ 70 w 70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24">
                  <a:moveTo>
                    <a:pt x="0" y="11"/>
                  </a:moveTo>
                  <a:lnTo>
                    <a:pt x="27" y="24"/>
                  </a:lnTo>
                  <a:lnTo>
                    <a:pt x="70" y="11"/>
                  </a:lnTo>
                  <a:lnTo>
                    <a:pt x="4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7" name="Freeform 1688"/>
            <p:cNvSpPr>
              <a:spLocks/>
            </p:cNvSpPr>
            <p:nvPr/>
          </p:nvSpPr>
          <p:spPr bwMode="auto">
            <a:xfrm>
              <a:off x="4455" y="804"/>
              <a:ext cx="15" cy="10"/>
            </a:xfrm>
            <a:custGeom>
              <a:avLst/>
              <a:gdLst>
                <a:gd name="T0" fmla="*/ 0 w 60"/>
                <a:gd name="T1" fmla="*/ 0 h 43"/>
                <a:gd name="T2" fmla="*/ 0 w 60"/>
                <a:gd name="T3" fmla="*/ 0 h 43"/>
                <a:gd name="T4" fmla="*/ 0 w 60"/>
                <a:gd name="T5" fmla="*/ 0 h 43"/>
                <a:gd name="T6" fmla="*/ 0 w 60"/>
                <a:gd name="T7" fmla="*/ 0 h 43"/>
                <a:gd name="T8" fmla="*/ 0 w 60"/>
                <a:gd name="T9" fmla="*/ 0 h 43"/>
                <a:gd name="T10" fmla="*/ 0 w 60"/>
                <a:gd name="T11" fmla="*/ 0 h 43"/>
                <a:gd name="T12" fmla="*/ 0 w 60"/>
                <a:gd name="T13" fmla="*/ 0 h 43"/>
                <a:gd name="T14" fmla="*/ 0 w 60"/>
                <a:gd name="T15" fmla="*/ 0 h 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0"/>
                <a:gd name="T25" fmla="*/ 0 h 43"/>
                <a:gd name="T26" fmla="*/ 60 w 60"/>
                <a:gd name="T27" fmla="*/ 43 h 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0" h="43">
                  <a:moveTo>
                    <a:pt x="24" y="7"/>
                  </a:moveTo>
                  <a:lnTo>
                    <a:pt x="0" y="33"/>
                  </a:lnTo>
                  <a:lnTo>
                    <a:pt x="30" y="43"/>
                  </a:lnTo>
                  <a:lnTo>
                    <a:pt x="60" y="18"/>
                  </a:lnTo>
                  <a:lnTo>
                    <a:pt x="32" y="21"/>
                  </a:lnTo>
                  <a:lnTo>
                    <a:pt x="48" y="0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8" name="Freeform 1689"/>
            <p:cNvSpPr>
              <a:spLocks/>
            </p:cNvSpPr>
            <p:nvPr/>
          </p:nvSpPr>
          <p:spPr bwMode="auto">
            <a:xfrm>
              <a:off x="4373" y="787"/>
              <a:ext cx="55" cy="50"/>
            </a:xfrm>
            <a:custGeom>
              <a:avLst/>
              <a:gdLst>
                <a:gd name="T0" fmla="*/ 0 w 222"/>
                <a:gd name="T1" fmla="*/ 0 h 201"/>
                <a:gd name="T2" fmla="*/ 0 w 222"/>
                <a:gd name="T3" fmla="*/ 0 h 201"/>
                <a:gd name="T4" fmla="*/ 0 w 222"/>
                <a:gd name="T5" fmla="*/ 0 h 201"/>
                <a:gd name="T6" fmla="*/ 0 w 222"/>
                <a:gd name="T7" fmla="*/ 0 h 201"/>
                <a:gd name="T8" fmla="*/ 0 w 222"/>
                <a:gd name="T9" fmla="*/ 0 h 201"/>
                <a:gd name="T10" fmla="*/ 0 w 222"/>
                <a:gd name="T11" fmla="*/ 0 h 201"/>
                <a:gd name="T12" fmla="*/ 0 w 222"/>
                <a:gd name="T13" fmla="*/ 0 h 201"/>
                <a:gd name="T14" fmla="*/ 0 w 222"/>
                <a:gd name="T15" fmla="*/ 0 h 201"/>
                <a:gd name="T16" fmla="*/ 0 w 222"/>
                <a:gd name="T17" fmla="*/ 0 h 201"/>
                <a:gd name="T18" fmla="*/ 0 w 222"/>
                <a:gd name="T19" fmla="*/ 0 h 201"/>
                <a:gd name="T20" fmla="*/ 0 w 222"/>
                <a:gd name="T21" fmla="*/ 0 h 201"/>
                <a:gd name="T22" fmla="*/ 0 w 222"/>
                <a:gd name="T23" fmla="*/ 0 h 201"/>
                <a:gd name="T24" fmla="*/ 0 w 222"/>
                <a:gd name="T25" fmla="*/ 0 h 201"/>
                <a:gd name="T26" fmla="*/ 0 w 222"/>
                <a:gd name="T27" fmla="*/ 0 h 201"/>
                <a:gd name="T28" fmla="*/ 0 w 222"/>
                <a:gd name="T29" fmla="*/ 0 h 20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2"/>
                <a:gd name="T46" fmla="*/ 0 h 201"/>
                <a:gd name="T47" fmla="*/ 222 w 222"/>
                <a:gd name="T48" fmla="*/ 201 h 20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2" h="201">
                  <a:moveTo>
                    <a:pt x="0" y="9"/>
                  </a:moveTo>
                  <a:lnTo>
                    <a:pt x="19" y="34"/>
                  </a:lnTo>
                  <a:lnTo>
                    <a:pt x="122" y="127"/>
                  </a:lnTo>
                  <a:lnTo>
                    <a:pt x="174" y="173"/>
                  </a:lnTo>
                  <a:lnTo>
                    <a:pt x="207" y="201"/>
                  </a:lnTo>
                  <a:lnTo>
                    <a:pt x="222" y="201"/>
                  </a:lnTo>
                  <a:lnTo>
                    <a:pt x="174" y="161"/>
                  </a:lnTo>
                  <a:lnTo>
                    <a:pt x="118" y="114"/>
                  </a:lnTo>
                  <a:lnTo>
                    <a:pt x="100" y="93"/>
                  </a:lnTo>
                  <a:lnTo>
                    <a:pt x="64" y="69"/>
                  </a:lnTo>
                  <a:lnTo>
                    <a:pt x="33" y="30"/>
                  </a:lnTo>
                  <a:lnTo>
                    <a:pt x="16" y="17"/>
                  </a:lnTo>
                  <a:lnTo>
                    <a:pt x="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9" name="Freeform 1690"/>
            <p:cNvSpPr>
              <a:spLocks/>
            </p:cNvSpPr>
            <p:nvPr/>
          </p:nvSpPr>
          <p:spPr bwMode="auto">
            <a:xfrm>
              <a:off x="4455" y="845"/>
              <a:ext cx="37" cy="19"/>
            </a:xfrm>
            <a:custGeom>
              <a:avLst/>
              <a:gdLst>
                <a:gd name="T0" fmla="*/ 0 w 149"/>
                <a:gd name="T1" fmla="*/ 0 h 74"/>
                <a:gd name="T2" fmla="*/ 0 w 149"/>
                <a:gd name="T3" fmla="*/ 0 h 74"/>
                <a:gd name="T4" fmla="*/ 0 w 149"/>
                <a:gd name="T5" fmla="*/ 0 h 74"/>
                <a:gd name="T6" fmla="*/ 0 w 149"/>
                <a:gd name="T7" fmla="*/ 0 h 74"/>
                <a:gd name="T8" fmla="*/ 0 w 149"/>
                <a:gd name="T9" fmla="*/ 0 h 74"/>
                <a:gd name="T10" fmla="*/ 0 w 149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74"/>
                <a:gd name="T20" fmla="*/ 149 w 149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74">
                  <a:moveTo>
                    <a:pt x="6" y="47"/>
                  </a:moveTo>
                  <a:lnTo>
                    <a:pt x="143" y="0"/>
                  </a:lnTo>
                  <a:lnTo>
                    <a:pt x="149" y="21"/>
                  </a:lnTo>
                  <a:lnTo>
                    <a:pt x="0" y="74"/>
                  </a:lnTo>
                  <a:lnTo>
                    <a:pt x="6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0" name="Freeform 1691"/>
            <p:cNvSpPr>
              <a:spLocks/>
            </p:cNvSpPr>
            <p:nvPr/>
          </p:nvSpPr>
          <p:spPr bwMode="auto">
            <a:xfrm>
              <a:off x="4450" y="809"/>
              <a:ext cx="39" cy="56"/>
            </a:xfrm>
            <a:custGeom>
              <a:avLst/>
              <a:gdLst>
                <a:gd name="T0" fmla="*/ 0 w 156"/>
                <a:gd name="T1" fmla="*/ 0 h 222"/>
                <a:gd name="T2" fmla="*/ 0 w 156"/>
                <a:gd name="T3" fmla="*/ 0 h 222"/>
                <a:gd name="T4" fmla="*/ 0 w 156"/>
                <a:gd name="T5" fmla="*/ 0 h 222"/>
                <a:gd name="T6" fmla="*/ 0 w 156"/>
                <a:gd name="T7" fmla="*/ 0 h 222"/>
                <a:gd name="T8" fmla="*/ 0 w 156"/>
                <a:gd name="T9" fmla="*/ 0 h 222"/>
                <a:gd name="T10" fmla="*/ 0 w 156"/>
                <a:gd name="T11" fmla="*/ 0 h 222"/>
                <a:gd name="T12" fmla="*/ 0 w 156"/>
                <a:gd name="T13" fmla="*/ 0 h 222"/>
                <a:gd name="T14" fmla="*/ 0 w 156"/>
                <a:gd name="T15" fmla="*/ 0 h 222"/>
                <a:gd name="T16" fmla="*/ 0 w 156"/>
                <a:gd name="T17" fmla="*/ 0 h 222"/>
                <a:gd name="T18" fmla="*/ 0 w 156"/>
                <a:gd name="T19" fmla="*/ 0 h 222"/>
                <a:gd name="T20" fmla="*/ 0 w 156"/>
                <a:gd name="T21" fmla="*/ 0 h 222"/>
                <a:gd name="T22" fmla="*/ 0 w 156"/>
                <a:gd name="T23" fmla="*/ 0 h 2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6"/>
                <a:gd name="T37" fmla="*/ 0 h 222"/>
                <a:gd name="T38" fmla="*/ 156 w 156"/>
                <a:gd name="T39" fmla="*/ 222 h 2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6" h="222">
                  <a:moveTo>
                    <a:pt x="0" y="222"/>
                  </a:moveTo>
                  <a:lnTo>
                    <a:pt x="30" y="214"/>
                  </a:lnTo>
                  <a:lnTo>
                    <a:pt x="40" y="174"/>
                  </a:lnTo>
                  <a:lnTo>
                    <a:pt x="90" y="106"/>
                  </a:lnTo>
                  <a:lnTo>
                    <a:pt x="109" y="110"/>
                  </a:lnTo>
                  <a:lnTo>
                    <a:pt x="156" y="72"/>
                  </a:lnTo>
                  <a:lnTo>
                    <a:pt x="141" y="27"/>
                  </a:lnTo>
                  <a:lnTo>
                    <a:pt x="135" y="0"/>
                  </a:lnTo>
                  <a:lnTo>
                    <a:pt x="83" y="67"/>
                  </a:lnTo>
                  <a:lnTo>
                    <a:pt x="12" y="180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1" name="Freeform 1692"/>
            <p:cNvSpPr>
              <a:spLocks/>
            </p:cNvSpPr>
            <p:nvPr/>
          </p:nvSpPr>
          <p:spPr bwMode="auto">
            <a:xfrm>
              <a:off x="4419" y="760"/>
              <a:ext cx="15" cy="5"/>
            </a:xfrm>
            <a:custGeom>
              <a:avLst/>
              <a:gdLst>
                <a:gd name="T0" fmla="*/ 0 w 62"/>
                <a:gd name="T1" fmla="*/ 0 h 19"/>
                <a:gd name="T2" fmla="*/ 0 w 62"/>
                <a:gd name="T3" fmla="*/ 0 h 19"/>
                <a:gd name="T4" fmla="*/ 0 w 62"/>
                <a:gd name="T5" fmla="*/ 0 h 19"/>
                <a:gd name="T6" fmla="*/ 0 w 62"/>
                <a:gd name="T7" fmla="*/ 0 h 19"/>
                <a:gd name="T8" fmla="*/ 0 w 62"/>
                <a:gd name="T9" fmla="*/ 0 h 19"/>
                <a:gd name="T10" fmla="*/ 0 w 62"/>
                <a:gd name="T11" fmla="*/ 0 h 19"/>
                <a:gd name="T12" fmla="*/ 0 w 6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"/>
                <a:gd name="T22" fmla="*/ 0 h 19"/>
                <a:gd name="T23" fmla="*/ 62 w 62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" h="19">
                  <a:moveTo>
                    <a:pt x="0" y="19"/>
                  </a:moveTo>
                  <a:lnTo>
                    <a:pt x="27" y="14"/>
                  </a:lnTo>
                  <a:lnTo>
                    <a:pt x="62" y="15"/>
                  </a:lnTo>
                  <a:lnTo>
                    <a:pt x="52" y="0"/>
                  </a:lnTo>
                  <a:lnTo>
                    <a:pt x="20" y="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" name="Freeform 1693"/>
            <p:cNvSpPr>
              <a:spLocks/>
            </p:cNvSpPr>
            <p:nvPr/>
          </p:nvSpPr>
          <p:spPr bwMode="auto">
            <a:xfrm>
              <a:off x="4408" y="805"/>
              <a:ext cx="51" cy="21"/>
            </a:xfrm>
            <a:custGeom>
              <a:avLst/>
              <a:gdLst>
                <a:gd name="T0" fmla="*/ 0 w 206"/>
                <a:gd name="T1" fmla="*/ 0 h 84"/>
                <a:gd name="T2" fmla="*/ 0 w 206"/>
                <a:gd name="T3" fmla="*/ 0 h 84"/>
                <a:gd name="T4" fmla="*/ 0 w 206"/>
                <a:gd name="T5" fmla="*/ 0 h 84"/>
                <a:gd name="T6" fmla="*/ 0 w 206"/>
                <a:gd name="T7" fmla="*/ 0 h 84"/>
                <a:gd name="T8" fmla="*/ 0 w 206"/>
                <a:gd name="T9" fmla="*/ 0 h 84"/>
                <a:gd name="T10" fmla="*/ 0 w 206"/>
                <a:gd name="T11" fmla="*/ 0 h 84"/>
                <a:gd name="T12" fmla="*/ 0 w 206"/>
                <a:gd name="T13" fmla="*/ 0 h 84"/>
                <a:gd name="T14" fmla="*/ 0 w 206"/>
                <a:gd name="T15" fmla="*/ 0 h 84"/>
                <a:gd name="T16" fmla="*/ 0 w 206"/>
                <a:gd name="T17" fmla="*/ 0 h 84"/>
                <a:gd name="T18" fmla="*/ 0 w 206"/>
                <a:gd name="T19" fmla="*/ 0 h 84"/>
                <a:gd name="T20" fmla="*/ 0 w 206"/>
                <a:gd name="T21" fmla="*/ 0 h 84"/>
                <a:gd name="T22" fmla="*/ 0 w 206"/>
                <a:gd name="T23" fmla="*/ 0 h 84"/>
                <a:gd name="T24" fmla="*/ 0 w 206"/>
                <a:gd name="T25" fmla="*/ 0 h 84"/>
                <a:gd name="T26" fmla="*/ 0 w 206"/>
                <a:gd name="T27" fmla="*/ 0 h 84"/>
                <a:gd name="T28" fmla="*/ 0 w 206"/>
                <a:gd name="T29" fmla="*/ 0 h 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6"/>
                <a:gd name="T46" fmla="*/ 0 h 84"/>
                <a:gd name="T47" fmla="*/ 206 w 206"/>
                <a:gd name="T48" fmla="*/ 84 h 8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6" h="84">
                  <a:moveTo>
                    <a:pt x="16" y="27"/>
                  </a:moveTo>
                  <a:lnTo>
                    <a:pt x="45" y="55"/>
                  </a:lnTo>
                  <a:lnTo>
                    <a:pt x="72" y="69"/>
                  </a:lnTo>
                  <a:lnTo>
                    <a:pt x="103" y="78"/>
                  </a:lnTo>
                  <a:lnTo>
                    <a:pt x="136" y="84"/>
                  </a:lnTo>
                  <a:lnTo>
                    <a:pt x="167" y="79"/>
                  </a:lnTo>
                  <a:lnTo>
                    <a:pt x="206" y="65"/>
                  </a:lnTo>
                  <a:lnTo>
                    <a:pt x="187" y="52"/>
                  </a:lnTo>
                  <a:lnTo>
                    <a:pt x="141" y="62"/>
                  </a:lnTo>
                  <a:lnTo>
                    <a:pt x="102" y="55"/>
                  </a:lnTo>
                  <a:lnTo>
                    <a:pt x="70" y="44"/>
                  </a:lnTo>
                  <a:lnTo>
                    <a:pt x="36" y="27"/>
                  </a:lnTo>
                  <a:lnTo>
                    <a:pt x="0" y="0"/>
                  </a:lnTo>
                  <a:lnTo>
                    <a:pt x="16" y="27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" name="Freeform 1694"/>
            <p:cNvSpPr>
              <a:spLocks/>
            </p:cNvSpPr>
            <p:nvPr/>
          </p:nvSpPr>
          <p:spPr bwMode="auto">
            <a:xfrm>
              <a:off x="4321" y="527"/>
              <a:ext cx="147" cy="48"/>
            </a:xfrm>
            <a:custGeom>
              <a:avLst/>
              <a:gdLst>
                <a:gd name="T0" fmla="*/ 0 w 588"/>
                <a:gd name="T1" fmla="*/ 0 h 188"/>
                <a:gd name="T2" fmla="*/ 0 w 588"/>
                <a:gd name="T3" fmla="*/ 0 h 188"/>
                <a:gd name="T4" fmla="*/ 0 w 588"/>
                <a:gd name="T5" fmla="*/ 0 h 188"/>
                <a:gd name="T6" fmla="*/ 0 w 588"/>
                <a:gd name="T7" fmla="*/ 0 h 188"/>
                <a:gd name="T8" fmla="*/ 0 w 588"/>
                <a:gd name="T9" fmla="*/ 0 h 188"/>
                <a:gd name="T10" fmla="*/ 0 w 588"/>
                <a:gd name="T11" fmla="*/ 0 h 188"/>
                <a:gd name="T12" fmla="*/ 0 w 588"/>
                <a:gd name="T13" fmla="*/ 0 h 188"/>
                <a:gd name="T14" fmla="*/ 0 w 588"/>
                <a:gd name="T15" fmla="*/ 0 h 188"/>
                <a:gd name="T16" fmla="*/ 0 w 588"/>
                <a:gd name="T17" fmla="*/ 0 h 188"/>
                <a:gd name="T18" fmla="*/ 0 w 588"/>
                <a:gd name="T19" fmla="*/ 0 h 188"/>
                <a:gd name="T20" fmla="*/ 0 w 588"/>
                <a:gd name="T21" fmla="*/ 0 h 188"/>
                <a:gd name="T22" fmla="*/ 0 w 588"/>
                <a:gd name="T23" fmla="*/ 0 h 188"/>
                <a:gd name="T24" fmla="*/ 0 w 588"/>
                <a:gd name="T25" fmla="*/ 0 h 188"/>
                <a:gd name="T26" fmla="*/ 0 w 588"/>
                <a:gd name="T27" fmla="*/ 0 h 188"/>
                <a:gd name="T28" fmla="*/ 0 w 588"/>
                <a:gd name="T29" fmla="*/ 0 h 188"/>
                <a:gd name="T30" fmla="*/ 0 w 588"/>
                <a:gd name="T31" fmla="*/ 0 h 188"/>
                <a:gd name="T32" fmla="*/ 0 w 588"/>
                <a:gd name="T33" fmla="*/ 0 h 1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8"/>
                <a:gd name="T52" fmla="*/ 0 h 188"/>
                <a:gd name="T53" fmla="*/ 588 w 588"/>
                <a:gd name="T54" fmla="*/ 188 h 1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8" h="188">
                  <a:moveTo>
                    <a:pt x="0" y="92"/>
                  </a:moveTo>
                  <a:lnTo>
                    <a:pt x="13" y="69"/>
                  </a:lnTo>
                  <a:lnTo>
                    <a:pt x="30" y="45"/>
                  </a:lnTo>
                  <a:lnTo>
                    <a:pt x="65" y="23"/>
                  </a:lnTo>
                  <a:lnTo>
                    <a:pt x="109" y="9"/>
                  </a:lnTo>
                  <a:lnTo>
                    <a:pt x="175" y="0"/>
                  </a:lnTo>
                  <a:lnTo>
                    <a:pt x="249" y="4"/>
                  </a:lnTo>
                  <a:lnTo>
                    <a:pt x="341" y="19"/>
                  </a:lnTo>
                  <a:lnTo>
                    <a:pt x="408" y="40"/>
                  </a:lnTo>
                  <a:lnTo>
                    <a:pt x="470" y="73"/>
                  </a:lnTo>
                  <a:lnTo>
                    <a:pt x="519" y="100"/>
                  </a:lnTo>
                  <a:lnTo>
                    <a:pt x="562" y="143"/>
                  </a:lnTo>
                  <a:lnTo>
                    <a:pt x="588" y="188"/>
                  </a:lnTo>
                  <a:lnTo>
                    <a:pt x="524" y="157"/>
                  </a:lnTo>
                  <a:lnTo>
                    <a:pt x="304" y="138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5C5C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4" name="Freeform 1695"/>
            <p:cNvSpPr>
              <a:spLocks/>
            </p:cNvSpPr>
            <p:nvPr/>
          </p:nvSpPr>
          <p:spPr bwMode="auto">
            <a:xfrm>
              <a:off x="4363" y="563"/>
              <a:ext cx="57" cy="49"/>
            </a:xfrm>
            <a:custGeom>
              <a:avLst/>
              <a:gdLst>
                <a:gd name="T0" fmla="*/ 0 w 227"/>
                <a:gd name="T1" fmla="*/ 0 h 198"/>
                <a:gd name="T2" fmla="*/ 0 w 227"/>
                <a:gd name="T3" fmla="*/ 0 h 198"/>
                <a:gd name="T4" fmla="*/ 0 w 227"/>
                <a:gd name="T5" fmla="*/ 0 h 198"/>
                <a:gd name="T6" fmla="*/ 0 w 227"/>
                <a:gd name="T7" fmla="*/ 0 h 198"/>
                <a:gd name="T8" fmla="*/ 0 w 227"/>
                <a:gd name="T9" fmla="*/ 0 h 198"/>
                <a:gd name="T10" fmla="*/ 0 w 227"/>
                <a:gd name="T11" fmla="*/ 0 h 198"/>
                <a:gd name="T12" fmla="*/ 0 w 227"/>
                <a:gd name="T13" fmla="*/ 0 h 198"/>
                <a:gd name="T14" fmla="*/ 0 w 227"/>
                <a:gd name="T15" fmla="*/ 0 h 1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7"/>
                <a:gd name="T25" fmla="*/ 0 h 198"/>
                <a:gd name="T26" fmla="*/ 227 w 227"/>
                <a:gd name="T27" fmla="*/ 198 h 1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7" h="198">
                  <a:moveTo>
                    <a:pt x="0" y="142"/>
                  </a:moveTo>
                  <a:lnTo>
                    <a:pt x="48" y="164"/>
                  </a:lnTo>
                  <a:lnTo>
                    <a:pt x="99" y="181"/>
                  </a:lnTo>
                  <a:lnTo>
                    <a:pt x="157" y="192"/>
                  </a:lnTo>
                  <a:lnTo>
                    <a:pt x="227" y="198"/>
                  </a:lnTo>
                  <a:lnTo>
                    <a:pt x="152" y="0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5" name="Freeform 1696"/>
            <p:cNvSpPr>
              <a:spLocks/>
            </p:cNvSpPr>
            <p:nvPr/>
          </p:nvSpPr>
          <p:spPr bwMode="auto">
            <a:xfrm>
              <a:off x="4395" y="718"/>
              <a:ext cx="47" cy="48"/>
            </a:xfrm>
            <a:custGeom>
              <a:avLst/>
              <a:gdLst>
                <a:gd name="T0" fmla="*/ 0 w 187"/>
                <a:gd name="T1" fmla="*/ 0 h 193"/>
                <a:gd name="T2" fmla="*/ 0 w 187"/>
                <a:gd name="T3" fmla="*/ 0 h 193"/>
                <a:gd name="T4" fmla="*/ 0 w 187"/>
                <a:gd name="T5" fmla="*/ 0 h 193"/>
                <a:gd name="T6" fmla="*/ 0 w 187"/>
                <a:gd name="T7" fmla="*/ 0 h 193"/>
                <a:gd name="T8" fmla="*/ 0 w 187"/>
                <a:gd name="T9" fmla="*/ 0 h 193"/>
                <a:gd name="T10" fmla="*/ 0 w 187"/>
                <a:gd name="T11" fmla="*/ 0 h 193"/>
                <a:gd name="T12" fmla="*/ 0 w 187"/>
                <a:gd name="T13" fmla="*/ 0 h 193"/>
                <a:gd name="T14" fmla="*/ 0 w 187"/>
                <a:gd name="T15" fmla="*/ 0 h 193"/>
                <a:gd name="T16" fmla="*/ 0 w 187"/>
                <a:gd name="T17" fmla="*/ 0 h 193"/>
                <a:gd name="T18" fmla="*/ 0 w 187"/>
                <a:gd name="T19" fmla="*/ 0 h 193"/>
                <a:gd name="T20" fmla="*/ 0 w 187"/>
                <a:gd name="T21" fmla="*/ 0 h 193"/>
                <a:gd name="T22" fmla="*/ 0 w 187"/>
                <a:gd name="T23" fmla="*/ 0 h 193"/>
                <a:gd name="T24" fmla="*/ 0 w 187"/>
                <a:gd name="T25" fmla="*/ 0 h 193"/>
                <a:gd name="T26" fmla="*/ 0 w 187"/>
                <a:gd name="T27" fmla="*/ 0 h 193"/>
                <a:gd name="T28" fmla="*/ 0 w 187"/>
                <a:gd name="T29" fmla="*/ 0 h 193"/>
                <a:gd name="T30" fmla="*/ 0 w 187"/>
                <a:gd name="T31" fmla="*/ 0 h 193"/>
                <a:gd name="T32" fmla="*/ 0 w 187"/>
                <a:gd name="T33" fmla="*/ 0 h 193"/>
                <a:gd name="T34" fmla="*/ 0 w 187"/>
                <a:gd name="T35" fmla="*/ 0 h 193"/>
                <a:gd name="T36" fmla="*/ 0 w 187"/>
                <a:gd name="T37" fmla="*/ 0 h 193"/>
                <a:gd name="T38" fmla="*/ 0 w 187"/>
                <a:gd name="T39" fmla="*/ 0 h 193"/>
                <a:gd name="T40" fmla="*/ 0 w 187"/>
                <a:gd name="T41" fmla="*/ 0 h 193"/>
                <a:gd name="T42" fmla="*/ 0 w 187"/>
                <a:gd name="T43" fmla="*/ 0 h 193"/>
                <a:gd name="T44" fmla="*/ 0 w 187"/>
                <a:gd name="T45" fmla="*/ 0 h 193"/>
                <a:gd name="T46" fmla="*/ 0 w 187"/>
                <a:gd name="T47" fmla="*/ 0 h 193"/>
                <a:gd name="T48" fmla="*/ 0 w 187"/>
                <a:gd name="T49" fmla="*/ 0 h 193"/>
                <a:gd name="T50" fmla="*/ 0 w 187"/>
                <a:gd name="T51" fmla="*/ 0 h 193"/>
                <a:gd name="T52" fmla="*/ 0 w 187"/>
                <a:gd name="T53" fmla="*/ 0 h 19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7"/>
                <a:gd name="T82" fmla="*/ 0 h 193"/>
                <a:gd name="T83" fmla="*/ 187 w 187"/>
                <a:gd name="T84" fmla="*/ 193 h 19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7" h="193">
                  <a:moveTo>
                    <a:pt x="122" y="16"/>
                  </a:moveTo>
                  <a:lnTo>
                    <a:pt x="80" y="33"/>
                  </a:lnTo>
                  <a:lnTo>
                    <a:pt x="60" y="86"/>
                  </a:lnTo>
                  <a:lnTo>
                    <a:pt x="39" y="106"/>
                  </a:lnTo>
                  <a:lnTo>
                    <a:pt x="48" y="50"/>
                  </a:lnTo>
                  <a:lnTo>
                    <a:pt x="31" y="32"/>
                  </a:lnTo>
                  <a:lnTo>
                    <a:pt x="14" y="71"/>
                  </a:lnTo>
                  <a:lnTo>
                    <a:pt x="0" y="128"/>
                  </a:lnTo>
                  <a:lnTo>
                    <a:pt x="21" y="163"/>
                  </a:lnTo>
                  <a:lnTo>
                    <a:pt x="15" y="193"/>
                  </a:lnTo>
                  <a:lnTo>
                    <a:pt x="47" y="152"/>
                  </a:lnTo>
                  <a:lnTo>
                    <a:pt x="75" y="103"/>
                  </a:lnTo>
                  <a:lnTo>
                    <a:pt x="101" y="85"/>
                  </a:lnTo>
                  <a:lnTo>
                    <a:pt x="134" y="90"/>
                  </a:lnTo>
                  <a:lnTo>
                    <a:pt x="130" y="121"/>
                  </a:lnTo>
                  <a:lnTo>
                    <a:pt x="73" y="164"/>
                  </a:lnTo>
                  <a:lnTo>
                    <a:pt x="113" y="171"/>
                  </a:lnTo>
                  <a:lnTo>
                    <a:pt x="145" y="169"/>
                  </a:lnTo>
                  <a:lnTo>
                    <a:pt x="144" y="145"/>
                  </a:lnTo>
                  <a:lnTo>
                    <a:pt x="173" y="124"/>
                  </a:lnTo>
                  <a:lnTo>
                    <a:pt x="187" y="93"/>
                  </a:lnTo>
                  <a:lnTo>
                    <a:pt x="158" y="68"/>
                  </a:lnTo>
                  <a:lnTo>
                    <a:pt x="182" y="0"/>
                  </a:lnTo>
                  <a:lnTo>
                    <a:pt x="158" y="15"/>
                  </a:lnTo>
                  <a:lnTo>
                    <a:pt x="134" y="56"/>
                  </a:lnTo>
                  <a:lnTo>
                    <a:pt x="12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" name="Freeform 1697"/>
            <p:cNvSpPr>
              <a:spLocks/>
            </p:cNvSpPr>
            <p:nvPr/>
          </p:nvSpPr>
          <p:spPr bwMode="auto">
            <a:xfrm>
              <a:off x="4378" y="768"/>
              <a:ext cx="24" cy="26"/>
            </a:xfrm>
            <a:custGeom>
              <a:avLst/>
              <a:gdLst>
                <a:gd name="T0" fmla="*/ 0 w 96"/>
                <a:gd name="T1" fmla="*/ 0 h 101"/>
                <a:gd name="T2" fmla="*/ 0 w 96"/>
                <a:gd name="T3" fmla="*/ 0 h 101"/>
                <a:gd name="T4" fmla="*/ 0 w 96"/>
                <a:gd name="T5" fmla="*/ 0 h 101"/>
                <a:gd name="T6" fmla="*/ 0 w 96"/>
                <a:gd name="T7" fmla="*/ 0 h 101"/>
                <a:gd name="T8" fmla="*/ 0 w 96"/>
                <a:gd name="T9" fmla="*/ 0 h 101"/>
                <a:gd name="T10" fmla="*/ 0 w 96"/>
                <a:gd name="T11" fmla="*/ 0 h 101"/>
                <a:gd name="T12" fmla="*/ 0 w 96"/>
                <a:gd name="T13" fmla="*/ 0 h 101"/>
                <a:gd name="T14" fmla="*/ 0 w 96"/>
                <a:gd name="T15" fmla="*/ 0 h 101"/>
                <a:gd name="T16" fmla="*/ 0 w 96"/>
                <a:gd name="T17" fmla="*/ 0 h 101"/>
                <a:gd name="T18" fmla="*/ 0 w 96"/>
                <a:gd name="T19" fmla="*/ 0 h 101"/>
                <a:gd name="T20" fmla="*/ 0 w 96"/>
                <a:gd name="T21" fmla="*/ 0 h 101"/>
                <a:gd name="T22" fmla="*/ 0 w 96"/>
                <a:gd name="T23" fmla="*/ 0 h 101"/>
                <a:gd name="T24" fmla="*/ 0 w 96"/>
                <a:gd name="T25" fmla="*/ 0 h 101"/>
                <a:gd name="T26" fmla="*/ 0 w 96"/>
                <a:gd name="T27" fmla="*/ 0 h 101"/>
                <a:gd name="T28" fmla="*/ 0 w 96"/>
                <a:gd name="T29" fmla="*/ 0 h 101"/>
                <a:gd name="T30" fmla="*/ 0 w 96"/>
                <a:gd name="T31" fmla="*/ 0 h 101"/>
                <a:gd name="T32" fmla="*/ 0 w 96"/>
                <a:gd name="T33" fmla="*/ 0 h 10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6"/>
                <a:gd name="T52" fmla="*/ 0 h 101"/>
                <a:gd name="T53" fmla="*/ 96 w 96"/>
                <a:gd name="T54" fmla="*/ 101 h 10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6" h="101">
                  <a:moveTo>
                    <a:pt x="96" y="5"/>
                  </a:moveTo>
                  <a:lnTo>
                    <a:pt x="61" y="10"/>
                  </a:lnTo>
                  <a:lnTo>
                    <a:pt x="37" y="0"/>
                  </a:lnTo>
                  <a:lnTo>
                    <a:pt x="21" y="17"/>
                  </a:lnTo>
                  <a:lnTo>
                    <a:pt x="43" y="26"/>
                  </a:lnTo>
                  <a:lnTo>
                    <a:pt x="7" y="32"/>
                  </a:lnTo>
                  <a:lnTo>
                    <a:pt x="0" y="47"/>
                  </a:lnTo>
                  <a:lnTo>
                    <a:pt x="22" y="60"/>
                  </a:lnTo>
                  <a:lnTo>
                    <a:pt x="13" y="76"/>
                  </a:lnTo>
                  <a:lnTo>
                    <a:pt x="26" y="101"/>
                  </a:lnTo>
                  <a:lnTo>
                    <a:pt x="35" y="69"/>
                  </a:lnTo>
                  <a:lnTo>
                    <a:pt x="50" y="52"/>
                  </a:lnTo>
                  <a:lnTo>
                    <a:pt x="38" y="41"/>
                  </a:lnTo>
                  <a:lnTo>
                    <a:pt x="63" y="34"/>
                  </a:lnTo>
                  <a:lnTo>
                    <a:pt x="82" y="27"/>
                  </a:lnTo>
                  <a:lnTo>
                    <a:pt x="96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" name="Freeform 1698"/>
            <p:cNvSpPr>
              <a:spLocks/>
            </p:cNvSpPr>
            <p:nvPr/>
          </p:nvSpPr>
          <p:spPr bwMode="auto">
            <a:xfrm>
              <a:off x="4400" y="743"/>
              <a:ext cx="26" cy="25"/>
            </a:xfrm>
            <a:custGeom>
              <a:avLst/>
              <a:gdLst>
                <a:gd name="T0" fmla="*/ 0 w 102"/>
                <a:gd name="T1" fmla="*/ 0 h 99"/>
                <a:gd name="T2" fmla="*/ 0 w 102"/>
                <a:gd name="T3" fmla="*/ 0 h 99"/>
                <a:gd name="T4" fmla="*/ 0 w 102"/>
                <a:gd name="T5" fmla="*/ 0 h 99"/>
                <a:gd name="T6" fmla="*/ 0 w 102"/>
                <a:gd name="T7" fmla="*/ 0 h 99"/>
                <a:gd name="T8" fmla="*/ 0 w 102"/>
                <a:gd name="T9" fmla="*/ 0 h 99"/>
                <a:gd name="T10" fmla="*/ 0 w 102"/>
                <a:gd name="T11" fmla="*/ 0 h 99"/>
                <a:gd name="T12" fmla="*/ 0 w 102"/>
                <a:gd name="T13" fmla="*/ 0 h 99"/>
                <a:gd name="T14" fmla="*/ 0 w 102"/>
                <a:gd name="T15" fmla="*/ 0 h 99"/>
                <a:gd name="T16" fmla="*/ 0 w 102"/>
                <a:gd name="T17" fmla="*/ 0 h 99"/>
                <a:gd name="T18" fmla="*/ 0 w 102"/>
                <a:gd name="T19" fmla="*/ 0 h 99"/>
                <a:gd name="T20" fmla="*/ 0 w 102"/>
                <a:gd name="T21" fmla="*/ 0 h 99"/>
                <a:gd name="T22" fmla="*/ 0 w 102"/>
                <a:gd name="T23" fmla="*/ 0 h 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2"/>
                <a:gd name="T37" fmla="*/ 0 h 99"/>
                <a:gd name="T38" fmla="*/ 102 w 102"/>
                <a:gd name="T39" fmla="*/ 99 h 9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2" h="99">
                  <a:moveTo>
                    <a:pt x="0" y="99"/>
                  </a:moveTo>
                  <a:lnTo>
                    <a:pt x="4" y="88"/>
                  </a:lnTo>
                  <a:lnTo>
                    <a:pt x="41" y="37"/>
                  </a:lnTo>
                  <a:lnTo>
                    <a:pt x="55" y="10"/>
                  </a:lnTo>
                  <a:lnTo>
                    <a:pt x="79" y="0"/>
                  </a:lnTo>
                  <a:lnTo>
                    <a:pt x="102" y="6"/>
                  </a:lnTo>
                  <a:lnTo>
                    <a:pt x="40" y="56"/>
                  </a:lnTo>
                  <a:lnTo>
                    <a:pt x="31" y="74"/>
                  </a:lnTo>
                  <a:lnTo>
                    <a:pt x="71" y="75"/>
                  </a:lnTo>
                  <a:lnTo>
                    <a:pt x="35" y="96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8" name="Freeform 1699"/>
            <p:cNvSpPr>
              <a:spLocks/>
            </p:cNvSpPr>
            <p:nvPr/>
          </p:nvSpPr>
          <p:spPr bwMode="auto">
            <a:xfrm>
              <a:off x="4387" y="780"/>
              <a:ext cx="8" cy="19"/>
            </a:xfrm>
            <a:custGeom>
              <a:avLst/>
              <a:gdLst>
                <a:gd name="T0" fmla="*/ 0 w 32"/>
                <a:gd name="T1" fmla="*/ 0 h 79"/>
                <a:gd name="T2" fmla="*/ 0 w 32"/>
                <a:gd name="T3" fmla="*/ 0 h 79"/>
                <a:gd name="T4" fmla="*/ 0 w 32"/>
                <a:gd name="T5" fmla="*/ 0 h 79"/>
                <a:gd name="T6" fmla="*/ 0 w 32"/>
                <a:gd name="T7" fmla="*/ 0 h 79"/>
                <a:gd name="T8" fmla="*/ 0 w 32"/>
                <a:gd name="T9" fmla="*/ 0 h 79"/>
                <a:gd name="T10" fmla="*/ 0 w 32"/>
                <a:gd name="T11" fmla="*/ 0 h 79"/>
                <a:gd name="T12" fmla="*/ 0 w 32"/>
                <a:gd name="T13" fmla="*/ 0 h 79"/>
                <a:gd name="T14" fmla="*/ 0 w 32"/>
                <a:gd name="T15" fmla="*/ 0 h 79"/>
                <a:gd name="T16" fmla="*/ 0 w 32"/>
                <a:gd name="T17" fmla="*/ 0 h 79"/>
                <a:gd name="T18" fmla="*/ 0 w 32"/>
                <a:gd name="T19" fmla="*/ 0 h 79"/>
                <a:gd name="T20" fmla="*/ 0 w 32"/>
                <a:gd name="T21" fmla="*/ 0 h 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"/>
                <a:gd name="T34" fmla="*/ 0 h 79"/>
                <a:gd name="T35" fmla="*/ 32 w 32"/>
                <a:gd name="T36" fmla="*/ 79 h 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" h="79">
                  <a:moveTo>
                    <a:pt x="30" y="0"/>
                  </a:moveTo>
                  <a:lnTo>
                    <a:pt x="32" y="30"/>
                  </a:lnTo>
                  <a:lnTo>
                    <a:pt x="20" y="53"/>
                  </a:lnTo>
                  <a:lnTo>
                    <a:pt x="29" y="68"/>
                  </a:lnTo>
                  <a:lnTo>
                    <a:pt x="9" y="65"/>
                  </a:lnTo>
                  <a:lnTo>
                    <a:pt x="0" y="79"/>
                  </a:lnTo>
                  <a:lnTo>
                    <a:pt x="0" y="51"/>
                  </a:lnTo>
                  <a:lnTo>
                    <a:pt x="8" y="25"/>
                  </a:lnTo>
                  <a:lnTo>
                    <a:pt x="20" y="25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" name="Freeform 1700"/>
            <p:cNvSpPr>
              <a:spLocks/>
            </p:cNvSpPr>
            <p:nvPr/>
          </p:nvSpPr>
          <p:spPr bwMode="auto">
            <a:xfrm>
              <a:off x="4375" y="783"/>
              <a:ext cx="10" cy="13"/>
            </a:xfrm>
            <a:custGeom>
              <a:avLst/>
              <a:gdLst>
                <a:gd name="T0" fmla="*/ 0 w 37"/>
                <a:gd name="T1" fmla="*/ 0 h 52"/>
                <a:gd name="T2" fmla="*/ 0 w 37"/>
                <a:gd name="T3" fmla="*/ 0 h 52"/>
                <a:gd name="T4" fmla="*/ 0 w 37"/>
                <a:gd name="T5" fmla="*/ 0 h 52"/>
                <a:gd name="T6" fmla="*/ 0 w 37"/>
                <a:gd name="T7" fmla="*/ 0 h 52"/>
                <a:gd name="T8" fmla="*/ 0 w 37"/>
                <a:gd name="T9" fmla="*/ 0 h 52"/>
                <a:gd name="T10" fmla="*/ 0 w 37"/>
                <a:gd name="T11" fmla="*/ 0 h 52"/>
                <a:gd name="T12" fmla="*/ 0 w 37"/>
                <a:gd name="T13" fmla="*/ 0 h 52"/>
                <a:gd name="T14" fmla="*/ 0 w 37"/>
                <a:gd name="T15" fmla="*/ 0 h 52"/>
                <a:gd name="T16" fmla="*/ 0 w 37"/>
                <a:gd name="T17" fmla="*/ 0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"/>
                <a:gd name="T28" fmla="*/ 0 h 52"/>
                <a:gd name="T29" fmla="*/ 37 w 37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" h="52">
                  <a:moveTo>
                    <a:pt x="0" y="7"/>
                  </a:moveTo>
                  <a:lnTo>
                    <a:pt x="9" y="26"/>
                  </a:lnTo>
                  <a:lnTo>
                    <a:pt x="23" y="37"/>
                  </a:lnTo>
                  <a:lnTo>
                    <a:pt x="37" y="52"/>
                  </a:lnTo>
                  <a:lnTo>
                    <a:pt x="20" y="18"/>
                  </a:lnTo>
                  <a:lnTo>
                    <a:pt x="23" y="3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0" name="Freeform 1701"/>
            <p:cNvSpPr>
              <a:spLocks/>
            </p:cNvSpPr>
            <p:nvPr/>
          </p:nvSpPr>
          <p:spPr bwMode="auto">
            <a:xfrm>
              <a:off x="4390" y="753"/>
              <a:ext cx="9" cy="16"/>
            </a:xfrm>
            <a:custGeom>
              <a:avLst/>
              <a:gdLst>
                <a:gd name="T0" fmla="*/ 0 w 32"/>
                <a:gd name="T1" fmla="*/ 0 h 66"/>
                <a:gd name="T2" fmla="*/ 0 w 32"/>
                <a:gd name="T3" fmla="*/ 0 h 66"/>
                <a:gd name="T4" fmla="*/ 0 w 32"/>
                <a:gd name="T5" fmla="*/ 0 h 66"/>
                <a:gd name="T6" fmla="*/ 0 w 32"/>
                <a:gd name="T7" fmla="*/ 0 h 66"/>
                <a:gd name="T8" fmla="*/ 0 w 32"/>
                <a:gd name="T9" fmla="*/ 0 h 66"/>
                <a:gd name="T10" fmla="*/ 0 w 32"/>
                <a:gd name="T11" fmla="*/ 0 h 66"/>
                <a:gd name="T12" fmla="*/ 0 w 32"/>
                <a:gd name="T13" fmla="*/ 0 h 66"/>
                <a:gd name="T14" fmla="*/ 0 w 32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66"/>
                <a:gd name="T26" fmla="*/ 32 w 32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66">
                  <a:moveTo>
                    <a:pt x="2" y="0"/>
                  </a:moveTo>
                  <a:lnTo>
                    <a:pt x="17" y="42"/>
                  </a:lnTo>
                  <a:lnTo>
                    <a:pt x="0" y="60"/>
                  </a:lnTo>
                  <a:lnTo>
                    <a:pt x="17" y="61"/>
                  </a:lnTo>
                  <a:lnTo>
                    <a:pt x="26" y="66"/>
                  </a:lnTo>
                  <a:lnTo>
                    <a:pt x="32" y="3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1" name="Freeform 1702"/>
            <p:cNvSpPr>
              <a:spLocks/>
            </p:cNvSpPr>
            <p:nvPr/>
          </p:nvSpPr>
          <p:spPr bwMode="auto">
            <a:xfrm>
              <a:off x="4407" y="725"/>
              <a:ext cx="7" cy="14"/>
            </a:xfrm>
            <a:custGeom>
              <a:avLst/>
              <a:gdLst>
                <a:gd name="T0" fmla="*/ 0 w 27"/>
                <a:gd name="T1" fmla="*/ 0 h 54"/>
                <a:gd name="T2" fmla="*/ 0 w 27"/>
                <a:gd name="T3" fmla="*/ 0 h 54"/>
                <a:gd name="T4" fmla="*/ 0 w 27"/>
                <a:gd name="T5" fmla="*/ 0 h 54"/>
                <a:gd name="T6" fmla="*/ 0 w 27"/>
                <a:gd name="T7" fmla="*/ 0 h 54"/>
                <a:gd name="T8" fmla="*/ 0 w 27"/>
                <a:gd name="T9" fmla="*/ 0 h 54"/>
                <a:gd name="T10" fmla="*/ 0 w 27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54"/>
                <a:gd name="T20" fmla="*/ 27 w 27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54">
                  <a:moveTo>
                    <a:pt x="12" y="0"/>
                  </a:moveTo>
                  <a:lnTo>
                    <a:pt x="0" y="54"/>
                  </a:lnTo>
                  <a:lnTo>
                    <a:pt x="13" y="41"/>
                  </a:lnTo>
                  <a:lnTo>
                    <a:pt x="27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2" name="Freeform 1703"/>
            <p:cNvSpPr>
              <a:spLocks/>
            </p:cNvSpPr>
            <p:nvPr/>
          </p:nvSpPr>
          <p:spPr bwMode="auto">
            <a:xfrm>
              <a:off x="4415" y="824"/>
              <a:ext cx="21" cy="10"/>
            </a:xfrm>
            <a:custGeom>
              <a:avLst/>
              <a:gdLst>
                <a:gd name="T0" fmla="*/ 0 w 85"/>
                <a:gd name="T1" fmla="*/ 0 h 38"/>
                <a:gd name="T2" fmla="*/ 0 w 85"/>
                <a:gd name="T3" fmla="*/ 0 h 38"/>
                <a:gd name="T4" fmla="*/ 0 w 85"/>
                <a:gd name="T5" fmla="*/ 0 h 38"/>
                <a:gd name="T6" fmla="*/ 0 w 85"/>
                <a:gd name="T7" fmla="*/ 0 h 38"/>
                <a:gd name="T8" fmla="*/ 0 w 85"/>
                <a:gd name="T9" fmla="*/ 0 h 38"/>
                <a:gd name="T10" fmla="*/ 0 w 85"/>
                <a:gd name="T11" fmla="*/ 0 h 38"/>
                <a:gd name="T12" fmla="*/ 0 w 85"/>
                <a:gd name="T13" fmla="*/ 0 h 38"/>
                <a:gd name="T14" fmla="*/ 0 w 85"/>
                <a:gd name="T15" fmla="*/ 0 h 38"/>
                <a:gd name="T16" fmla="*/ 0 w 85"/>
                <a:gd name="T17" fmla="*/ 0 h 38"/>
                <a:gd name="T18" fmla="*/ 0 w 85"/>
                <a:gd name="T19" fmla="*/ 0 h 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5"/>
                <a:gd name="T31" fmla="*/ 0 h 38"/>
                <a:gd name="T32" fmla="*/ 85 w 85"/>
                <a:gd name="T33" fmla="*/ 38 h 3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5" h="38">
                  <a:moveTo>
                    <a:pt x="0" y="4"/>
                  </a:moveTo>
                  <a:lnTo>
                    <a:pt x="45" y="38"/>
                  </a:lnTo>
                  <a:lnTo>
                    <a:pt x="85" y="31"/>
                  </a:lnTo>
                  <a:lnTo>
                    <a:pt x="68" y="25"/>
                  </a:lnTo>
                  <a:lnTo>
                    <a:pt x="51" y="28"/>
                  </a:lnTo>
                  <a:lnTo>
                    <a:pt x="46" y="12"/>
                  </a:lnTo>
                  <a:lnTo>
                    <a:pt x="26" y="15"/>
                  </a:lnTo>
                  <a:lnTo>
                    <a:pt x="17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" name="Freeform 1704"/>
            <p:cNvSpPr>
              <a:spLocks/>
            </p:cNvSpPr>
            <p:nvPr/>
          </p:nvSpPr>
          <p:spPr bwMode="auto">
            <a:xfrm>
              <a:off x="4464" y="815"/>
              <a:ext cx="35" cy="36"/>
            </a:xfrm>
            <a:custGeom>
              <a:avLst/>
              <a:gdLst>
                <a:gd name="T0" fmla="*/ 0 w 139"/>
                <a:gd name="T1" fmla="*/ 0 h 144"/>
                <a:gd name="T2" fmla="*/ 0 w 139"/>
                <a:gd name="T3" fmla="*/ 0 h 144"/>
                <a:gd name="T4" fmla="*/ 0 w 139"/>
                <a:gd name="T5" fmla="*/ 0 h 144"/>
                <a:gd name="T6" fmla="*/ 0 w 139"/>
                <a:gd name="T7" fmla="*/ 0 h 144"/>
                <a:gd name="T8" fmla="*/ 0 w 139"/>
                <a:gd name="T9" fmla="*/ 0 h 144"/>
                <a:gd name="T10" fmla="*/ 0 w 139"/>
                <a:gd name="T11" fmla="*/ 0 h 144"/>
                <a:gd name="T12" fmla="*/ 0 w 139"/>
                <a:gd name="T13" fmla="*/ 0 h 144"/>
                <a:gd name="T14" fmla="*/ 0 w 139"/>
                <a:gd name="T15" fmla="*/ 0 h 144"/>
                <a:gd name="T16" fmla="*/ 0 w 139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44"/>
                <a:gd name="T29" fmla="*/ 139 w 139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44">
                  <a:moveTo>
                    <a:pt x="0" y="144"/>
                  </a:moveTo>
                  <a:lnTo>
                    <a:pt x="34" y="97"/>
                  </a:lnTo>
                  <a:lnTo>
                    <a:pt x="55" y="94"/>
                  </a:lnTo>
                  <a:lnTo>
                    <a:pt x="112" y="48"/>
                  </a:lnTo>
                  <a:lnTo>
                    <a:pt x="97" y="0"/>
                  </a:lnTo>
                  <a:lnTo>
                    <a:pt x="139" y="39"/>
                  </a:lnTo>
                  <a:lnTo>
                    <a:pt x="126" y="53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4" name="Freeform 1705"/>
            <p:cNvSpPr>
              <a:spLocks/>
            </p:cNvSpPr>
            <p:nvPr/>
          </p:nvSpPr>
          <p:spPr bwMode="auto">
            <a:xfrm>
              <a:off x="4461" y="825"/>
              <a:ext cx="7" cy="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9"/>
                <a:gd name="T20" fmla="*/ 29 w 29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9">
                  <a:moveTo>
                    <a:pt x="0" y="6"/>
                  </a:moveTo>
                  <a:lnTo>
                    <a:pt x="21" y="19"/>
                  </a:lnTo>
                  <a:lnTo>
                    <a:pt x="29" y="9"/>
                  </a:lnTo>
                  <a:lnTo>
                    <a:pt x="19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5" name="Freeform 1706"/>
            <p:cNvSpPr>
              <a:spLocks/>
            </p:cNvSpPr>
            <p:nvPr/>
          </p:nvSpPr>
          <p:spPr bwMode="auto">
            <a:xfrm>
              <a:off x="4472" y="818"/>
              <a:ext cx="4" cy="4"/>
            </a:xfrm>
            <a:custGeom>
              <a:avLst/>
              <a:gdLst>
                <a:gd name="T0" fmla="*/ 0 w 17"/>
                <a:gd name="T1" fmla="*/ 0 h 14"/>
                <a:gd name="T2" fmla="*/ 0 w 17"/>
                <a:gd name="T3" fmla="*/ 0 h 14"/>
                <a:gd name="T4" fmla="*/ 0 w 17"/>
                <a:gd name="T5" fmla="*/ 0 h 14"/>
                <a:gd name="T6" fmla="*/ 0 w 17"/>
                <a:gd name="T7" fmla="*/ 0 h 14"/>
                <a:gd name="T8" fmla="*/ 0 w 17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4"/>
                <a:gd name="T17" fmla="*/ 17 w 1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4">
                  <a:moveTo>
                    <a:pt x="0" y="5"/>
                  </a:moveTo>
                  <a:lnTo>
                    <a:pt x="1" y="14"/>
                  </a:lnTo>
                  <a:lnTo>
                    <a:pt x="17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6" name="Freeform 1707"/>
            <p:cNvSpPr>
              <a:spLocks/>
            </p:cNvSpPr>
            <p:nvPr/>
          </p:nvSpPr>
          <p:spPr bwMode="auto">
            <a:xfrm>
              <a:off x="4440" y="615"/>
              <a:ext cx="89" cy="124"/>
            </a:xfrm>
            <a:custGeom>
              <a:avLst/>
              <a:gdLst>
                <a:gd name="T0" fmla="*/ 0 w 359"/>
                <a:gd name="T1" fmla="*/ 0 h 492"/>
                <a:gd name="T2" fmla="*/ 0 w 359"/>
                <a:gd name="T3" fmla="*/ 0 h 492"/>
                <a:gd name="T4" fmla="*/ 0 w 359"/>
                <a:gd name="T5" fmla="*/ 0 h 492"/>
                <a:gd name="T6" fmla="*/ 0 w 359"/>
                <a:gd name="T7" fmla="*/ 0 h 492"/>
                <a:gd name="T8" fmla="*/ 0 w 359"/>
                <a:gd name="T9" fmla="*/ 0 h 492"/>
                <a:gd name="T10" fmla="*/ 0 w 359"/>
                <a:gd name="T11" fmla="*/ 0 h 4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9"/>
                <a:gd name="T19" fmla="*/ 0 h 492"/>
                <a:gd name="T20" fmla="*/ 359 w 359"/>
                <a:gd name="T21" fmla="*/ 492 h 4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9" h="492">
                  <a:moveTo>
                    <a:pt x="0" y="488"/>
                  </a:moveTo>
                  <a:lnTo>
                    <a:pt x="347" y="5"/>
                  </a:lnTo>
                  <a:lnTo>
                    <a:pt x="359" y="0"/>
                  </a:lnTo>
                  <a:lnTo>
                    <a:pt x="5" y="492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7" name="Freeform 1708"/>
            <p:cNvSpPr>
              <a:spLocks/>
            </p:cNvSpPr>
            <p:nvPr/>
          </p:nvSpPr>
          <p:spPr bwMode="auto">
            <a:xfrm>
              <a:off x="4433" y="611"/>
              <a:ext cx="32" cy="94"/>
            </a:xfrm>
            <a:custGeom>
              <a:avLst/>
              <a:gdLst>
                <a:gd name="T0" fmla="*/ 0 w 126"/>
                <a:gd name="T1" fmla="*/ 0 h 377"/>
                <a:gd name="T2" fmla="*/ 0 w 126"/>
                <a:gd name="T3" fmla="*/ 0 h 377"/>
                <a:gd name="T4" fmla="*/ 0 w 126"/>
                <a:gd name="T5" fmla="*/ 0 h 377"/>
                <a:gd name="T6" fmla="*/ 0 w 126"/>
                <a:gd name="T7" fmla="*/ 0 h 377"/>
                <a:gd name="T8" fmla="*/ 0 w 126"/>
                <a:gd name="T9" fmla="*/ 0 h 377"/>
                <a:gd name="T10" fmla="*/ 0 w 126"/>
                <a:gd name="T11" fmla="*/ 0 h 3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77"/>
                <a:gd name="T20" fmla="*/ 126 w 126"/>
                <a:gd name="T21" fmla="*/ 377 h 3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77">
                  <a:moveTo>
                    <a:pt x="0" y="377"/>
                  </a:moveTo>
                  <a:lnTo>
                    <a:pt x="121" y="0"/>
                  </a:lnTo>
                  <a:lnTo>
                    <a:pt x="126" y="8"/>
                  </a:lnTo>
                  <a:lnTo>
                    <a:pt x="9" y="375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8" name="Freeform 1709"/>
            <p:cNvSpPr>
              <a:spLocks/>
            </p:cNvSpPr>
            <p:nvPr/>
          </p:nvSpPr>
          <p:spPr bwMode="auto">
            <a:xfrm>
              <a:off x="4509" y="828"/>
              <a:ext cx="14" cy="18"/>
            </a:xfrm>
            <a:custGeom>
              <a:avLst/>
              <a:gdLst>
                <a:gd name="T0" fmla="*/ 0 w 56"/>
                <a:gd name="T1" fmla="*/ 0 h 74"/>
                <a:gd name="T2" fmla="*/ 0 w 56"/>
                <a:gd name="T3" fmla="*/ 0 h 74"/>
                <a:gd name="T4" fmla="*/ 0 w 56"/>
                <a:gd name="T5" fmla="*/ 0 h 74"/>
                <a:gd name="T6" fmla="*/ 0 w 56"/>
                <a:gd name="T7" fmla="*/ 0 h 74"/>
                <a:gd name="T8" fmla="*/ 0 w 56"/>
                <a:gd name="T9" fmla="*/ 0 h 74"/>
                <a:gd name="T10" fmla="*/ 0 w 56"/>
                <a:gd name="T11" fmla="*/ 0 h 74"/>
                <a:gd name="T12" fmla="*/ 0 w 56"/>
                <a:gd name="T13" fmla="*/ 0 h 74"/>
                <a:gd name="T14" fmla="*/ 0 w 56"/>
                <a:gd name="T15" fmla="*/ 0 h 74"/>
                <a:gd name="T16" fmla="*/ 0 w 56"/>
                <a:gd name="T17" fmla="*/ 0 h 74"/>
                <a:gd name="T18" fmla="*/ 0 w 56"/>
                <a:gd name="T19" fmla="*/ 0 h 74"/>
                <a:gd name="T20" fmla="*/ 0 w 56"/>
                <a:gd name="T21" fmla="*/ 0 h 74"/>
                <a:gd name="T22" fmla="*/ 0 w 56"/>
                <a:gd name="T23" fmla="*/ 0 h 74"/>
                <a:gd name="T24" fmla="*/ 0 w 56"/>
                <a:gd name="T25" fmla="*/ 0 h 74"/>
                <a:gd name="T26" fmla="*/ 0 w 56"/>
                <a:gd name="T27" fmla="*/ 0 h 74"/>
                <a:gd name="T28" fmla="*/ 0 w 56"/>
                <a:gd name="T29" fmla="*/ 0 h 7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"/>
                <a:gd name="T46" fmla="*/ 0 h 74"/>
                <a:gd name="T47" fmla="*/ 56 w 56"/>
                <a:gd name="T48" fmla="*/ 74 h 7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" h="74">
                  <a:moveTo>
                    <a:pt x="5" y="27"/>
                  </a:moveTo>
                  <a:lnTo>
                    <a:pt x="12" y="46"/>
                  </a:lnTo>
                  <a:lnTo>
                    <a:pt x="0" y="52"/>
                  </a:lnTo>
                  <a:lnTo>
                    <a:pt x="18" y="54"/>
                  </a:lnTo>
                  <a:lnTo>
                    <a:pt x="9" y="70"/>
                  </a:lnTo>
                  <a:lnTo>
                    <a:pt x="27" y="74"/>
                  </a:lnTo>
                  <a:lnTo>
                    <a:pt x="30" y="54"/>
                  </a:lnTo>
                  <a:lnTo>
                    <a:pt x="44" y="55"/>
                  </a:lnTo>
                  <a:lnTo>
                    <a:pt x="21" y="42"/>
                  </a:lnTo>
                  <a:lnTo>
                    <a:pt x="38" y="32"/>
                  </a:lnTo>
                  <a:lnTo>
                    <a:pt x="56" y="0"/>
                  </a:lnTo>
                  <a:lnTo>
                    <a:pt x="36" y="9"/>
                  </a:lnTo>
                  <a:lnTo>
                    <a:pt x="23" y="28"/>
                  </a:lnTo>
                  <a:lnTo>
                    <a:pt x="5" y="27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9" name="Freeform 1710"/>
            <p:cNvSpPr>
              <a:spLocks/>
            </p:cNvSpPr>
            <p:nvPr/>
          </p:nvSpPr>
          <p:spPr bwMode="auto">
            <a:xfrm>
              <a:off x="4524" y="851"/>
              <a:ext cx="13" cy="26"/>
            </a:xfrm>
            <a:custGeom>
              <a:avLst/>
              <a:gdLst>
                <a:gd name="T0" fmla="*/ 0 w 49"/>
                <a:gd name="T1" fmla="*/ 0 h 105"/>
                <a:gd name="T2" fmla="*/ 0 w 49"/>
                <a:gd name="T3" fmla="*/ 0 h 105"/>
                <a:gd name="T4" fmla="*/ 0 w 49"/>
                <a:gd name="T5" fmla="*/ 0 h 105"/>
                <a:gd name="T6" fmla="*/ 0 w 49"/>
                <a:gd name="T7" fmla="*/ 0 h 105"/>
                <a:gd name="T8" fmla="*/ 0 w 49"/>
                <a:gd name="T9" fmla="*/ 0 h 105"/>
                <a:gd name="T10" fmla="*/ 0 w 49"/>
                <a:gd name="T11" fmla="*/ 0 h 105"/>
                <a:gd name="T12" fmla="*/ 0 w 49"/>
                <a:gd name="T13" fmla="*/ 0 h 105"/>
                <a:gd name="T14" fmla="*/ 0 w 49"/>
                <a:gd name="T15" fmla="*/ 0 h 105"/>
                <a:gd name="T16" fmla="*/ 0 w 49"/>
                <a:gd name="T17" fmla="*/ 0 h 105"/>
                <a:gd name="T18" fmla="*/ 0 w 49"/>
                <a:gd name="T19" fmla="*/ 0 h 105"/>
                <a:gd name="T20" fmla="*/ 0 w 49"/>
                <a:gd name="T21" fmla="*/ 0 h 105"/>
                <a:gd name="T22" fmla="*/ 0 w 49"/>
                <a:gd name="T23" fmla="*/ 0 h 10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9"/>
                <a:gd name="T37" fmla="*/ 0 h 105"/>
                <a:gd name="T38" fmla="*/ 49 w 49"/>
                <a:gd name="T39" fmla="*/ 105 h 10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9" h="105">
                  <a:moveTo>
                    <a:pt x="2" y="0"/>
                  </a:moveTo>
                  <a:lnTo>
                    <a:pt x="13" y="14"/>
                  </a:lnTo>
                  <a:lnTo>
                    <a:pt x="18" y="63"/>
                  </a:lnTo>
                  <a:lnTo>
                    <a:pt x="0" y="62"/>
                  </a:lnTo>
                  <a:lnTo>
                    <a:pt x="24" y="75"/>
                  </a:lnTo>
                  <a:lnTo>
                    <a:pt x="27" y="105"/>
                  </a:lnTo>
                  <a:lnTo>
                    <a:pt x="49" y="103"/>
                  </a:lnTo>
                  <a:lnTo>
                    <a:pt x="26" y="67"/>
                  </a:lnTo>
                  <a:lnTo>
                    <a:pt x="30" y="20"/>
                  </a:lnTo>
                  <a:lnTo>
                    <a:pt x="14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0" name="Freeform 1711"/>
            <p:cNvSpPr>
              <a:spLocks/>
            </p:cNvSpPr>
            <p:nvPr/>
          </p:nvSpPr>
          <p:spPr bwMode="auto">
            <a:xfrm>
              <a:off x="4541" y="811"/>
              <a:ext cx="19" cy="24"/>
            </a:xfrm>
            <a:custGeom>
              <a:avLst/>
              <a:gdLst>
                <a:gd name="T0" fmla="*/ 0 w 77"/>
                <a:gd name="T1" fmla="*/ 0 h 96"/>
                <a:gd name="T2" fmla="*/ 0 w 77"/>
                <a:gd name="T3" fmla="*/ 0 h 96"/>
                <a:gd name="T4" fmla="*/ 0 w 77"/>
                <a:gd name="T5" fmla="*/ 0 h 96"/>
                <a:gd name="T6" fmla="*/ 0 w 77"/>
                <a:gd name="T7" fmla="*/ 0 h 96"/>
                <a:gd name="T8" fmla="*/ 0 w 77"/>
                <a:gd name="T9" fmla="*/ 0 h 96"/>
                <a:gd name="T10" fmla="*/ 0 w 77"/>
                <a:gd name="T11" fmla="*/ 0 h 96"/>
                <a:gd name="T12" fmla="*/ 0 w 77"/>
                <a:gd name="T13" fmla="*/ 0 h 96"/>
                <a:gd name="T14" fmla="*/ 0 w 77"/>
                <a:gd name="T15" fmla="*/ 0 h 96"/>
                <a:gd name="T16" fmla="*/ 0 w 77"/>
                <a:gd name="T17" fmla="*/ 0 h 96"/>
                <a:gd name="T18" fmla="*/ 0 w 77"/>
                <a:gd name="T19" fmla="*/ 0 h 96"/>
                <a:gd name="T20" fmla="*/ 0 w 77"/>
                <a:gd name="T21" fmla="*/ 0 h 96"/>
                <a:gd name="T22" fmla="*/ 0 w 77"/>
                <a:gd name="T23" fmla="*/ 0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7"/>
                <a:gd name="T37" fmla="*/ 0 h 96"/>
                <a:gd name="T38" fmla="*/ 77 w 77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7" h="96">
                  <a:moveTo>
                    <a:pt x="0" y="96"/>
                  </a:moveTo>
                  <a:lnTo>
                    <a:pt x="1" y="65"/>
                  </a:lnTo>
                  <a:lnTo>
                    <a:pt x="25" y="58"/>
                  </a:lnTo>
                  <a:lnTo>
                    <a:pt x="36" y="43"/>
                  </a:lnTo>
                  <a:lnTo>
                    <a:pt x="6" y="0"/>
                  </a:lnTo>
                  <a:lnTo>
                    <a:pt x="38" y="13"/>
                  </a:lnTo>
                  <a:lnTo>
                    <a:pt x="77" y="44"/>
                  </a:lnTo>
                  <a:lnTo>
                    <a:pt x="49" y="51"/>
                  </a:lnTo>
                  <a:lnTo>
                    <a:pt x="43" y="64"/>
                  </a:lnTo>
                  <a:lnTo>
                    <a:pt x="14" y="7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" name="Freeform 1712"/>
            <p:cNvSpPr>
              <a:spLocks/>
            </p:cNvSpPr>
            <p:nvPr/>
          </p:nvSpPr>
          <p:spPr bwMode="auto">
            <a:xfrm>
              <a:off x="4533" y="816"/>
              <a:ext cx="12" cy="8"/>
            </a:xfrm>
            <a:custGeom>
              <a:avLst/>
              <a:gdLst>
                <a:gd name="T0" fmla="*/ 0 w 47"/>
                <a:gd name="T1" fmla="*/ 0 h 33"/>
                <a:gd name="T2" fmla="*/ 0 w 47"/>
                <a:gd name="T3" fmla="*/ 0 h 33"/>
                <a:gd name="T4" fmla="*/ 0 w 47"/>
                <a:gd name="T5" fmla="*/ 0 h 33"/>
                <a:gd name="T6" fmla="*/ 0 w 47"/>
                <a:gd name="T7" fmla="*/ 0 h 33"/>
                <a:gd name="T8" fmla="*/ 0 w 47"/>
                <a:gd name="T9" fmla="*/ 0 h 33"/>
                <a:gd name="T10" fmla="*/ 0 w 47"/>
                <a:gd name="T11" fmla="*/ 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33"/>
                <a:gd name="T20" fmla="*/ 47 w 47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33">
                  <a:moveTo>
                    <a:pt x="2" y="0"/>
                  </a:moveTo>
                  <a:lnTo>
                    <a:pt x="0" y="22"/>
                  </a:lnTo>
                  <a:lnTo>
                    <a:pt x="34" y="33"/>
                  </a:lnTo>
                  <a:lnTo>
                    <a:pt x="47" y="2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2" name="Freeform 1713"/>
            <p:cNvSpPr>
              <a:spLocks/>
            </p:cNvSpPr>
            <p:nvPr/>
          </p:nvSpPr>
          <p:spPr bwMode="auto">
            <a:xfrm>
              <a:off x="4513" y="807"/>
              <a:ext cx="8" cy="5"/>
            </a:xfrm>
            <a:custGeom>
              <a:avLst/>
              <a:gdLst>
                <a:gd name="T0" fmla="*/ 0 w 29"/>
                <a:gd name="T1" fmla="*/ 0 h 22"/>
                <a:gd name="T2" fmla="*/ 0 w 29"/>
                <a:gd name="T3" fmla="*/ 0 h 22"/>
                <a:gd name="T4" fmla="*/ 0 w 29"/>
                <a:gd name="T5" fmla="*/ 0 h 22"/>
                <a:gd name="T6" fmla="*/ 0 w 29"/>
                <a:gd name="T7" fmla="*/ 0 h 22"/>
                <a:gd name="T8" fmla="*/ 0 w 29"/>
                <a:gd name="T9" fmla="*/ 0 h 22"/>
                <a:gd name="T10" fmla="*/ 0 w 29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2"/>
                <a:gd name="T20" fmla="*/ 29 w 29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2">
                  <a:moveTo>
                    <a:pt x="0" y="7"/>
                  </a:moveTo>
                  <a:lnTo>
                    <a:pt x="13" y="22"/>
                  </a:lnTo>
                  <a:lnTo>
                    <a:pt x="29" y="5"/>
                  </a:lnTo>
                  <a:lnTo>
                    <a:pt x="1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" name="Freeform 1714"/>
            <p:cNvSpPr>
              <a:spLocks/>
            </p:cNvSpPr>
            <p:nvPr/>
          </p:nvSpPr>
          <p:spPr bwMode="auto">
            <a:xfrm>
              <a:off x="4516" y="821"/>
              <a:ext cx="4" cy="6"/>
            </a:xfrm>
            <a:custGeom>
              <a:avLst/>
              <a:gdLst>
                <a:gd name="T0" fmla="*/ 0 w 17"/>
                <a:gd name="T1" fmla="*/ 0 h 23"/>
                <a:gd name="T2" fmla="*/ 0 w 17"/>
                <a:gd name="T3" fmla="*/ 0 h 23"/>
                <a:gd name="T4" fmla="*/ 0 w 17"/>
                <a:gd name="T5" fmla="*/ 0 h 23"/>
                <a:gd name="T6" fmla="*/ 0 w 17"/>
                <a:gd name="T7" fmla="*/ 0 h 23"/>
                <a:gd name="T8" fmla="*/ 0 w 17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3"/>
                <a:gd name="T17" fmla="*/ 17 w 1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3">
                  <a:moveTo>
                    <a:pt x="0" y="0"/>
                  </a:moveTo>
                  <a:lnTo>
                    <a:pt x="10" y="23"/>
                  </a:lnTo>
                  <a:lnTo>
                    <a:pt x="17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4" name="Freeform 1715"/>
            <p:cNvSpPr>
              <a:spLocks/>
            </p:cNvSpPr>
            <p:nvPr/>
          </p:nvSpPr>
          <p:spPr bwMode="auto">
            <a:xfrm>
              <a:off x="4492" y="864"/>
              <a:ext cx="17" cy="10"/>
            </a:xfrm>
            <a:custGeom>
              <a:avLst/>
              <a:gdLst>
                <a:gd name="T0" fmla="*/ 0 w 68"/>
                <a:gd name="T1" fmla="*/ 0 h 41"/>
                <a:gd name="T2" fmla="*/ 0 w 68"/>
                <a:gd name="T3" fmla="*/ 0 h 41"/>
                <a:gd name="T4" fmla="*/ 0 w 68"/>
                <a:gd name="T5" fmla="*/ 0 h 41"/>
                <a:gd name="T6" fmla="*/ 0 w 68"/>
                <a:gd name="T7" fmla="*/ 0 h 41"/>
                <a:gd name="T8" fmla="*/ 0 w 68"/>
                <a:gd name="T9" fmla="*/ 0 h 41"/>
                <a:gd name="T10" fmla="*/ 0 w 68"/>
                <a:gd name="T11" fmla="*/ 0 h 41"/>
                <a:gd name="T12" fmla="*/ 0 w 68"/>
                <a:gd name="T13" fmla="*/ 0 h 41"/>
                <a:gd name="T14" fmla="*/ 0 w 68"/>
                <a:gd name="T15" fmla="*/ 0 h 41"/>
                <a:gd name="T16" fmla="*/ 0 w 68"/>
                <a:gd name="T17" fmla="*/ 0 h 41"/>
                <a:gd name="T18" fmla="*/ 0 w 68"/>
                <a:gd name="T19" fmla="*/ 0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8"/>
                <a:gd name="T31" fmla="*/ 0 h 41"/>
                <a:gd name="T32" fmla="*/ 68 w 68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8" h="41">
                  <a:moveTo>
                    <a:pt x="0" y="21"/>
                  </a:moveTo>
                  <a:lnTo>
                    <a:pt x="31" y="41"/>
                  </a:lnTo>
                  <a:lnTo>
                    <a:pt x="60" y="34"/>
                  </a:lnTo>
                  <a:lnTo>
                    <a:pt x="68" y="10"/>
                  </a:lnTo>
                  <a:lnTo>
                    <a:pt x="56" y="0"/>
                  </a:lnTo>
                  <a:lnTo>
                    <a:pt x="42" y="21"/>
                  </a:lnTo>
                  <a:lnTo>
                    <a:pt x="30" y="14"/>
                  </a:lnTo>
                  <a:lnTo>
                    <a:pt x="30" y="24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5" name="Freeform 1716"/>
            <p:cNvSpPr>
              <a:spLocks/>
            </p:cNvSpPr>
            <p:nvPr/>
          </p:nvSpPr>
          <p:spPr bwMode="auto">
            <a:xfrm>
              <a:off x="4539" y="854"/>
              <a:ext cx="12" cy="10"/>
            </a:xfrm>
            <a:custGeom>
              <a:avLst/>
              <a:gdLst>
                <a:gd name="T0" fmla="*/ 0 w 45"/>
                <a:gd name="T1" fmla="*/ 0 h 40"/>
                <a:gd name="T2" fmla="*/ 0 w 45"/>
                <a:gd name="T3" fmla="*/ 0 h 40"/>
                <a:gd name="T4" fmla="*/ 0 w 45"/>
                <a:gd name="T5" fmla="*/ 0 h 40"/>
                <a:gd name="T6" fmla="*/ 0 w 45"/>
                <a:gd name="T7" fmla="*/ 0 h 40"/>
                <a:gd name="T8" fmla="*/ 0 w 45"/>
                <a:gd name="T9" fmla="*/ 0 h 40"/>
                <a:gd name="T10" fmla="*/ 0 w 45"/>
                <a:gd name="T11" fmla="*/ 0 h 40"/>
                <a:gd name="T12" fmla="*/ 0 w 45"/>
                <a:gd name="T13" fmla="*/ 0 h 40"/>
                <a:gd name="T14" fmla="*/ 0 w 45"/>
                <a:gd name="T15" fmla="*/ 0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40"/>
                <a:gd name="T26" fmla="*/ 45 w 45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40">
                  <a:moveTo>
                    <a:pt x="14" y="0"/>
                  </a:moveTo>
                  <a:lnTo>
                    <a:pt x="0" y="18"/>
                  </a:lnTo>
                  <a:lnTo>
                    <a:pt x="24" y="19"/>
                  </a:lnTo>
                  <a:lnTo>
                    <a:pt x="45" y="40"/>
                  </a:lnTo>
                  <a:lnTo>
                    <a:pt x="44" y="3"/>
                  </a:lnTo>
                  <a:lnTo>
                    <a:pt x="30" y="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6" name="Freeform 1717"/>
            <p:cNvSpPr>
              <a:spLocks/>
            </p:cNvSpPr>
            <p:nvPr/>
          </p:nvSpPr>
          <p:spPr bwMode="auto">
            <a:xfrm>
              <a:off x="4537" y="846"/>
              <a:ext cx="6" cy="4"/>
            </a:xfrm>
            <a:custGeom>
              <a:avLst/>
              <a:gdLst>
                <a:gd name="T0" fmla="*/ 0 w 24"/>
                <a:gd name="T1" fmla="*/ 0 h 15"/>
                <a:gd name="T2" fmla="*/ 0 w 24"/>
                <a:gd name="T3" fmla="*/ 0 h 15"/>
                <a:gd name="T4" fmla="*/ 0 w 24"/>
                <a:gd name="T5" fmla="*/ 0 h 15"/>
                <a:gd name="T6" fmla="*/ 0 w 24"/>
                <a:gd name="T7" fmla="*/ 0 h 15"/>
                <a:gd name="T8" fmla="*/ 0 w 24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5"/>
                <a:gd name="T17" fmla="*/ 24 w 2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5">
                  <a:moveTo>
                    <a:pt x="0" y="0"/>
                  </a:moveTo>
                  <a:lnTo>
                    <a:pt x="24" y="0"/>
                  </a:lnTo>
                  <a:lnTo>
                    <a:pt x="15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7" name="Freeform 1718"/>
            <p:cNvSpPr>
              <a:spLocks/>
            </p:cNvSpPr>
            <p:nvPr/>
          </p:nvSpPr>
          <p:spPr bwMode="auto">
            <a:xfrm>
              <a:off x="4550" y="846"/>
              <a:ext cx="8" cy="6"/>
            </a:xfrm>
            <a:custGeom>
              <a:avLst/>
              <a:gdLst>
                <a:gd name="T0" fmla="*/ 0 w 32"/>
                <a:gd name="T1" fmla="*/ 0 h 23"/>
                <a:gd name="T2" fmla="*/ 0 w 32"/>
                <a:gd name="T3" fmla="*/ 0 h 23"/>
                <a:gd name="T4" fmla="*/ 0 w 32"/>
                <a:gd name="T5" fmla="*/ 0 h 23"/>
                <a:gd name="T6" fmla="*/ 0 w 32"/>
                <a:gd name="T7" fmla="*/ 0 h 23"/>
                <a:gd name="T8" fmla="*/ 0 w 32"/>
                <a:gd name="T9" fmla="*/ 0 h 23"/>
                <a:gd name="T10" fmla="*/ 0 w 3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23"/>
                <a:gd name="T20" fmla="*/ 32 w 3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23">
                  <a:moveTo>
                    <a:pt x="0" y="4"/>
                  </a:moveTo>
                  <a:lnTo>
                    <a:pt x="13" y="23"/>
                  </a:lnTo>
                  <a:lnTo>
                    <a:pt x="32" y="21"/>
                  </a:lnTo>
                  <a:lnTo>
                    <a:pt x="1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8" name="Freeform 1719"/>
            <p:cNvSpPr>
              <a:spLocks/>
            </p:cNvSpPr>
            <p:nvPr/>
          </p:nvSpPr>
          <p:spPr bwMode="auto">
            <a:xfrm>
              <a:off x="4532" y="885"/>
              <a:ext cx="18" cy="14"/>
            </a:xfrm>
            <a:custGeom>
              <a:avLst/>
              <a:gdLst>
                <a:gd name="T0" fmla="*/ 0 w 71"/>
                <a:gd name="T1" fmla="*/ 0 h 58"/>
                <a:gd name="T2" fmla="*/ 0 w 71"/>
                <a:gd name="T3" fmla="*/ 0 h 58"/>
                <a:gd name="T4" fmla="*/ 0 w 71"/>
                <a:gd name="T5" fmla="*/ 0 h 58"/>
                <a:gd name="T6" fmla="*/ 0 w 71"/>
                <a:gd name="T7" fmla="*/ 0 h 58"/>
                <a:gd name="T8" fmla="*/ 0 w 71"/>
                <a:gd name="T9" fmla="*/ 0 h 58"/>
                <a:gd name="T10" fmla="*/ 0 w 71"/>
                <a:gd name="T11" fmla="*/ 0 h 58"/>
                <a:gd name="T12" fmla="*/ 0 w 71"/>
                <a:gd name="T13" fmla="*/ 0 h 58"/>
                <a:gd name="T14" fmla="*/ 0 w 71"/>
                <a:gd name="T15" fmla="*/ 0 h 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"/>
                <a:gd name="T25" fmla="*/ 0 h 58"/>
                <a:gd name="T26" fmla="*/ 71 w 71"/>
                <a:gd name="T27" fmla="*/ 58 h 5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" h="58">
                  <a:moveTo>
                    <a:pt x="0" y="58"/>
                  </a:moveTo>
                  <a:lnTo>
                    <a:pt x="20" y="35"/>
                  </a:lnTo>
                  <a:lnTo>
                    <a:pt x="45" y="0"/>
                  </a:lnTo>
                  <a:lnTo>
                    <a:pt x="71" y="6"/>
                  </a:lnTo>
                  <a:lnTo>
                    <a:pt x="45" y="23"/>
                  </a:lnTo>
                  <a:lnTo>
                    <a:pt x="32" y="4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9" name="Freeform 1720"/>
            <p:cNvSpPr>
              <a:spLocks/>
            </p:cNvSpPr>
            <p:nvPr/>
          </p:nvSpPr>
          <p:spPr bwMode="auto">
            <a:xfrm>
              <a:off x="4541" y="886"/>
              <a:ext cx="43" cy="26"/>
            </a:xfrm>
            <a:custGeom>
              <a:avLst/>
              <a:gdLst>
                <a:gd name="T0" fmla="*/ 0 w 172"/>
                <a:gd name="T1" fmla="*/ 0 h 106"/>
                <a:gd name="T2" fmla="*/ 0 w 172"/>
                <a:gd name="T3" fmla="*/ 0 h 106"/>
                <a:gd name="T4" fmla="*/ 0 w 172"/>
                <a:gd name="T5" fmla="*/ 0 h 106"/>
                <a:gd name="T6" fmla="*/ 0 w 172"/>
                <a:gd name="T7" fmla="*/ 0 h 106"/>
                <a:gd name="T8" fmla="*/ 0 w 172"/>
                <a:gd name="T9" fmla="*/ 0 h 106"/>
                <a:gd name="T10" fmla="*/ 0 w 172"/>
                <a:gd name="T11" fmla="*/ 0 h 106"/>
                <a:gd name="T12" fmla="*/ 0 w 172"/>
                <a:gd name="T13" fmla="*/ 0 h 106"/>
                <a:gd name="T14" fmla="*/ 0 w 172"/>
                <a:gd name="T15" fmla="*/ 0 h 106"/>
                <a:gd name="T16" fmla="*/ 0 w 172"/>
                <a:gd name="T17" fmla="*/ 0 h 106"/>
                <a:gd name="T18" fmla="*/ 0 w 172"/>
                <a:gd name="T19" fmla="*/ 0 h 106"/>
                <a:gd name="T20" fmla="*/ 0 w 172"/>
                <a:gd name="T21" fmla="*/ 0 h 106"/>
                <a:gd name="T22" fmla="*/ 0 w 172"/>
                <a:gd name="T23" fmla="*/ 0 h 106"/>
                <a:gd name="T24" fmla="*/ 0 w 172"/>
                <a:gd name="T25" fmla="*/ 0 h 106"/>
                <a:gd name="T26" fmla="*/ 0 w 172"/>
                <a:gd name="T27" fmla="*/ 0 h 106"/>
                <a:gd name="T28" fmla="*/ 0 w 172"/>
                <a:gd name="T29" fmla="*/ 0 h 106"/>
                <a:gd name="T30" fmla="*/ 0 w 172"/>
                <a:gd name="T31" fmla="*/ 0 h 106"/>
                <a:gd name="T32" fmla="*/ 0 w 172"/>
                <a:gd name="T33" fmla="*/ 0 h 106"/>
                <a:gd name="T34" fmla="*/ 0 w 172"/>
                <a:gd name="T35" fmla="*/ 0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2"/>
                <a:gd name="T55" fmla="*/ 0 h 106"/>
                <a:gd name="T56" fmla="*/ 172 w 172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2" h="106">
                  <a:moveTo>
                    <a:pt x="0" y="66"/>
                  </a:moveTo>
                  <a:lnTo>
                    <a:pt x="31" y="47"/>
                  </a:lnTo>
                  <a:lnTo>
                    <a:pt x="52" y="57"/>
                  </a:lnTo>
                  <a:lnTo>
                    <a:pt x="68" y="82"/>
                  </a:lnTo>
                  <a:lnTo>
                    <a:pt x="82" y="79"/>
                  </a:lnTo>
                  <a:lnTo>
                    <a:pt x="64" y="39"/>
                  </a:lnTo>
                  <a:lnTo>
                    <a:pt x="64" y="0"/>
                  </a:lnTo>
                  <a:lnTo>
                    <a:pt x="96" y="83"/>
                  </a:lnTo>
                  <a:lnTo>
                    <a:pt x="111" y="83"/>
                  </a:lnTo>
                  <a:lnTo>
                    <a:pt x="172" y="49"/>
                  </a:lnTo>
                  <a:lnTo>
                    <a:pt x="166" y="63"/>
                  </a:lnTo>
                  <a:lnTo>
                    <a:pt x="134" y="82"/>
                  </a:lnTo>
                  <a:lnTo>
                    <a:pt x="109" y="95"/>
                  </a:lnTo>
                  <a:lnTo>
                    <a:pt x="87" y="106"/>
                  </a:lnTo>
                  <a:lnTo>
                    <a:pt x="50" y="95"/>
                  </a:lnTo>
                  <a:lnTo>
                    <a:pt x="33" y="7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0" name="Freeform 1721"/>
            <p:cNvSpPr>
              <a:spLocks/>
            </p:cNvSpPr>
            <p:nvPr/>
          </p:nvSpPr>
          <p:spPr bwMode="auto">
            <a:xfrm>
              <a:off x="4558" y="869"/>
              <a:ext cx="30" cy="25"/>
            </a:xfrm>
            <a:custGeom>
              <a:avLst/>
              <a:gdLst>
                <a:gd name="T0" fmla="*/ 0 w 121"/>
                <a:gd name="T1" fmla="*/ 0 h 99"/>
                <a:gd name="T2" fmla="*/ 0 w 121"/>
                <a:gd name="T3" fmla="*/ 0 h 99"/>
                <a:gd name="T4" fmla="*/ 0 w 121"/>
                <a:gd name="T5" fmla="*/ 0 h 99"/>
                <a:gd name="T6" fmla="*/ 0 w 121"/>
                <a:gd name="T7" fmla="*/ 0 h 99"/>
                <a:gd name="T8" fmla="*/ 0 w 121"/>
                <a:gd name="T9" fmla="*/ 0 h 99"/>
                <a:gd name="T10" fmla="*/ 0 w 121"/>
                <a:gd name="T11" fmla="*/ 0 h 99"/>
                <a:gd name="T12" fmla="*/ 0 w 121"/>
                <a:gd name="T13" fmla="*/ 0 h 99"/>
                <a:gd name="T14" fmla="*/ 0 w 121"/>
                <a:gd name="T15" fmla="*/ 0 h 99"/>
                <a:gd name="T16" fmla="*/ 0 w 121"/>
                <a:gd name="T17" fmla="*/ 0 h 99"/>
                <a:gd name="T18" fmla="*/ 0 w 121"/>
                <a:gd name="T19" fmla="*/ 0 h 99"/>
                <a:gd name="T20" fmla="*/ 0 w 121"/>
                <a:gd name="T21" fmla="*/ 0 h 99"/>
                <a:gd name="T22" fmla="*/ 0 w 121"/>
                <a:gd name="T23" fmla="*/ 0 h 99"/>
                <a:gd name="T24" fmla="*/ 0 w 121"/>
                <a:gd name="T25" fmla="*/ 0 h 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1"/>
                <a:gd name="T40" fmla="*/ 0 h 99"/>
                <a:gd name="T41" fmla="*/ 121 w 121"/>
                <a:gd name="T42" fmla="*/ 99 h 9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1" h="99">
                  <a:moveTo>
                    <a:pt x="0" y="49"/>
                  </a:moveTo>
                  <a:lnTo>
                    <a:pt x="18" y="17"/>
                  </a:lnTo>
                  <a:lnTo>
                    <a:pt x="23" y="30"/>
                  </a:lnTo>
                  <a:lnTo>
                    <a:pt x="59" y="14"/>
                  </a:lnTo>
                  <a:lnTo>
                    <a:pt x="70" y="0"/>
                  </a:lnTo>
                  <a:lnTo>
                    <a:pt x="88" y="10"/>
                  </a:lnTo>
                  <a:lnTo>
                    <a:pt x="100" y="47"/>
                  </a:lnTo>
                  <a:lnTo>
                    <a:pt x="121" y="99"/>
                  </a:lnTo>
                  <a:lnTo>
                    <a:pt x="104" y="91"/>
                  </a:lnTo>
                  <a:lnTo>
                    <a:pt x="74" y="17"/>
                  </a:lnTo>
                  <a:lnTo>
                    <a:pt x="47" y="34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1" name="Freeform 1722"/>
            <p:cNvSpPr>
              <a:spLocks/>
            </p:cNvSpPr>
            <p:nvPr/>
          </p:nvSpPr>
          <p:spPr bwMode="auto">
            <a:xfrm>
              <a:off x="4594" y="885"/>
              <a:ext cx="15" cy="9"/>
            </a:xfrm>
            <a:custGeom>
              <a:avLst/>
              <a:gdLst>
                <a:gd name="T0" fmla="*/ 0 w 61"/>
                <a:gd name="T1" fmla="*/ 0 h 38"/>
                <a:gd name="T2" fmla="*/ 0 w 61"/>
                <a:gd name="T3" fmla="*/ 0 h 38"/>
                <a:gd name="T4" fmla="*/ 0 w 61"/>
                <a:gd name="T5" fmla="*/ 0 h 38"/>
                <a:gd name="T6" fmla="*/ 0 w 61"/>
                <a:gd name="T7" fmla="*/ 0 h 38"/>
                <a:gd name="T8" fmla="*/ 0 w 61"/>
                <a:gd name="T9" fmla="*/ 0 h 38"/>
                <a:gd name="T10" fmla="*/ 0 w 61"/>
                <a:gd name="T11" fmla="*/ 0 h 38"/>
                <a:gd name="T12" fmla="*/ 0 w 61"/>
                <a:gd name="T13" fmla="*/ 0 h 38"/>
                <a:gd name="T14" fmla="*/ 0 w 61"/>
                <a:gd name="T15" fmla="*/ 0 h 38"/>
                <a:gd name="T16" fmla="*/ 0 w 61"/>
                <a:gd name="T17" fmla="*/ 0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1"/>
                <a:gd name="T28" fmla="*/ 0 h 38"/>
                <a:gd name="T29" fmla="*/ 61 w 61"/>
                <a:gd name="T30" fmla="*/ 38 h 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1" h="38">
                  <a:moveTo>
                    <a:pt x="0" y="34"/>
                  </a:moveTo>
                  <a:lnTo>
                    <a:pt x="12" y="12"/>
                  </a:lnTo>
                  <a:lnTo>
                    <a:pt x="53" y="0"/>
                  </a:lnTo>
                  <a:lnTo>
                    <a:pt x="61" y="6"/>
                  </a:lnTo>
                  <a:lnTo>
                    <a:pt x="49" y="14"/>
                  </a:lnTo>
                  <a:lnTo>
                    <a:pt x="21" y="16"/>
                  </a:lnTo>
                  <a:lnTo>
                    <a:pt x="16" y="3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2" name="Freeform 1723"/>
            <p:cNvSpPr>
              <a:spLocks/>
            </p:cNvSpPr>
            <p:nvPr/>
          </p:nvSpPr>
          <p:spPr bwMode="auto">
            <a:xfrm>
              <a:off x="4576" y="865"/>
              <a:ext cx="11" cy="9"/>
            </a:xfrm>
            <a:custGeom>
              <a:avLst/>
              <a:gdLst>
                <a:gd name="T0" fmla="*/ 0 w 45"/>
                <a:gd name="T1" fmla="*/ 0 h 37"/>
                <a:gd name="T2" fmla="*/ 0 w 45"/>
                <a:gd name="T3" fmla="*/ 0 h 37"/>
                <a:gd name="T4" fmla="*/ 0 w 45"/>
                <a:gd name="T5" fmla="*/ 0 h 37"/>
                <a:gd name="T6" fmla="*/ 0 w 45"/>
                <a:gd name="T7" fmla="*/ 0 h 37"/>
                <a:gd name="T8" fmla="*/ 0 w 45"/>
                <a:gd name="T9" fmla="*/ 0 h 37"/>
                <a:gd name="T10" fmla="*/ 0 w 45"/>
                <a:gd name="T11" fmla="*/ 0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37"/>
                <a:gd name="T20" fmla="*/ 45 w 45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37">
                  <a:moveTo>
                    <a:pt x="0" y="0"/>
                  </a:moveTo>
                  <a:lnTo>
                    <a:pt x="19" y="22"/>
                  </a:lnTo>
                  <a:lnTo>
                    <a:pt x="45" y="37"/>
                  </a:lnTo>
                  <a:lnTo>
                    <a:pt x="2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" name="Freeform 1724"/>
            <p:cNvSpPr>
              <a:spLocks/>
            </p:cNvSpPr>
            <p:nvPr/>
          </p:nvSpPr>
          <p:spPr bwMode="auto">
            <a:xfrm>
              <a:off x="4518" y="875"/>
              <a:ext cx="2" cy="18"/>
            </a:xfrm>
            <a:custGeom>
              <a:avLst/>
              <a:gdLst>
                <a:gd name="T0" fmla="*/ 0 w 10"/>
                <a:gd name="T1" fmla="*/ 0 h 71"/>
                <a:gd name="T2" fmla="*/ 0 w 10"/>
                <a:gd name="T3" fmla="*/ 0 h 71"/>
                <a:gd name="T4" fmla="*/ 0 w 10"/>
                <a:gd name="T5" fmla="*/ 0 h 71"/>
                <a:gd name="T6" fmla="*/ 0 w 10"/>
                <a:gd name="T7" fmla="*/ 0 h 71"/>
                <a:gd name="T8" fmla="*/ 0 w 10"/>
                <a:gd name="T9" fmla="*/ 0 h 71"/>
                <a:gd name="T10" fmla="*/ 0 w 10"/>
                <a:gd name="T11" fmla="*/ 0 h 71"/>
                <a:gd name="T12" fmla="*/ 0 w 10"/>
                <a:gd name="T13" fmla="*/ 0 h 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71"/>
                <a:gd name="T23" fmla="*/ 10 w 10"/>
                <a:gd name="T24" fmla="*/ 71 h 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71">
                  <a:moveTo>
                    <a:pt x="1" y="0"/>
                  </a:moveTo>
                  <a:lnTo>
                    <a:pt x="6" y="51"/>
                  </a:lnTo>
                  <a:lnTo>
                    <a:pt x="0" y="71"/>
                  </a:lnTo>
                  <a:lnTo>
                    <a:pt x="10" y="58"/>
                  </a:lnTo>
                  <a:lnTo>
                    <a:pt x="10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4" name="Freeform 1725"/>
            <p:cNvSpPr>
              <a:spLocks/>
            </p:cNvSpPr>
            <p:nvPr/>
          </p:nvSpPr>
          <p:spPr bwMode="auto">
            <a:xfrm>
              <a:off x="4690" y="778"/>
              <a:ext cx="108" cy="105"/>
            </a:xfrm>
            <a:custGeom>
              <a:avLst/>
              <a:gdLst>
                <a:gd name="T0" fmla="*/ 0 w 429"/>
                <a:gd name="T1" fmla="*/ 0 h 420"/>
                <a:gd name="T2" fmla="*/ 0 w 429"/>
                <a:gd name="T3" fmla="*/ 0 h 420"/>
                <a:gd name="T4" fmla="*/ 0 w 429"/>
                <a:gd name="T5" fmla="*/ 0 h 420"/>
                <a:gd name="T6" fmla="*/ 0 w 429"/>
                <a:gd name="T7" fmla="*/ 0 h 420"/>
                <a:gd name="T8" fmla="*/ 0 w 429"/>
                <a:gd name="T9" fmla="*/ 0 h 420"/>
                <a:gd name="T10" fmla="*/ 0 w 429"/>
                <a:gd name="T11" fmla="*/ 0 h 420"/>
                <a:gd name="T12" fmla="*/ 0 w 429"/>
                <a:gd name="T13" fmla="*/ 0 h 420"/>
                <a:gd name="T14" fmla="*/ 0 w 429"/>
                <a:gd name="T15" fmla="*/ 0 h 420"/>
                <a:gd name="T16" fmla="*/ 0 w 429"/>
                <a:gd name="T17" fmla="*/ 0 h 420"/>
                <a:gd name="T18" fmla="*/ 0 w 429"/>
                <a:gd name="T19" fmla="*/ 0 h 420"/>
                <a:gd name="T20" fmla="*/ 0 w 429"/>
                <a:gd name="T21" fmla="*/ 0 h 420"/>
                <a:gd name="T22" fmla="*/ 0 w 429"/>
                <a:gd name="T23" fmla="*/ 0 h 420"/>
                <a:gd name="T24" fmla="*/ 0 w 429"/>
                <a:gd name="T25" fmla="*/ 0 h 420"/>
                <a:gd name="T26" fmla="*/ 0 w 429"/>
                <a:gd name="T27" fmla="*/ 0 h 420"/>
                <a:gd name="T28" fmla="*/ 0 w 429"/>
                <a:gd name="T29" fmla="*/ 0 h 4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29"/>
                <a:gd name="T46" fmla="*/ 0 h 420"/>
                <a:gd name="T47" fmla="*/ 429 w 429"/>
                <a:gd name="T48" fmla="*/ 420 h 4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29" h="420">
                  <a:moveTo>
                    <a:pt x="0" y="41"/>
                  </a:moveTo>
                  <a:lnTo>
                    <a:pt x="26" y="14"/>
                  </a:lnTo>
                  <a:lnTo>
                    <a:pt x="70" y="0"/>
                  </a:lnTo>
                  <a:lnTo>
                    <a:pt x="133" y="1"/>
                  </a:lnTo>
                  <a:lnTo>
                    <a:pt x="196" y="22"/>
                  </a:lnTo>
                  <a:lnTo>
                    <a:pt x="244" y="51"/>
                  </a:lnTo>
                  <a:lnTo>
                    <a:pt x="302" y="103"/>
                  </a:lnTo>
                  <a:lnTo>
                    <a:pt x="352" y="172"/>
                  </a:lnTo>
                  <a:lnTo>
                    <a:pt x="397" y="263"/>
                  </a:lnTo>
                  <a:lnTo>
                    <a:pt x="424" y="339"/>
                  </a:lnTo>
                  <a:lnTo>
                    <a:pt x="429" y="420"/>
                  </a:lnTo>
                  <a:lnTo>
                    <a:pt x="378" y="355"/>
                  </a:lnTo>
                  <a:lnTo>
                    <a:pt x="215" y="249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5C5C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5" name="Freeform 1726"/>
            <p:cNvSpPr>
              <a:spLocks/>
            </p:cNvSpPr>
            <p:nvPr/>
          </p:nvSpPr>
          <p:spPr bwMode="auto">
            <a:xfrm>
              <a:off x="4401" y="774"/>
              <a:ext cx="27" cy="20"/>
            </a:xfrm>
            <a:custGeom>
              <a:avLst/>
              <a:gdLst>
                <a:gd name="T0" fmla="*/ 0 w 109"/>
                <a:gd name="T1" fmla="*/ 0 h 79"/>
                <a:gd name="T2" fmla="*/ 0 w 109"/>
                <a:gd name="T3" fmla="*/ 0 h 79"/>
                <a:gd name="T4" fmla="*/ 0 w 109"/>
                <a:gd name="T5" fmla="*/ 0 h 79"/>
                <a:gd name="T6" fmla="*/ 0 w 109"/>
                <a:gd name="T7" fmla="*/ 0 h 79"/>
                <a:gd name="T8" fmla="*/ 0 w 109"/>
                <a:gd name="T9" fmla="*/ 0 h 79"/>
                <a:gd name="T10" fmla="*/ 0 w 109"/>
                <a:gd name="T11" fmla="*/ 0 h 79"/>
                <a:gd name="T12" fmla="*/ 0 w 109"/>
                <a:gd name="T13" fmla="*/ 0 h 79"/>
                <a:gd name="T14" fmla="*/ 0 w 109"/>
                <a:gd name="T15" fmla="*/ 0 h 79"/>
                <a:gd name="T16" fmla="*/ 0 w 109"/>
                <a:gd name="T17" fmla="*/ 0 h 79"/>
                <a:gd name="T18" fmla="*/ 0 w 109"/>
                <a:gd name="T19" fmla="*/ 0 h 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9"/>
                <a:gd name="T31" fmla="*/ 0 h 79"/>
                <a:gd name="T32" fmla="*/ 109 w 109"/>
                <a:gd name="T33" fmla="*/ 79 h 7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9" h="79">
                  <a:moveTo>
                    <a:pt x="30" y="3"/>
                  </a:moveTo>
                  <a:lnTo>
                    <a:pt x="7" y="41"/>
                  </a:lnTo>
                  <a:lnTo>
                    <a:pt x="0" y="79"/>
                  </a:lnTo>
                  <a:lnTo>
                    <a:pt x="21" y="56"/>
                  </a:lnTo>
                  <a:lnTo>
                    <a:pt x="51" y="38"/>
                  </a:lnTo>
                  <a:lnTo>
                    <a:pt x="73" y="30"/>
                  </a:lnTo>
                  <a:lnTo>
                    <a:pt x="98" y="32"/>
                  </a:lnTo>
                  <a:lnTo>
                    <a:pt x="109" y="0"/>
                  </a:lnTo>
                  <a:lnTo>
                    <a:pt x="30" y="3"/>
                  </a:lnTo>
                  <a:close/>
                </a:path>
              </a:pathLst>
            </a:custGeom>
            <a:solidFill>
              <a:srgbClr val="5C5C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6" name="Freeform 1727"/>
            <p:cNvSpPr>
              <a:spLocks/>
            </p:cNvSpPr>
            <p:nvPr/>
          </p:nvSpPr>
          <p:spPr bwMode="auto">
            <a:xfrm>
              <a:off x="4429" y="772"/>
              <a:ext cx="9" cy="12"/>
            </a:xfrm>
            <a:custGeom>
              <a:avLst/>
              <a:gdLst>
                <a:gd name="T0" fmla="*/ 0 w 36"/>
                <a:gd name="T1" fmla="*/ 0 h 50"/>
                <a:gd name="T2" fmla="*/ 0 w 36"/>
                <a:gd name="T3" fmla="*/ 0 h 50"/>
                <a:gd name="T4" fmla="*/ 0 w 36"/>
                <a:gd name="T5" fmla="*/ 0 h 50"/>
                <a:gd name="T6" fmla="*/ 0 w 36"/>
                <a:gd name="T7" fmla="*/ 0 h 50"/>
                <a:gd name="T8" fmla="*/ 0 w 36"/>
                <a:gd name="T9" fmla="*/ 0 h 50"/>
                <a:gd name="T10" fmla="*/ 0 w 36"/>
                <a:gd name="T11" fmla="*/ 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50"/>
                <a:gd name="T20" fmla="*/ 36 w 36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50">
                  <a:moveTo>
                    <a:pt x="18" y="1"/>
                  </a:moveTo>
                  <a:lnTo>
                    <a:pt x="0" y="50"/>
                  </a:lnTo>
                  <a:lnTo>
                    <a:pt x="25" y="34"/>
                  </a:lnTo>
                  <a:lnTo>
                    <a:pt x="36" y="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5C5C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7" name="Freeform 1728"/>
            <p:cNvSpPr>
              <a:spLocks/>
            </p:cNvSpPr>
            <p:nvPr/>
          </p:nvSpPr>
          <p:spPr bwMode="auto">
            <a:xfrm>
              <a:off x="4401" y="766"/>
              <a:ext cx="31" cy="25"/>
            </a:xfrm>
            <a:custGeom>
              <a:avLst/>
              <a:gdLst>
                <a:gd name="T0" fmla="*/ 0 w 126"/>
                <a:gd name="T1" fmla="*/ 0 h 100"/>
                <a:gd name="T2" fmla="*/ 0 w 126"/>
                <a:gd name="T3" fmla="*/ 0 h 100"/>
                <a:gd name="T4" fmla="*/ 0 w 126"/>
                <a:gd name="T5" fmla="*/ 0 h 100"/>
                <a:gd name="T6" fmla="*/ 0 w 126"/>
                <a:gd name="T7" fmla="*/ 0 h 100"/>
                <a:gd name="T8" fmla="*/ 0 w 126"/>
                <a:gd name="T9" fmla="*/ 0 h 100"/>
                <a:gd name="T10" fmla="*/ 0 w 126"/>
                <a:gd name="T11" fmla="*/ 0 h 100"/>
                <a:gd name="T12" fmla="*/ 0 w 126"/>
                <a:gd name="T13" fmla="*/ 0 h 100"/>
                <a:gd name="T14" fmla="*/ 0 w 126"/>
                <a:gd name="T15" fmla="*/ 0 h 100"/>
                <a:gd name="T16" fmla="*/ 0 w 126"/>
                <a:gd name="T17" fmla="*/ 0 h 100"/>
                <a:gd name="T18" fmla="*/ 0 w 126"/>
                <a:gd name="T19" fmla="*/ 0 h 100"/>
                <a:gd name="T20" fmla="*/ 0 w 126"/>
                <a:gd name="T21" fmla="*/ 0 h 100"/>
                <a:gd name="T22" fmla="*/ 0 w 126"/>
                <a:gd name="T23" fmla="*/ 0 h 100"/>
                <a:gd name="T24" fmla="*/ 0 w 126"/>
                <a:gd name="T25" fmla="*/ 0 h 1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6"/>
                <a:gd name="T40" fmla="*/ 0 h 100"/>
                <a:gd name="T41" fmla="*/ 126 w 126"/>
                <a:gd name="T42" fmla="*/ 100 h 1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6" h="100">
                  <a:moveTo>
                    <a:pt x="2" y="100"/>
                  </a:moveTo>
                  <a:lnTo>
                    <a:pt x="0" y="74"/>
                  </a:lnTo>
                  <a:lnTo>
                    <a:pt x="17" y="43"/>
                  </a:lnTo>
                  <a:lnTo>
                    <a:pt x="46" y="18"/>
                  </a:lnTo>
                  <a:lnTo>
                    <a:pt x="76" y="5"/>
                  </a:lnTo>
                  <a:lnTo>
                    <a:pt x="103" y="0"/>
                  </a:lnTo>
                  <a:lnTo>
                    <a:pt x="126" y="1"/>
                  </a:lnTo>
                  <a:lnTo>
                    <a:pt x="105" y="43"/>
                  </a:lnTo>
                  <a:lnTo>
                    <a:pt x="69" y="43"/>
                  </a:lnTo>
                  <a:lnTo>
                    <a:pt x="38" y="57"/>
                  </a:lnTo>
                  <a:lnTo>
                    <a:pt x="11" y="84"/>
                  </a:lnTo>
                  <a:lnTo>
                    <a:pt x="2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8" name="Freeform 1729"/>
            <p:cNvSpPr>
              <a:spLocks/>
            </p:cNvSpPr>
            <p:nvPr/>
          </p:nvSpPr>
          <p:spPr bwMode="auto">
            <a:xfrm>
              <a:off x="4423" y="767"/>
              <a:ext cx="39" cy="35"/>
            </a:xfrm>
            <a:custGeom>
              <a:avLst/>
              <a:gdLst>
                <a:gd name="T0" fmla="*/ 0 w 154"/>
                <a:gd name="T1" fmla="*/ 0 h 143"/>
                <a:gd name="T2" fmla="*/ 0 w 154"/>
                <a:gd name="T3" fmla="*/ 0 h 143"/>
                <a:gd name="T4" fmla="*/ 0 w 154"/>
                <a:gd name="T5" fmla="*/ 0 h 143"/>
                <a:gd name="T6" fmla="*/ 0 w 154"/>
                <a:gd name="T7" fmla="*/ 0 h 143"/>
                <a:gd name="T8" fmla="*/ 0 w 154"/>
                <a:gd name="T9" fmla="*/ 0 h 143"/>
                <a:gd name="T10" fmla="*/ 0 w 154"/>
                <a:gd name="T11" fmla="*/ 0 h 143"/>
                <a:gd name="T12" fmla="*/ 0 w 154"/>
                <a:gd name="T13" fmla="*/ 0 h 143"/>
                <a:gd name="T14" fmla="*/ 0 w 154"/>
                <a:gd name="T15" fmla="*/ 0 h 143"/>
                <a:gd name="T16" fmla="*/ 0 w 154"/>
                <a:gd name="T17" fmla="*/ 0 h 143"/>
                <a:gd name="T18" fmla="*/ 0 w 154"/>
                <a:gd name="T19" fmla="*/ 0 h 143"/>
                <a:gd name="T20" fmla="*/ 0 w 154"/>
                <a:gd name="T21" fmla="*/ 0 h 143"/>
                <a:gd name="T22" fmla="*/ 0 w 154"/>
                <a:gd name="T23" fmla="*/ 0 h 143"/>
                <a:gd name="T24" fmla="*/ 0 w 154"/>
                <a:gd name="T25" fmla="*/ 0 h 143"/>
                <a:gd name="T26" fmla="*/ 0 w 154"/>
                <a:gd name="T27" fmla="*/ 0 h 143"/>
                <a:gd name="T28" fmla="*/ 0 w 154"/>
                <a:gd name="T29" fmla="*/ 0 h 143"/>
                <a:gd name="T30" fmla="*/ 0 w 154"/>
                <a:gd name="T31" fmla="*/ 0 h 1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4"/>
                <a:gd name="T49" fmla="*/ 0 h 143"/>
                <a:gd name="T50" fmla="*/ 154 w 154"/>
                <a:gd name="T51" fmla="*/ 143 h 14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4" h="143">
                  <a:moveTo>
                    <a:pt x="46" y="0"/>
                  </a:moveTo>
                  <a:lnTo>
                    <a:pt x="0" y="126"/>
                  </a:lnTo>
                  <a:lnTo>
                    <a:pt x="9" y="131"/>
                  </a:lnTo>
                  <a:lnTo>
                    <a:pt x="11" y="143"/>
                  </a:lnTo>
                  <a:lnTo>
                    <a:pt x="27" y="133"/>
                  </a:lnTo>
                  <a:lnTo>
                    <a:pt x="154" y="79"/>
                  </a:lnTo>
                  <a:lnTo>
                    <a:pt x="115" y="46"/>
                  </a:lnTo>
                  <a:lnTo>
                    <a:pt x="98" y="77"/>
                  </a:lnTo>
                  <a:lnTo>
                    <a:pt x="19" y="120"/>
                  </a:lnTo>
                  <a:lnTo>
                    <a:pt x="11" y="109"/>
                  </a:lnTo>
                  <a:lnTo>
                    <a:pt x="35" y="69"/>
                  </a:lnTo>
                  <a:lnTo>
                    <a:pt x="36" y="42"/>
                  </a:lnTo>
                  <a:lnTo>
                    <a:pt x="53" y="40"/>
                  </a:lnTo>
                  <a:lnTo>
                    <a:pt x="67" y="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9" name="Freeform 1730"/>
            <p:cNvSpPr>
              <a:spLocks/>
            </p:cNvSpPr>
            <p:nvPr/>
          </p:nvSpPr>
          <p:spPr bwMode="auto">
            <a:xfrm>
              <a:off x="4587" y="400"/>
              <a:ext cx="610" cy="252"/>
            </a:xfrm>
            <a:custGeom>
              <a:avLst/>
              <a:gdLst>
                <a:gd name="T0" fmla="*/ 0 w 2440"/>
                <a:gd name="T1" fmla="*/ 0 h 1007"/>
                <a:gd name="T2" fmla="*/ 0 w 2440"/>
                <a:gd name="T3" fmla="*/ 0 h 1007"/>
                <a:gd name="T4" fmla="*/ 0 w 2440"/>
                <a:gd name="T5" fmla="*/ 0 h 1007"/>
                <a:gd name="T6" fmla="*/ 0 w 2440"/>
                <a:gd name="T7" fmla="*/ 0 h 1007"/>
                <a:gd name="T8" fmla="*/ 0 w 2440"/>
                <a:gd name="T9" fmla="*/ 0 h 1007"/>
                <a:gd name="T10" fmla="*/ 0 w 2440"/>
                <a:gd name="T11" fmla="*/ 0 h 1007"/>
                <a:gd name="T12" fmla="*/ 0 w 2440"/>
                <a:gd name="T13" fmla="*/ 0 h 10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40"/>
                <a:gd name="T22" fmla="*/ 0 h 1007"/>
                <a:gd name="T23" fmla="*/ 2440 w 2440"/>
                <a:gd name="T24" fmla="*/ 1007 h 100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40" h="1007">
                  <a:moveTo>
                    <a:pt x="12" y="1007"/>
                  </a:moveTo>
                  <a:lnTo>
                    <a:pt x="1639" y="22"/>
                  </a:lnTo>
                  <a:lnTo>
                    <a:pt x="2440" y="459"/>
                  </a:lnTo>
                  <a:lnTo>
                    <a:pt x="1643" y="0"/>
                  </a:lnTo>
                  <a:lnTo>
                    <a:pt x="0" y="1000"/>
                  </a:lnTo>
                  <a:lnTo>
                    <a:pt x="12" y="10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0" name="Freeform 1731"/>
            <p:cNvSpPr>
              <a:spLocks/>
            </p:cNvSpPr>
            <p:nvPr/>
          </p:nvSpPr>
          <p:spPr bwMode="auto">
            <a:xfrm>
              <a:off x="4219" y="800"/>
              <a:ext cx="94" cy="51"/>
            </a:xfrm>
            <a:custGeom>
              <a:avLst/>
              <a:gdLst>
                <a:gd name="T0" fmla="*/ 0 w 378"/>
                <a:gd name="T1" fmla="*/ 0 h 205"/>
                <a:gd name="T2" fmla="*/ 0 w 378"/>
                <a:gd name="T3" fmla="*/ 0 h 205"/>
                <a:gd name="T4" fmla="*/ 0 w 378"/>
                <a:gd name="T5" fmla="*/ 0 h 205"/>
                <a:gd name="T6" fmla="*/ 0 w 378"/>
                <a:gd name="T7" fmla="*/ 0 h 205"/>
                <a:gd name="T8" fmla="*/ 0 w 378"/>
                <a:gd name="T9" fmla="*/ 0 h 205"/>
                <a:gd name="T10" fmla="*/ 0 w 378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8"/>
                <a:gd name="T19" fmla="*/ 0 h 205"/>
                <a:gd name="T20" fmla="*/ 378 w 378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8" h="205">
                  <a:moveTo>
                    <a:pt x="0" y="205"/>
                  </a:moveTo>
                  <a:lnTo>
                    <a:pt x="378" y="0"/>
                  </a:lnTo>
                  <a:lnTo>
                    <a:pt x="348" y="0"/>
                  </a:lnTo>
                  <a:lnTo>
                    <a:pt x="12" y="185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1" name="Freeform 1732"/>
            <p:cNvSpPr>
              <a:spLocks/>
            </p:cNvSpPr>
            <p:nvPr/>
          </p:nvSpPr>
          <p:spPr bwMode="auto">
            <a:xfrm>
              <a:off x="4316" y="542"/>
              <a:ext cx="137" cy="73"/>
            </a:xfrm>
            <a:custGeom>
              <a:avLst/>
              <a:gdLst>
                <a:gd name="T0" fmla="*/ 0 w 547"/>
                <a:gd name="T1" fmla="*/ 0 h 292"/>
                <a:gd name="T2" fmla="*/ 0 w 547"/>
                <a:gd name="T3" fmla="*/ 0 h 292"/>
                <a:gd name="T4" fmla="*/ 0 w 547"/>
                <a:gd name="T5" fmla="*/ 0 h 292"/>
                <a:gd name="T6" fmla="*/ 0 w 547"/>
                <a:gd name="T7" fmla="*/ 0 h 292"/>
                <a:gd name="T8" fmla="*/ 0 w 547"/>
                <a:gd name="T9" fmla="*/ 0 h 292"/>
                <a:gd name="T10" fmla="*/ 0 w 547"/>
                <a:gd name="T11" fmla="*/ 0 h 292"/>
                <a:gd name="T12" fmla="*/ 0 w 547"/>
                <a:gd name="T13" fmla="*/ 0 h 292"/>
                <a:gd name="T14" fmla="*/ 0 w 547"/>
                <a:gd name="T15" fmla="*/ 0 h 292"/>
                <a:gd name="T16" fmla="*/ 0 w 547"/>
                <a:gd name="T17" fmla="*/ 0 h 292"/>
                <a:gd name="T18" fmla="*/ 0 w 547"/>
                <a:gd name="T19" fmla="*/ 0 h 292"/>
                <a:gd name="T20" fmla="*/ 0 w 547"/>
                <a:gd name="T21" fmla="*/ 0 h 292"/>
                <a:gd name="T22" fmla="*/ 0 w 547"/>
                <a:gd name="T23" fmla="*/ 0 h 292"/>
                <a:gd name="T24" fmla="*/ 0 w 547"/>
                <a:gd name="T25" fmla="*/ 0 h 292"/>
                <a:gd name="T26" fmla="*/ 0 w 547"/>
                <a:gd name="T27" fmla="*/ 0 h 292"/>
                <a:gd name="T28" fmla="*/ 0 w 547"/>
                <a:gd name="T29" fmla="*/ 0 h 292"/>
                <a:gd name="T30" fmla="*/ 0 w 547"/>
                <a:gd name="T31" fmla="*/ 0 h 292"/>
                <a:gd name="T32" fmla="*/ 0 w 547"/>
                <a:gd name="T33" fmla="*/ 0 h 292"/>
                <a:gd name="T34" fmla="*/ 0 w 547"/>
                <a:gd name="T35" fmla="*/ 0 h 292"/>
                <a:gd name="T36" fmla="*/ 0 w 547"/>
                <a:gd name="T37" fmla="*/ 0 h 292"/>
                <a:gd name="T38" fmla="*/ 0 w 547"/>
                <a:gd name="T39" fmla="*/ 0 h 292"/>
                <a:gd name="T40" fmla="*/ 0 w 547"/>
                <a:gd name="T41" fmla="*/ 0 h 292"/>
                <a:gd name="T42" fmla="*/ 0 w 547"/>
                <a:gd name="T43" fmla="*/ 0 h 292"/>
                <a:gd name="T44" fmla="*/ 0 w 547"/>
                <a:gd name="T45" fmla="*/ 0 h 292"/>
                <a:gd name="T46" fmla="*/ 0 w 547"/>
                <a:gd name="T47" fmla="*/ 0 h 292"/>
                <a:gd name="T48" fmla="*/ 0 w 547"/>
                <a:gd name="T49" fmla="*/ 0 h 292"/>
                <a:gd name="T50" fmla="*/ 0 w 547"/>
                <a:gd name="T51" fmla="*/ 0 h 292"/>
                <a:gd name="T52" fmla="*/ 0 w 547"/>
                <a:gd name="T53" fmla="*/ 0 h 292"/>
                <a:gd name="T54" fmla="*/ 0 w 547"/>
                <a:gd name="T55" fmla="*/ 0 h 292"/>
                <a:gd name="T56" fmla="*/ 0 w 547"/>
                <a:gd name="T57" fmla="*/ 0 h 292"/>
                <a:gd name="T58" fmla="*/ 0 w 547"/>
                <a:gd name="T59" fmla="*/ 0 h 292"/>
                <a:gd name="T60" fmla="*/ 0 w 547"/>
                <a:gd name="T61" fmla="*/ 0 h 292"/>
                <a:gd name="T62" fmla="*/ 0 w 547"/>
                <a:gd name="T63" fmla="*/ 0 h 292"/>
                <a:gd name="T64" fmla="*/ 0 w 547"/>
                <a:gd name="T65" fmla="*/ 0 h 292"/>
                <a:gd name="T66" fmla="*/ 0 w 547"/>
                <a:gd name="T67" fmla="*/ 0 h 2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47"/>
                <a:gd name="T103" fmla="*/ 0 h 292"/>
                <a:gd name="T104" fmla="*/ 547 w 547"/>
                <a:gd name="T105" fmla="*/ 292 h 2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47" h="292">
                  <a:moveTo>
                    <a:pt x="17" y="0"/>
                  </a:moveTo>
                  <a:lnTo>
                    <a:pt x="4" y="26"/>
                  </a:lnTo>
                  <a:lnTo>
                    <a:pt x="0" y="50"/>
                  </a:lnTo>
                  <a:lnTo>
                    <a:pt x="4" y="76"/>
                  </a:lnTo>
                  <a:lnTo>
                    <a:pt x="17" y="113"/>
                  </a:lnTo>
                  <a:lnTo>
                    <a:pt x="37" y="141"/>
                  </a:lnTo>
                  <a:lnTo>
                    <a:pt x="65" y="171"/>
                  </a:lnTo>
                  <a:lnTo>
                    <a:pt x="113" y="208"/>
                  </a:lnTo>
                  <a:lnTo>
                    <a:pt x="177" y="241"/>
                  </a:lnTo>
                  <a:lnTo>
                    <a:pt x="220" y="258"/>
                  </a:lnTo>
                  <a:lnTo>
                    <a:pt x="273" y="274"/>
                  </a:lnTo>
                  <a:lnTo>
                    <a:pt x="318" y="284"/>
                  </a:lnTo>
                  <a:lnTo>
                    <a:pt x="368" y="291"/>
                  </a:lnTo>
                  <a:lnTo>
                    <a:pt x="420" y="292"/>
                  </a:lnTo>
                  <a:lnTo>
                    <a:pt x="485" y="287"/>
                  </a:lnTo>
                  <a:lnTo>
                    <a:pt x="547" y="271"/>
                  </a:lnTo>
                  <a:lnTo>
                    <a:pt x="489" y="279"/>
                  </a:lnTo>
                  <a:lnTo>
                    <a:pt x="424" y="284"/>
                  </a:lnTo>
                  <a:lnTo>
                    <a:pt x="381" y="284"/>
                  </a:lnTo>
                  <a:lnTo>
                    <a:pt x="338" y="279"/>
                  </a:lnTo>
                  <a:lnTo>
                    <a:pt x="296" y="271"/>
                  </a:lnTo>
                  <a:lnTo>
                    <a:pt x="235" y="254"/>
                  </a:lnTo>
                  <a:lnTo>
                    <a:pt x="180" y="231"/>
                  </a:lnTo>
                  <a:lnTo>
                    <a:pt x="142" y="213"/>
                  </a:lnTo>
                  <a:lnTo>
                    <a:pt x="100" y="187"/>
                  </a:lnTo>
                  <a:lnTo>
                    <a:pt x="68" y="159"/>
                  </a:lnTo>
                  <a:lnTo>
                    <a:pt x="35" y="128"/>
                  </a:lnTo>
                  <a:lnTo>
                    <a:pt x="22" y="104"/>
                  </a:lnTo>
                  <a:lnTo>
                    <a:pt x="11" y="79"/>
                  </a:lnTo>
                  <a:lnTo>
                    <a:pt x="7" y="58"/>
                  </a:lnTo>
                  <a:lnTo>
                    <a:pt x="7" y="39"/>
                  </a:lnTo>
                  <a:lnTo>
                    <a:pt x="16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" name="Freeform 1733"/>
            <p:cNvSpPr>
              <a:spLocks/>
            </p:cNvSpPr>
            <p:nvPr/>
          </p:nvSpPr>
          <p:spPr bwMode="auto">
            <a:xfrm>
              <a:off x="4326" y="528"/>
              <a:ext cx="136" cy="37"/>
            </a:xfrm>
            <a:custGeom>
              <a:avLst/>
              <a:gdLst>
                <a:gd name="T0" fmla="*/ 0 w 544"/>
                <a:gd name="T1" fmla="*/ 0 h 147"/>
                <a:gd name="T2" fmla="*/ 0 w 544"/>
                <a:gd name="T3" fmla="*/ 0 h 147"/>
                <a:gd name="T4" fmla="*/ 0 w 544"/>
                <a:gd name="T5" fmla="*/ 0 h 147"/>
                <a:gd name="T6" fmla="*/ 0 w 544"/>
                <a:gd name="T7" fmla="*/ 0 h 147"/>
                <a:gd name="T8" fmla="*/ 0 w 544"/>
                <a:gd name="T9" fmla="*/ 0 h 147"/>
                <a:gd name="T10" fmla="*/ 0 w 544"/>
                <a:gd name="T11" fmla="*/ 0 h 147"/>
                <a:gd name="T12" fmla="*/ 0 w 544"/>
                <a:gd name="T13" fmla="*/ 0 h 147"/>
                <a:gd name="T14" fmla="*/ 0 w 544"/>
                <a:gd name="T15" fmla="*/ 0 h 147"/>
                <a:gd name="T16" fmla="*/ 0 w 544"/>
                <a:gd name="T17" fmla="*/ 0 h 147"/>
                <a:gd name="T18" fmla="*/ 0 w 544"/>
                <a:gd name="T19" fmla="*/ 0 h 147"/>
                <a:gd name="T20" fmla="*/ 0 w 544"/>
                <a:gd name="T21" fmla="*/ 0 h 147"/>
                <a:gd name="T22" fmla="*/ 0 w 544"/>
                <a:gd name="T23" fmla="*/ 0 h 147"/>
                <a:gd name="T24" fmla="*/ 0 w 544"/>
                <a:gd name="T25" fmla="*/ 0 h 147"/>
                <a:gd name="T26" fmla="*/ 0 w 544"/>
                <a:gd name="T27" fmla="*/ 0 h 147"/>
                <a:gd name="T28" fmla="*/ 0 w 544"/>
                <a:gd name="T29" fmla="*/ 0 h 147"/>
                <a:gd name="T30" fmla="*/ 0 w 544"/>
                <a:gd name="T31" fmla="*/ 0 h 147"/>
                <a:gd name="T32" fmla="*/ 0 w 544"/>
                <a:gd name="T33" fmla="*/ 0 h 147"/>
                <a:gd name="T34" fmla="*/ 0 w 544"/>
                <a:gd name="T35" fmla="*/ 0 h 147"/>
                <a:gd name="T36" fmla="*/ 0 w 544"/>
                <a:gd name="T37" fmla="*/ 0 h 147"/>
                <a:gd name="T38" fmla="*/ 0 w 544"/>
                <a:gd name="T39" fmla="*/ 0 h 147"/>
                <a:gd name="T40" fmla="*/ 0 w 544"/>
                <a:gd name="T41" fmla="*/ 0 h 147"/>
                <a:gd name="T42" fmla="*/ 0 w 544"/>
                <a:gd name="T43" fmla="*/ 0 h 147"/>
                <a:gd name="T44" fmla="*/ 0 w 544"/>
                <a:gd name="T45" fmla="*/ 0 h 1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44"/>
                <a:gd name="T70" fmla="*/ 0 h 147"/>
                <a:gd name="T71" fmla="*/ 544 w 544"/>
                <a:gd name="T72" fmla="*/ 147 h 1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44" h="147">
                  <a:moveTo>
                    <a:pt x="0" y="60"/>
                  </a:moveTo>
                  <a:lnTo>
                    <a:pt x="22" y="39"/>
                  </a:lnTo>
                  <a:lnTo>
                    <a:pt x="55" y="24"/>
                  </a:lnTo>
                  <a:lnTo>
                    <a:pt x="99" y="7"/>
                  </a:lnTo>
                  <a:lnTo>
                    <a:pt x="155" y="0"/>
                  </a:lnTo>
                  <a:lnTo>
                    <a:pt x="221" y="2"/>
                  </a:lnTo>
                  <a:lnTo>
                    <a:pt x="291" y="15"/>
                  </a:lnTo>
                  <a:lnTo>
                    <a:pt x="357" y="33"/>
                  </a:lnTo>
                  <a:lnTo>
                    <a:pt x="416" y="56"/>
                  </a:lnTo>
                  <a:lnTo>
                    <a:pt x="463" y="79"/>
                  </a:lnTo>
                  <a:lnTo>
                    <a:pt x="513" y="116"/>
                  </a:lnTo>
                  <a:lnTo>
                    <a:pt x="544" y="147"/>
                  </a:lnTo>
                  <a:lnTo>
                    <a:pt x="492" y="108"/>
                  </a:lnTo>
                  <a:lnTo>
                    <a:pt x="456" y="87"/>
                  </a:lnTo>
                  <a:lnTo>
                    <a:pt x="399" y="60"/>
                  </a:lnTo>
                  <a:lnTo>
                    <a:pt x="346" y="42"/>
                  </a:lnTo>
                  <a:lnTo>
                    <a:pt x="292" y="30"/>
                  </a:lnTo>
                  <a:lnTo>
                    <a:pt x="213" y="17"/>
                  </a:lnTo>
                  <a:lnTo>
                    <a:pt x="146" y="17"/>
                  </a:lnTo>
                  <a:lnTo>
                    <a:pt x="100" y="22"/>
                  </a:lnTo>
                  <a:lnTo>
                    <a:pt x="54" y="33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" name="Freeform 1734"/>
            <p:cNvSpPr>
              <a:spLocks/>
            </p:cNvSpPr>
            <p:nvPr/>
          </p:nvSpPr>
          <p:spPr bwMode="auto">
            <a:xfrm>
              <a:off x="4486" y="850"/>
              <a:ext cx="36" cy="58"/>
            </a:xfrm>
            <a:custGeom>
              <a:avLst/>
              <a:gdLst>
                <a:gd name="T0" fmla="*/ 0 w 143"/>
                <a:gd name="T1" fmla="*/ 0 h 231"/>
                <a:gd name="T2" fmla="*/ 0 w 143"/>
                <a:gd name="T3" fmla="*/ 0 h 231"/>
                <a:gd name="T4" fmla="*/ 0 w 143"/>
                <a:gd name="T5" fmla="*/ 0 h 231"/>
                <a:gd name="T6" fmla="*/ 0 w 143"/>
                <a:gd name="T7" fmla="*/ 0 h 231"/>
                <a:gd name="T8" fmla="*/ 0 w 143"/>
                <a:gd name="T9" fmla="*/ 0 h 231"/>
                <a:gd name="T10" fmla="*/ 0 w 143"/>
                <a:gd name="T11" fmla="*/ 0 h 231"/>
                <a:gd name="T12" fmla="*/ 0 w 143"/>
                <a:gd name="T13" fmla="*/ 0 h 231"/>
                <a:gd name="T14" fmla="*/ 0 w 143"/>
                <a:gd name="T15" fmla="*/ 0 h 231"/>
                <a:gd name="T16" fmla="*/ 0 w 143"/>
                <a:gd name="T17" fmla="*/ 0 h 231"/>
                <a:gd name="T18" fmla="*/ 0 w 143"/>
                <a:gd name="T19" fmla="*/ 0 h 231"/>
                <a:gd name="T20" fmla="*/ 0 w 143"/>
                <a:gd name="T21" fmla="*/ 0 h 231"/>
                <a:gd name="T22" fmla="*/ 0 w 143"/>
                <a:gd name="T23" fmla="*/ 0 h 231"/>
                <a:gd name="T24" fmla="*/ 0 w 143"/>
                <a:gd name="T25" fmla="*/ 0 h 231"/>
                <a:gd name="T26" fmla="*/ 0 w 143"/>
                <a:gd name="T27" fmla="*/ 0 h 231"/>
                <a:gd name="T28" fmla="*/ 0 w 143"/>
                <a:gd name="T29" fmla="*/ 0 h 2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3"/>
                <a:gd name="T46" fmla="*/ 0 h 231"/>
                <a:gd name="T47" fmla="*/ 143 w 143"/>
                <a:gd name="T48" fmla="*/ 231 h 23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3" h="231">
                  <a:moveTo>
                    <a:pt x="14" y="3"/>
                  </a:moveTo>
                  <a:lnTo>
                    <a:pt x="13" y="35"/>
                  </a:lnTo>
                  <a:lnTo>
                    <a:pt x="0" y="73"/>
                  </a:lnTo>
                  <a:lnTo>
                    <a:pt x="115" y="158"/>
                  </a:lnTo>
                  <a:lnTo>
                    <a:pt x="113" y="182"/>
                  </a:lnTo>
                  <a:lnTo>
                    <a:pt x="130" y="226"/>
                  </a:lnTo>
                  <a:lnTo>
                    <a:pt x="143" y="231"/>
                  </a:lnTo>
                  <a:lnTo>
                    <a:pt x="132" y="216"/>
                  </a:lnTo>
                  <a:lnTo>
                    <a:pt x="123" y="180"/>
                  </a:lnTo>
                  <a:lnTo>
                    <a:pt x="126" y="156"/>
                  </a:lnTo>
                  <a:lnTo>
                    <a:pt x="10" y="67"/>
                  </a:lnTo>
                  <a:lnTo>
                    <a:pt x="19" y="34"/>
                  </a:lnTo>
                  <a:lnTo>
                    <a:pt x="19" y="0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" name="Freeform 1735"/>
            <p:cNvSpPr>
              <a:spLocks/>
            </p:cNvSpPr>
            <p:nvPr/>
          </p:nvSpPr>
          <p:spPr bwMode="auto">
            <a:xfrm>
              <a:off x="4533" y="902"/>
              <a:ext cx="33" cy="14"/>
            </a:xfrm>
            <a:custGeom>
              <a:avLst/>
              <a:gdLst>
                <a:gd name="T0" fmla="*/ 0 w 134"/>
                <a:gd name="T1" fmla="*/ 0 h 56"/>
                <a:gd name="T2" fmla="*/ 0 w 134"/>
                <a:gd name="T3" fmla="*/ 0 h 56"/>
                <a:gd name="T4" fmla="*/ 0 w 134"/>
                <a:gd name="T5" fmla="*/ 0 h 56"/>
                <a:gd name="T6" fmla="*/ 0 w 134"/>
                <a:gd name="T7" fmla="*/ 0 h 56"/>
                <a:gd name="T8" fmla="*/ 0 w 134"/>
                <a:gd name="T9" fmla="*/ 0 h 56"/>
                <a:gd name="T10" fmla="*/ 0 w 134"/>
                <a:gd name="T11" fmla="*/ 0 h 56"/>
                <a:gd name="T12" fmla="*/ 0 w 134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4"/>
                <a:gd name="T22" fmla="*/ 0 h 56"/>
                <a:gd name="T23" fmla="*/ 134 w 134"/>
                <a:gd name="T24" fmla="*/ 56 h 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4" h="56">
                  <a:moveTo>
                    <a:pt x="0" y="5"/>
                  </a:moveTo>
                  <a:lnTo>
                    <a:pt x="39" y="34"/>
                  </a:lnTo>
                  <a:lnTo>
                    <a:pt x="134" y="56"/>
                  </a:lnTo>
                  <a:lnTo>
                    <a:pt x="43" y="26"/>
                  </a:lnTo>
                  <a:lnTo>
                    <a:pt x="1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" name="Freeform 1736"/>
            <p:cNvSpPr>
              <a:spLocks/>
            </p:cNvSpPr>
            <p:nvPr/>
          </p:nvSpPr>
          <p:spPr bwMode="auto">
            <a:xfrm>
              <a:off x="4677" y="785"/>
              <a:ext cx="97" cy="134"/>
            </a:xfrm>
            <a:custGeom>
              <a:avLst/>
              <a:gdLst>
                <a:gd name="T0" fmla="*/ 0 w 388"/>
                <a:gd name="T1" fmla="*/ 0 h 535"/>
                <a:gd name="T2" fmla="*/ 0 w 388"/>
                <a:gd name="T3" fmla="*/ 0 h 535"/>
                <a:gd name="T4" fmla="*/ 0 w 388"/>
                <a:gd name="T5" fmla="*/ 0 h 535"/>
                <a:gd name="T6" fmla="*/ 0 w 388"/>
                <a:gd name="T7" fmla="*/ 0 h 535"/>
                <a:gd name="T8" fmla="*/ 0 w 388"/>
                <a:gd name="T9" fmla="*/ 0 h 535"/>
                <a:gd name="T10" fmla="*/ 0 w 388"/>
                <a:gd name="T11" fmla="*/ 0 h 535"/>
                <a:gd name="T12" fmla="*/ 0 w 388"/>
                <a:gd name="T13" fmla="*/ 0 h 535"/>
                <a:gd name="T14" fmla="*/ 0 w 388"/>
                <a:gd name="T15" fmla="*/ 0 h 535"/>
                <a:gd name="T16" fmla="*/ 0 w 388"/>
                <a:gd name="T17" fmla="*/ 0 h 535"/>
                <a:gd name="T18" fmla="*/ 0 w 388"/>
                <a:gd name="T19" fmla="*/ 0 h 535"/>
                <a:gd name="T20" fmla="*/ 0 w 388"/>
                <a:gd name="T21" fmla="*/ 0 h 535"/>
                <a:gd name="T22" fmla="*/ 0 w 388"/>
                <a:gd name="T23" fmla="*/ 0 h 535"/>
                <a:gd name="T24" fmla="*/ 0 w 388"/>
                <a:gd name="T25" fmla="*/ 0 h 535"/>
                <a:gd name="T26" fmla="*/ 0 w 388"/>
                <a:gd name="T27" fmla="*/ 0 h 535"/>
                <a:gd name="T28" fmla="*/ 0 w 388"/>
                <a:gd name="T29" fmla="*/ 0 h 535"/>
                <a:gd name="T30" fmla="*/ 0 w 388"/>
                <a:gd name="T31" fmla="*/ 0 h 535"/>
                <a:gd name="T32" fmla="*/ 0 w 388"/>
                <a:gd name="T33" fmla="*/ 0 h 535"/>
                <a:gd name="T34" fmla="*/ 0 w 388"/>
                <a:gd name="T35" fmla="*/ 0 h 535"/>
                <a:gd name="T36" fmla="*/ 0 w 388"/>
                <a:gd name="T37" fmla="*/ 0 h 535"/>
                <a:gd name="T38" fmla="*/ 0 w 388"/>
                <a:gd name="T39" fmla="*/ 0 h 535"/>
                <a:gd name="T40" fmla="*/ 0 w 388"/>
                <a:gd name="T41" fmla="*/ 0 h 535"/>
                <a:gd name="T42" fmla="*/ 0 w 388"/>
                <a:gd name="T43" fmla="*/ 0 h 535"/>
                <a:gd name="T44" fmla="*/ 0 w 388"/>
                <a:gd name="T45" fmla="*/ 0 h 535"/>
                <a:gd name="T46" fmla="*/ 0 w 388"/>
                <a:gd name="T47" fmla="*/ 0 h 535"/>
                <a:gd name="T48" fmla="*/ 0 w 388"/>
                <a:gd name="T49" fmla="*/ 0 h 535"/>
                <a:gd name="T50" fmla="*/ 0 w 388"/>
                <a:gd name="T51" fmla="*/ 0 h 535"/>
                <a:gd name="T52" fmla="*/ 0 w 388"/>
                <a:gd name="T53" fmla="*/ 0 h 535"/>
                <a:gd name="T54" fmla="*/ 0 w 388"/>
                <a:gd name="T55" fmla="*/ 0 h 535"/>
                <a:gd name="T56" fmla="*/ 0 w 388"/>
                <a:gd name="T57" fmla="*/ 0 h 535"/>
                <a:gd name="T58" fmla="*/ 0 w 388"/>
                <a:gd name="T59" fmla="*/ 0 h 535"/>
                <a:gd name="T60" fmla="*/ 0 w 388"/>
                <a:gd name="T61" fmla="*/ 0 h 535"/>
                <a:gd name="T62" fmla="*/ 0 w 388"/>
                <a:gd name="T63" fmla="*/ 0 h 535"/>
                <a:gd name="T64" fmla="*/ 0 w 388"/>
                <a:gd name="T65" fmla="*/ 0 h 535"/>
                <a:gd name="T66" fmla="*/ 0 w 388"/>
                <a:gd name="T67" fmla="*/ 0 h 53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88"/>
                <a:gd name="T103" fmla="*/ 0 h 535"/>
                <a:gd name="T104" fmla="*/ 388 w 388"/>
                <a:gd name="T105" fmla="*/ 535 h 53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88" h="535">
                  <a:moveTo>
                    <a:pt x="31" y="4"/>
                  </a:moveTo>
                  <a:lnTo>
                    <a:pt x="16" y="39"/>
                  </a:lnTo>
                  <a:lnTo>
                    <a:pt x="4" y="76"/>
                  </a:lnTo>
                  <a:lnTo>
                    <a:pt x="0" y="118"/>
                  </a:lnTo>
                  <a:lnTo>
                    <a:pt x="3" y="162"/>
                  </a:lnTo>
                  <a:lnTo>
                    <a:pt x="14" y="208"/>
                  </a:lnTo>
                  <a:lnTo>
                    <a:pt x="36" y="270"/>
                  </a:lnTo>
                  <a:lnTo>
                    <a:pt x="66" y="327"/>
                  </a:lnTo>
                  <a:lnTo>
                    <a:pt x="97" y="374"/>
                  </a:lnTo>
                  <a:lnTo>
                    <a:pt x="134" y="418"/>
                  </a:lnTo>
                  <a:lnTo>
                    <a:pt x="179" y="461"/>
                  </a:lnTo>
                  <a:lnTo>
                    <a:pt x="233" y="497"/>
                  </a:lnTo>
                  <a:lnTo>
                    <a:pt x="283" y="518"/>
                  </a:lnTo>
                  <a:lnTo>
                    <a:pt x="335" y="531"/>
                  </a:lnTo>
                  <a:lnTo>
                    <a:pt x="373" y="535"/>
                  </a:lnTo>
                  <a:lnTo>
                    <a:pt x="388" y="530"/>
                  </a:lnTo>
                  <a:lnTo>
                    <a:pt x="346" y="527"/>
                  </a:lnTo>
                  <a:lnTo>
                    <a:pt x="310" y="517"/>
                  </a:lnTo>
                  <a:lnTo>
                    <a:pt x="285" y="512"/>
                  </a:lnTo>
                  <a:lnTo>
                    <a:pt x="248" y="495"/>
                  </a:lnTo>
                  <a:lnTo>
                    <a:pt x="207" y="467"/>
                  </a:lnTo>
                  <a:lnTo>
                    <a:pt x="162" y="432"/>
                  </a:lnTo>
                  <a:lnTo>
                    <a:pt x="123" y="391"/>
                  </a:lnTo>
                  <a:lnTo>
                    <a:pt x="92" y="351"/>
                  </a:lnTo>
                  <a:lnTo>
                    <a:pt x="64" y="305"/>
                  </a:lnTo>
                  <a:lnTo>
                    <a:pt x="39" y="247"/>
                  </a:lnTo>
                  <a:lnTo>
                    <a:pt x="20" y="197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14" y="57"/>
                  </a:lnTo>
                  <a:lnTo>
                    <a:pt x="26" y="28"/>
                  </a:lnTo>
                  <a:lnTo>
                    <a:pt x="43" y="0"/>
                  </a:lnTo>
                  <a:lnTo>
                    <a:pt x="3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" name="Freeform 1737"/>
            <p:cNvSpPr>
              <a:spLocks/>
            </p:cNvSpPr>
            <p:nvPr/>
          </p:nvSpPr>
          <p:spPr bwMode="auto">
            <a:xfrm>
              <a:off x="4694" y="777"/>
              <a:ext cx="102" cy="87"/>
            </a:xfrm>
            <a:custGeom>
              <a:avLst/>
              <a:gdLst>
                <a:gd name="T0" fmla="*/ 0 w 409"/>
                <a:gd name="T1" fmla="*/ 0 h 347"/>
                <a:gd name="T2" fmla="*/ 0 w 409"/>
                <a:gd name="T3" fmla="*/ 0 h 347"/>
                <a:gd name="T4" fmla="*/ 0 w 409"/>
                <a:gd name="T5" fmla="*/ 0 h 347"/>
                <a:gd name="T6" fmla="*/ 0 w 409"/>
                <a:gd name="T7" fmla="*/ 0 h 347"/>
                <a:gd name="T8" fmla="*/ 0 w 409"/>
                <a:gd name="T9" fmla="*/ 0 h 347"/>
                <a:gd name="T10" fmla="*/ 0 w 409"/>
                <a:gd name="T11" fmla="*/ 0 h 347"/>
                <a:gd name="T12" fmla="*/ 0 w 409"/>
                <a:gd name="T13" fmla="*/ 0 h 347"/>
                <a:gd name="T14" fmla="*/ 0 w 409"/>
                <a:gd name="T15" fmla="*/ 0 h 347"/>
                <a:gd name="T16" fmla="*/ 0 w 409"/>
                <a:gd name="T17" fmla="*/ 0 h 347"/>
                <a:gd name="T18" fmla="*/ 0 w 409"/>
                <a:gd name="T19" fmla="*/ 0 h 347"/>
                <a:gd name="T20" fmla="*/ 0 w 409"/>
                <a:gd name="T21" fmla="*/ 0 h 347"/>
                <a:gd name="T22" fmla="*/ 0 w 409"/>
                <a:gd name="T23" fmla="*/ 0 h 347"/>
                <a:gd name="T24" fmla="*/ 0 w 409"/>
                <a:gd name="T25" fmla="*/ 0 h 347"/>
                <a:gd name="T26" fmla="*/ 0 w 409"/>
                <a:gd name="T27" fmla="*/ 0 h 347"/>
                <a:gd name="T28" fmla="*/ 0 w 409"/>
                <a:gd name="T29" fmla="*/ 0 h 347"/>
                <a:gd name="T30" fmla="*/ 0 w 409"/>
                <a:gd name="T31" fmla="*/ 0 h 347"/>
                <a:gd name="T32" fmla="*/ 0 w 409"/>
                <a:gd name="T33" fmla="*/ 0 h 347"/>
                <a:gd name="T34" fmla="*/ 0 w 409"/>
                <a:gd name="T35" fmla="*/ 0 h 347"/>
                <a:gd name="T36" fmla="*/ 0 w 409"/>
                <a:gd name="T37" fmla="*/ 0 h 347"/>
                <a:gd name="T38" fmla="*/ 0 w 409"/>
                <a:gd name="T39" fmla="*/ 0 h 347"/>
                <a:gd name="T40" fmla="*/ 0 w 409"/>
                <a:gd name="T41" fmla="*/ 0 h 347"/>
                <a:gd name="T42" fmla="*/ 0 w 409"/>
                <a:gd name="T43" fmla="*/ 0 h 347"/>
                <a:gd name="T44" fmla="*/ 0 w 409"/>
                <a:gd name="T45" fmla="*/ 0 h 3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09"/>
                <a:gd name="T70" fmla="*/ 0 h 347"/>
                <a:gd name="T71" fmla="*/ 409 w 409"/>
                <a:gd name="T72" fmla="*/ 347 h 3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09" h="347">
                  <a:moveTo>
                    <a:pt x="0" y="28"/>
                  </a:moveTo>
                  <a:lnTo>
                    <a:pt x="19" y="10"/>
                  </a:lnTo>
                  <a:lnTo>
                    <a:pt x="55" y="0"/>
                  </a:lnTo>
                  <a:lnTo>
                    <a:pt x="106" y="0"/>
                  </a:lnTo>
                  <a:lnTo>
                    <a:pt x="162" y="14"/>
                  </a:lnTo>
                  <a:lnTo>
                    <a:pt x="214" y="45"/>
                  </a:lnTo>
                  <a:lnTo>
                    <a:pt x="267" y="91"/>
                  </a:lnTo>
                  <a:lnTo>
                    <a:pt x="307" y="130"/>
                  </a:lnTo>
                  <a:lnTo>
                    <a:pt x="345" y="187"/>
                  </a:lnTo>
                  <a:lnTo>
                    <a:pt x="370" y="234"/>
                  </a:lnTo>
                  <a:lnTo>
                    <a:pt x="392" y="283"/>
                  </a:lnTo>
                  <a:lnTo>
                    <a:pt x="409" y="347"/>
                  </a:lnTo>
                  <a:lnTo>
                    <a:pt x="368" y="260"/>
                  </a:lnTo>
                  <a:lnTo>
                    <a:pt x="335" y="193"/>
                  </a:lnTo>
                  <a:lnTo>
                    <a:pt x="294" y="135"/>
                  </a:lnTo>
                  <a:lnTo>
                    <a:pt x="248" y="87"/>
                  </a:lnTo>
                  <a:lnTo>
                    <a:pt x="202" y="52"/>
                  </a:lnTo>
                  <a:lnTo>
                    <a:pt x="148" y="22"/>
                  </a:lnTo>
                  <a:lnTo>
                    <a:pt x="101" y="13"/>
                  </a:lnTo>
                  <a:lnTo>
                    <a:pt x="58" y="13"/>
                  </a:lnTo>
                  <a:lnTo>
                    <a:pt x="24" y="2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7" name="Freeform 1738"/>
            <p:cNvSpPr>
              <a:spLocks/>
            </p:cNvSpPr>
            <p:nvPr/>
          </p:nvSpPr>
          <p:spPr bwMode="auto">
            <a:xfrm>
              <a:off x="4387" y="719"/>
              <a:ext cx="29" cy="44"/>
            </a:xfrm>
            <a:custGeom>
              <a:avLst/>
              <a:gdLst>
                <a:gd name="T0" fmla="*/ 0 w 116"/>
                <a:gd name="T1" fmla="*/ 0 h 177"/>
                <a:gd name="T2" fmla="*/ 0 w 116"/>
                <a:gd name="T3" fmla="*/ 0 h 177"/>
                <a:gd name="T4" fmla="*/ 0 w 116"/>
                <a:gd name="T5" fmla="*/ 0 h 177"/>
                <a:gd name="T6" fmla="*/ 0 w 116"/>
                <a:gd name="T7" fmla="*/ 0 h 177"/>
                <a:gd name="T8" fmla="*/ 0 w 116"/>
                <a:gd name="T9" fmla="*/ 0 h 177"/>
                <a:gd name="T10" fmla="*/ 0 w 116"/>
                <a:gd name="T11" fmla="*/ 0 h 177"/>
                <a:gd name="T12" fmla="*/ 0 w 116"/>
                <a:gd name="T13" fmla="*/ 0 h 177"/>
                <a:gd name="T14" fmla="*/ 0 w 116"/>
                <a:gd name="T15" fmla="*/ 0 h 177"/>
                <a:gd name="T16" fmla="*/ 0 w 116"/>
                <a:gd name="T17" fmla="*/ 0 h 177"/>
                <a:gd name="T18" fmla="*/ 0 w 116"/>
                <a:gd name="T19" fmla="*/ 0 h 177"/>
                <a:gd name="T20" fmla="*/ 0 w 116"/>
                <a:gd name="T21" fmla="*/ 0 h 1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177"/>
                <a:gd name="T35" fmla="*/ 116 w 116"/>
                <a:gd name="T36" fmla="*/ 177 h 1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177">
                  <a:moveTo>
                    <a:pt x="109" y="17"/>
                  </a:moveTo>
                  <a:lnTo>
                    <a:pt x="83" y="9"/>
                  </a:lnTo>
                  <a:lnTo>
                    <a:pt x="51" y="25"/>
                  </a:lnTo>
                  <a:lnTo>
                    <a:pt x="9" y="134"/>
                  </a:lnTo>
                  <a:lnTo>
                    <a:pt x="17" y="177"/>
                  </a:lnTo>
                  <a:lnTo>
                    <a:pt x="0" y="133"/>
                  </a:lnTo>
                  <a:lnTo>
                    <a:pt x="40" y="20"/>
                  </a:lnTo>
                  <a:lnTo>
                    <a:pt x="83" y="0"/>
                  </a:lnTo>
                  <a:lnTo>
                    <a:pt x="116" y="8"/>
                  </a:lnTo>
                  <a:lnTo>
                    <a:pt x="109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4"/>
          <p:cNvGrpSpPr>
            <a:grpSpLocks/>
          </p:cNvGrpSpPr>
          <p:nvPr/>
        </p:nvGrpSpPr>
        <p:grpSpPr bwMode="auto">
          <a:xfrm>
            <a:off x="4283968" y="2204864"/>
            <a:ext cx="295041" cy="1570729"/>
            <a:chOff x="1117" y="-7"/>
            <a:chExt cx="794" cy="3922"/>
          </a:xfrm>
        </p:grpSpPr>
        <p:sp>
          <p:nvSpPr>
            <p:cNvPr id="149" name="Line 255"/>
            <p:cNvSpPr>
              <a:spLocks noChangeShapeType="1"/>
            </p:cNvSpPr>
            <p:nvPr/>
          </p:nvSpPr>
          <p:spPr bwMode="auto">
            <a:xfrm rot="82927">
              <a:off x="1366" y="1338"/>
              <a:ext cx="17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0" name="Line 256"/>
            <p:cNvSpPr>
              <a:spLocks noChangeShapeType="1"/>
            </p:cNvSpPr>
            <p:nvPr/>
          </p:nvSpPr>
          <p:spPr bwMode="auto">
            <a:xfrm rot="82927" flipV="1">
              <a:off x="1328" y="1337"/>
              <a:ext cx="182" cy="5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1" name="Line 257"/>
            <p:cNvSpPr>
              <a:spLocks noChangeShapeType="1"/>
            </p:cNvSpPr>
            <p:nvPr/>
          </p:nvSpPr>
          <p:spPr bwMode="auto">
            <a:xfrm rot="82927">
              <a:off x="1295" y="1914"/>
              <a:ext cx="273" cy="1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2" name="Line 258"/>
            <p:cNvSpPr>
              <a:spLocks noChangeShapeType="1"/>
            </p:cNvSpPr>
            <p:nvPr/>
          </p:nvSpPr>
          <p:spPr bwMode="auto">
            <a:xfrm rot="82927" flipV="1">
              <a:off x="1117" y="3018"/>
              <a:ext cx="437" cy="8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" name="Line 259"/>
            <p:cNvSpPr>
              <a:spLocks noChangeShapeType="1"/>
            </p:cNvSpPr>
            <p:nvPr/>
          </p:nvSpPr>
          <p:spPr bwMode="auto">
            <a:xfrm rot="82927">
              <a:off x="1188" y="3035"/>
              <a:ext cx="428" cy="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4" name="Line 260"/>
            <p:cNvSpPr>
              <a:spLocks noChangeShapeType="1"/>
            </p:cNvSpPr>
            <p:nvPr/>
          </p:nvSpPr>
          <p:spPr bwMode="auto">
            <a:xfrm rot="82927" flipV="1">
              <a:off x="1204" y="1915"/>
              <a:ext cx="338" cy="11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5" name="Line 261"/>
            <p:cNvSpPr>
              <a:spLocks noChangeShapeType="1"/>
            </p:cNvSpPr>
            <p:nvPr/>
          </p:nvSpPr>
          <p:spPr bwMode="auto">
            <a:xfrm rot="82927">
              <a:off x="1366" y="1333"/>
              <a:ext cx="18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6" name="Line 262"/>
            <p:cNvSpPr>
              <a:spLocks noChangeShapeType="1"/>
            </p:cNvSpPr>
            <p:nvPr/>
          </p:nvSpPr>
          <p:spPr bwMode="auto">
            <a:xfrm rot="82927" flipV="1">
              <a:off x="1600" y="2822"/>
              <a:ext cx="180" cy="10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7" name="Line 263"/>
            <p:cNvSpPr>
              <a:spLocks noChangeShapeType="1"/>
            </p:cNvSpPr>
            <p:nvPr/>
          </p:nvSpPr>
          <p:spPr bwMode="auto">
            <a:xfrm rot="82927">
              <a:off x="1544" y="1942"/>
              <a:ext cx="249" cy="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8" name="Line 264"/>
            <p:cNvSpPr>
              <a:spLocks noChangeShapeType="1"/>
            </p:cNvSpPr>
            <p:nvPr/>
          </p:nvSpPr>
          <p:spPr bwMode="auto">
            <a:xfrm rot="82927" flipV="1">
              <a:off x="1557" y="1303"/>
              <a:ext cx="86" cy="6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9" name="Line 265"/>
            <p:cNvSpPr>
              <a:spLocks noChangeShapeType="1"/>
            </p:cNvSpPr>
            <p:nvPr/>
          </p:nvSpPr>
          <p:spPr bwMode="auto">
            <a:xfrm rot="82927" flipV="1">
              <a:off x="1540" y="1249"/>
              <a:ext cx="105" cy="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0" name="Line 266"/>
            <p:cNvSpPr>
              <a:spLocks noChangeShapeType="1"/>
            </p:cNvSpPr>
            <p:nvPr/>
          </p:nvSpPr>
          <p:spPr bwMode="auto">
            <a:xfrm rot="82927">
              <a:off x="1527" y="1336"/>
              <a:ext cx="182" cy="4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1" name="Line 267"/>
            <p:cNvSpPr>
              <a:spLocks noChangeShapeType="1"/>
            </p:cNvSpPr>
            <p:nvPr/>
          </p:nvSpPr>
          <p:spPr bwMode="auto">
            <a:xfrm rot="82927" flipV="1">
              <a:off x="1582" y="1829"/>
              <a:ext cx="117" cy="11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2" name="Line 268"/>
            <p:cNvSpPr>
              <a:spLocks noChangeShapeType="1"/>
            </p:cNvSpPr>
            <p:nvPr/>
          </p:nvSpPr>
          <p:spPr bwMode="auto">
            <a:xfrm rot="82927">
              <a:off x="1552" y="3010"/>
              <a:ext cx="303" cy="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3" name="Line 269"/>
            <p:cNvSpPr>
              <a:spLocks noChangeShapeType="1"/>
            </p:cNvSpPr>
            <p:nvPr/>
          </p:nvSpPr>
          <p:spPr bwMode="auto">
            <a:xfrm rot="82927" flipV="1">
              <a:off x="1163" y="-7"/>
              <a:ext cx="294" cy="38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" name="Line 270"/>
            <p:cNvSpPr>
              <a:spLocks noChangeShapeType="1"/>
            </p:cNvSpPr>
            <p:nvPr/>
          </p:nvSpPr>
          <p:spPr bwMode="auto">
            <a:xfrm rot="82927">
              <a:off x="1468" y="0"/>
              <a:ext cx="161" cy="39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5" name="Line 271"/>
            <p:cNvSpPr>
              <a:spLocks noChangeShapeType="1"/>
            </p:cNvSpPr>
            <p:nvPr/>
          </p:nvSpPr>
          <p:spPr bwMode="auto">
            <a:xfrm rot="82927" flipV="1">
              <a:off x="1607" y="3591"/>
              <a:ext cx="252" cy="3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6" name="Line 272"/>
            <p:cNvSpPr>
              <a:spLocks noChangeShapeType="1"/>
            </p:cNvSpPr>
            <p:nvPr/>
          </p:nvSpPr>
          <p:spPr bwMode="auto">
            <a:xfrm rot="82927">
              <a:off x="1487" y="-1"/>
              <a:ext cx="424" cy="36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7" name="Line 273"/>
            <p:cNvSpPr>
              <a:spLocks noChangeShapeType="1"/>
            </p:cNvSpPr>
            <p:nvPr/>
          </p:nvSpPr>
          <p:spPr bwMode="auto">
            <a:xfrm rot="82927">
              <a:off x="1119" y="3882"/>
              <a:ext cx="493" cy="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" name="Line 274"/>
            <p:cNvSpPr>
              <a:spLocks noChangeShapeType="1"/>
            </p:cNvSpPr>
            <p:nvPr/>
          </p:nvSpPr>
          <p:spPr bwMode="auto">
            <a:xfrm flipV="1">
              <a:off x="1371" y="561"/>
              <a:ext cx="149" cy="7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" name="Line 275"/>
            <p:cNvSpPr>
              <a:spLocks noChangeShapeType="1"/>
            </p:cNvSpPr>
            <p:nvPr/>
          </p:nvSpPr>
          <p:spPr bwMode="auto">
            <a:xfrm flipH="1" flipV="1">
              <a:off x="1442" y="569"/>
              <a:ext cx="86" cy="7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0" name="Line 276"/>
            <p:cNvSpPr>
              <a:spLocks noChangeShapeType="1"/>
            </p:cNvSpPr>
            <p:nvPr/>
          </p:nvSpPr>
          <p:spPr bwMode="auto">
            <a:xfrm flipV="1">
              <a:off x="1535" y="600"/>
              <a:ext cx="47" cy="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1" name="Line 277"/>
            <p:cNvSpPr>
              <a:spLocks noChangeShapeType="1"/>
            </p:cNvSpPr>
            <p:nvPr/>
          </p:nvSpPr>
          <p:spPr bwMode="auto">
            <a:xfrm flipH="1" flipV="1">
              <a:off x="1529" y="589"/>
              <a:ext cx="107" cy="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2" name="Line 278"/>
            <p:cNvSpPr>
              <a:spLocks noChangeShapeType="1"/>
            </p:cNvSpPr>
            <p:nvPr/>
          </p:nvSpPr>
          <p:spPr bwMode="auto">
            <a:xfrm>
              <a:off x="1436" y="568"/>
              <a:ext cx="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3" name="Line 279"/>
            <p:cNvSpPr>
              <a:spLocks noChangeShapeType="1"/>
            </p:cNvSpPr>
            <p:nvPr/>
          </p:nvSpPr>
          <p:spPr bwMode="auto">
            <a:xfrm flipV="1">
              <a:off x="1528" y="560"/>
              <a:ext cx="61" cy="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417"/>
          <p:cNvGrpSpPr>
            <a:grpSpLocks/>
          </p:cNvGrpSpPr>
          <p:nvPr/>
        </p:nvGrpSpPr>
        <p:grpSpPr bwMode="auto">
          <a:xfrm rot="18892078">
            <a:off x="1966095" y="2175000"/>
            <a:ext cx="2611952" cy="895826"/>
            <a:chOff x="1269" y="911"/>
            <a:chExt cx="1566" cy="586"/>
          </a:xfrm>
        </p:grpSpPr>
        <p:sp>
          <p:nvSpPr>
            <p:cNvPr id="175" name="Arc 418"/>
            <p:cNvSpPr>
              <a:spLocks/>
            </p:cNvSpPr>
            <p:nvPr/>
          </p:nvSpPr>
          <p:spPr bwMode="auto">
            <a:xfrm rot="-7258055">
              <a:off x="1269" y="911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6" name="Arc 419"/>
            <p:cNvSpPr>
              <a:spLocks/>
            </p:cNvSpPr>
            <p:nvPr/>
          </p:nvSpPr>
          <p:spPr bwMode="auto">
            <a:xfrm rot="-7258055">
              <a:off x="1328" y="931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7" name="Arc 420"/>
            <p:cNvSpPr>
              <a:spLocks/>
            </p:cNvSpPr>
            <p:nvPr/>
          </p:nvSpPr>
          <p:spPr bwMode="auto">
            <a:xfrm rot="-7258055">
              <a:off x="1387" y="952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8" name="Arc 421"/>
            <p:cNvSpPr>
              <a:spLocks/>
            </p:cNvSpPr>
            <p:nvPr/>
          </p:nvSpPr>
          <p:spPr bwMode="auto">
            <a:xfrm rot="-7258055">
              <a:off x="1446" y="972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9" name="Arc 422"/>
            <p:cNvSpPr>
              <a:spLocks/>
            </p:cNvSpPr>
            <p:nvPr/>
          </p:nvSpPr>
          <p:spPr bwMode="auto">
            <a:xfrm rot="-7258055">
              <a:off x="1518" y="996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0" name="Arc 423"/>
            <p:cNvSpPr>
              <a:spLocks/>
            </p:cNvSpPr>
            <p:nvPr/>
          </p:nvSpPr>
          <p:spPr bwMode="auto">
            <a:xfrm rot="-7258055">
              <a:off x="1590" y="1020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1" name="Arc 424"/>
            <p:cNvSpPr>
              <a:spLocks/>
            </p:cNvSpPr>
            <p:nvPr/>
          </p:nvSpPr>
          <p:spPr bwMode="auto">
            <a:xfrm rot="-7258055">
              <a:off x="1662" y="1044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2" name="Arc 425"/>
            <p:cNvSpPr>
              <a:spLocks/>
            </p:cNvSpPr>
            <p:nvPr/>
          </p:nvSpPr>
          <p:spPr bwMode="auto">
            <a:xfrm rot="-7258055">
              <a:off x="1734" y="1068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3" name="Arc 426"/>
            <p:cNvSpPr>
              <a:spLocks/>
            </p:cNvSpPr>
            <p:nvPr/>
          </p:nvSpPr>
          <p:spPr bwMode="auto">
            <a:xfrm rot="-7258055">
              <a:off x="1806" y="1092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" name="Arc 427"/>
            <p:cNvSpPr>
              <a:spLocks/>
            </p:cNvSpPr>
            <p:nvPr/>
          </p:nvSpPr>
          <p:spPr bwMode="auto">
            <a:xfrm rot="-7258055">
              <a:off x="1878" y="1116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5" name="Arc 428"/>
            <p:cNvSpPr>
              <a:spLocks/>
            </p:cNvSpPr>
            <p:nvPr/>
          </p:nvSpPr>
          <p:spPr bwMode="auto">
            <a:xfrm rot="-7258055">
              <a:off x="1950" y="1140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6" name="Arc 429"/>
            <p:cNvSpPr>
              <a:spLocks/>
            </p:cNvSpPr>
            <p:nvPr/>
          </p:nvSpPr>
          <p:spPr bwMode="auto">
            <a:xfrm rot="-7258055">
              <a:off x="2022" y="1164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7" name="Arc 430"/>
            <p:cNvSpPr>
              <a:spLocks/>
            </p:cNvSpPr>
            <p:nvPr/>
          </p:nvSpPr>
          <p:spPr bwMode="auto">
            <a:xfrm rot="-7258055">
              <a:off x="2094" y="1188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8" name="Arc 431"/>
            <p:cNvSpPr>
              <a:spLocks/>
            </p:cNvSpPr>
            <p:nvPr/>
          </p:nvSpPr>
          <p:spPr bwMode="auto">
            <a:xfrm rot="-7258055">
              <a:off x="2166" y="1212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9" name="Arc 432"/>
            <p:cNvSpPr>
              <a:spLocks/>
            </p:cNvSpPr>
            <p:nvPr/>
          </p:nvSpPr>
          <p:spPr bwMode="auto">
            <a:xfrm rot="-7258055">
              <a:off x="2238" y="1236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0" name="Arc 433"/>
            <p:cNvSpPr>
              <a:spLocks/>
            </p:cNvSpPr>
            <p:nvPr/>
          </p:nvSpPr>
          <p:spPr bwMode="auto">
            <a:xfrm rot="-7258055">
              <a:off x="2310" y="1260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1" name="Arc 434"/>
            <p:cNvSpPr>
              <a:spLocks/>
            </p:cNvSpPr>
            <p:nvPr/>
          </p:nvSpPr>
          <p:spPr bwMode="auto">
            <a:xfrm rot="-7258055">
              <a:off x="2382" y="1284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2" name="Arc 435"/>
            <p:cNvSpPr>
              <a:spLocks/>
            </p:cNvSpPr>
            <p:nvPr/>
          </p:nvSpPr>
          <p:spPr bwMode="auto">
            <a:xfrm rot="-7258055">
              <a:off x="2454" y="1308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3" name="Arc 436"/>
            <p:cNvSpPr>
              <a:spLocks/>
            </p:cNvSpPr>
            <p:nvPr/>
          </p:nvSpPr>
          <p:spPr bwMode="auto">
            <a:xfrm rot="-7258055">
              <a:off x="2526" y="1332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" name="Arc 437"/>
            <p:cNvSpPr>
              <a:spLocks/>
            </p:cNvSpPr>
            <p:nvPr/>
          </p:nvSpPr>
          <p:spPr bwMode="auto">
            <a:xfrm rot="-7258055">
              <a:off x="2598" y="1356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" name="Arc 438"/>
            <p:cNvSpPr>
              <a:spLocks/>
            </p:cNvSpPr>
            <p:nvPr/>
          </p:nvSpPr>
          <p:spPr bwMode="auto">
            <a:xfrm rot="-7258055">
              <a:off x="2670" y="1380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6" name="Arc 439"/>
            <p:cNvSpPr>
              <a:spLocks/>
            </p:cNvSpPr>
            <p:nvPr/>
          </p:nvSpPr>
          <p:spPr bwMode="auto">
            <a:xfrm rot="-7258055">
              <a:off x="2742" y="1404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4" name="Group 417"/>
          <p:cNvGrpSpPr>
            <a:grpSpLocks/>
          </p:cNvGrpSpPr>
          <p:nvPr/>
        </p:nvGrpSpPr>
        <p:grpSpPr bwMode="auto">
          <a:xfrm>
            <a:off x="4725293" y="1923087"/>
            <a:ext cx="2979463" cy="1358653"/>
            <a:chOff x="1269" y="911"/>
            <a:chExt cx="1566" cy="586"/>
          </a:xfrm>
        </p:grpSpPr>
        <p:sp>
          <p:nvSpPr>
            <p:cNvPr id="198" name="Arc 418"/>
            <p:cNvSpPr>
              <a:spLocks/>
            </p:cNvSpPr>
            <p:nvPr/>
          </p:nvSpPr>
          <p:spPr bwMode="auto">
            <a:xfrm rot="-7258055">
              <a:off x="1269" y="911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9" name="Arc 419"/>
            <p:cNvSpPr>
              <a:spLocks/>
            </p:cNvSpPr>
            <p:nvPr/>
          </p:nvSpPr>
          <p:spPr bwMode="auto">
            <a:xfrm rot="-7258055">
              <a:off x="1328" y="931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0" name="Arc 420"/>
            <p:cNvSpPr>
              <a:spLocks/>
            </p:cNvSpPr>
            <p:nvPr/>
          </p:nvSpPr>
          <p:spPr bwMode="auto">
            <a:xfrm rot="-7258055">
              <a:off x="1387" y="952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1" name="Arc 421"/>
            <p:cNvSpPr>
              <a:spLocks/>
            </p:cNvSpPr>
            <p:nvPr/>
          </p:nvSpPr>
          <p:spPr bwMode="auto">
            <a:xfrm rot="-7258055">
              <a:off x="1446" y="972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2" name="Arc 422"/>
            <p:cNvSpPr>
              <a:spLocks/>
            </p:cNvSpPr>
            <p:nvPr/>
          </p:nvSpPr>
          <p:spPr bwMode="auto">
            <a:xfrm rot="-7258055">
              <a:off x="1518" y="996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3" name="Arc 423"/>
            <p:cNvSpPr>
              <a:spLocks/>
            </p:cNvSpPr>
            <p:nvPr/>
          </p:nvSpPr>
          <p:spPr bwMode="auto">
            <a:xfrm rot="-7258055">
              <a:off x="1590" y="1020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" name="Arc 424"/>
            <p:cNvSpPr>
              <a:spLocks/>
            </p:cNvSpPr>
            <p:nvPr/>
          </p:nvSpPr>
          <p:spPr bwMode="auto">
            <a:xfrm rot="-7258055">
              <a:off x="1662" y="1044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" name="Arc 425"/>
            <p:cNvSpPr>
              <a:spLocks/>
            </p:cNvSpPr>
            <p:nvPr/>
          </p:nvSpPr>
          <p:spPr bwMode="auto">
            <a:xfrm rot="-7258055">
              <a:off x="1734" y="1068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6" name="Arc 426"/>
            <p:cNvSpPr>
              <a:spLocks/>
            </p:cNvSpPr>
            <p:nvPr/>
          </p:nvSpPr>
          <p:spPr bwMode="auto">
            <a:xfrm rot="-7258055">
              <a:off x="1806" y="1092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" name="Arc 427"/>
            <p:cNvSpPr>
              <a:spLocks/>
            </p:cNvSpPr>
            <p:nvPr/>
          </p:nvSpPr>
          <p:spPr bwMode="auto">
            <a:xfrm rot="-7258055">
              <a:off x="1878" y="1116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" name="Arc 428"/>
            <p:cNvSpPr>
              <a:spLocks/>
            </p:cNvSpPr>
            <p:nvPr/>
          </p:nvSpPr>
          <p:spPr bwMode="auto">
            <a:xfrm rot="-7258055">
              <a:off x="1950" y="1140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9" name="Arc 429"/>
            <p:cNvSpPr>
              <a:spLocks/>
            </p:cNvSpPr>
            <p:nvPr/>
          </p:nvSpPr>
          <p:spPr bwMode="auto">
            <a:xfrm rot="-7258055">
              <a:off x="2022" y="1164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0" name="Arc 430"/>
            <p:cNvSpPr>
              <a:spLocks/>
            </p:cNvSpPr>
            <p:nvPr/>
          </p:nvSpPr>
          <p:spPr bwMode="auto">
            <a:xfrm rot="-7258055">
              <a:off x="2094" y="1188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1" name="Arc 431"/>
            <p:cNvSpPr>
              <a:spLocks/>
            </p:cNvSpPr>
            <p:nvPr/>
          </p:nvSpPr>
          <p:spPr bwMode="auto">
            <a:xfrm rot="-7258055">
              <a:off x="2166" y="1212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2" name="Arc 432"/>
            <p:cNvSpPr>
              <a:spLocks/>
            </p:cNvSpPr>
            <p:nvPr/>
          </p:nvSpPr>
          <p:spPr bwMode="auto">
            <a:xfrm rot="-7258055">
              <a:off x="2238" y="1236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3" name="Arc 433"/>
            <p:cNvSpPr>
              <a:spLocks/>
            </p:cNvSpPr>
            <p:nvPr/>
          </p:nvSpPr>
          <p:spPr bwMode="auto">
            <a:xfrm rot="-7258055">
              <a:off x="2310" y="1260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4" name="Arc 434"/>
            <p:cNvSpPr>
              <a:spLocks/>
            </p:cNvSpPr>
            <p:nvPr/>
          </p:nvSpPr>
          <p:spPr bwMode="auto">
            <a:xfrm rot="-7258055">
              <a:off x="2382" y="1284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" name="Arc 435"/>
            <p:cNvSpPr>
              <a:spLocks/>
            </p:cNvSpPr>
            <p:nvPr/>
          </p:nvSpPr>
          <p:spPr bwMode="auto">
            <a:xfrm rot="-7258055">
              <a:off x="2454" y="1308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6" name="Arc 436"/>
            <p:cNvSpPr>
              <a:spLocks/>
            </p:cNvSpPr>
            <p:nvPr/>
          </p:nvSpPr>
          <p:spPr bwMode="auto">
            <a:xfrm rot="-7258055">
              <a:off x="2526" y="1332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7" name="Arc 437"/>
            <p:cNvSpPr>
              <a:spLocks/>
            </p:cNvSpPr>
            <p:nvPr/>
          </p:nvSpPr>
          <p:spPr bwMode="auto">
            <a:xfrm rot="-7258055">
              <a:off x="2598" y="1356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8" name="Arc 438"/>
            <p:cNvSpPr>
              <a:spLocks/>
            </p:cNvSpPr>
            <p:nvPr/>
          </p:nvSpPr>
          <p:spPr bwMode="auto">
            <a:xfrm rot="-7258055">
              <a:off x="2670" y="1380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9" name="Arc 439"/>
            <p:cNvSpPr>
              <a:spLocks/>
            </p:cNvSpPr>
            <p:nvPr/>
          </p:nvSpPr>
          <p:spPr bwMode="auto">
            <a:xfrm rot="-7258055">
              <a:off x="2742" y="1404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48" name="Group 417"/>
          <p:cNvGrpSpPr>
            <a:grpSpLocks/>
          </p:cNvGrpSpPr>
          <p:nvPr/>
        </p:nvGrpSpPr>
        <p:grpSpPr bwMode="auto">
          <a:xfrm rot="1475002">
            <a:off x="4418667" y="2478367"/>
            <a:ext cx="1865030" cy="801783"/>
            <a:chOff x="1269" y="911"/>
            <a:chExt cx="1566" cy="586"/>
          </a:xfrm>
        </p:grpSpPr>
        <p:sp>
          <p:nvSpPr>
            <p:cNvPr id="221" name="Arc 418"/>
            <p:cNvSpPr>
              <a:spLocks/>
            </p:cNvSpPr>
            <p:nvPr/>
          </p:nvSpPr>
          <p:spPr bwMode="auto">
            <a:xfrm rot="-7258055">
              <a:off x="1269" y="911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2" name="Arc 419"/>
            <p:cNvSpPr>
              <a:spLocks/>
            </p:cNvSpPr>
            <p:nvPr/>
          </p:nvSpPr>
          <p:spPr bwMode="auto">
            <a:xfrm rot="-7258055">
              <a:off x="1328" y="931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3" name="Arc 420"/>
            <p:cNvSpPr>
              <a:spLocks/>
            </p:cNvSpPr>
            <p:nvPr/>
          </p:nvSpPr>
          <p:spPr bwMode="auto">
            <a:xfrm rot="-7258055">
              <a:off x="1387" y="952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4" name="Arc 421"/>
            <p:cNvSpPr>
              <a:spLocks/>
            </p:cNvSpPr>
            <p:nvPr/>
          </p:nvSpPr>
          <p:spPr bwMode="auto">
            <a:xfrm rot="-7258055">
              <a:off x="1446" y="972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5" name="Arc 422"/>
            <p:cNvSpPr>
              <a:spLocks/>
            </p:cNvSpPr>
            <p:nvPr/>
          </p:nvSpPr>
          <p:spPr bwMode="auto">
            <a:xfrm rot="-7258055">
              <a:off x="1518" y="996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6" name="Arc 423"/>
            <p:cNvSpPr>
              <a:spLocks/>
            </p:cNvSpPr>
            <p:nvPr/>
          </p:nvSpPr>
          <p:spPr bwMode="auto">
            <a:xfrm rot="-7258055">
              <a:off x="1590" y="1020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7" name="Arc 424"/>
            <p:cNvSpPr>
              <a:spLocks/>
            </p:cNvSpPr>
            <p:nvPr/>
          </p:nvSpPr>
          <p:spPr bwMode="auto">
            <a:xfrm rot="-7258055">
              <a:off x="1662" y="1044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8" name="Arc 425"/>
            <p:cNvSpPr>
              <a:spLocks/>
            </p:cNvSpPr>
            <p:nvPr/>
          </p:nvSpPr>
          <p:spPr bwMode="auto">
            <a:xfrm rot="-7258055">
              <a:off x="1734" y="1068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9" name="Arc 426"/>
            <p:cNvSpPr>
              <a:spLocks/>
            </p:cNvSpPr>
            <p:nvPr/>
          </p:nvSpPr>
          <p:spPr bwMode="auto">
            <a:xfrm rot="-7258055">
              <a:off x="1806" y="1092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0" name="Arc 427"/>
            <p:cNvSpPr>
              <a:spLocks/>
            </p:cNvSpPr>
            <p:nvPr/>
          </p:nvSpPr>
          <p:spPr bwMode="auto">
            <a:xfrm rot="-7258055">
              <a:off x="1878" y="1116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1" name="Arc 428"/>
            <p:cNvSpPr>
              <a:spLocks/>
            </p:cNvSpPr>
            <p:nvPr/>
          </p:nvSpPr>
          <p:spPr bwMode="auto">
            <a:xfrm rot="-7258055">
              <a:off x="1950" y="1140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2" name="Arc 429"/>
            <p:cNvSpPr>
              <a:spLocks/>
            </p:cNvSpPr>
            <p:nvPr/>
          </p:nvSpPr>
          <p:spPr bwMode="auto">
            <a:xfrm rot="-7258055">
              <a:off x="2022" y="1164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3" name="Arc 430"/>
            <p:cNvSpPr>
              <a:spLocks/>
            </p:cNvSpPr>
            <p:nvPr/>
          </p:nvSpPr>
          <p:spPr bwMode="auto">
            <a:xfrm rot="-7258055">
              <a:off x="2094" y="1188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4" name="Arc 431"/>
            <p:cNvSpPr>
              <a:spLocks/>
            </p:cNvSpPr>
            <p:nvPr/>
          </p:nvSpPr>
          <p:spPr bwMode="auto">
            <a:xfrm rot="-7258055">
              <a:off x="2166" y="1212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" name="Arc 432"/>
            <p:cNvSpPr>
              <a:spLocks/>
            </p:cNvSpPr>
            <p:nvPr/>
          </p:nvSpPr>
          <p:spPr bwMode="auto">
            <a:xfrm rot="-7258055">
              <a:off x="2238" y="1236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" name="Arc 433"/>
            <p:cNvSpPr>
              <a:spLocks/>
            </p:cNvSpPr>
            <p:nvPr/>
          </p:nvSpPr>
          <p:spPr bwMode="auto">
            <a:xfrm rot="-7258055">
              <a:off x="2310" y="1260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7" name="Arc 434"/>
            <p:cNvSpPr>
              <a:spLocks/>
            </p:cNvSpPr>
            <p:nvPr/>
          </p:nvSpPr>
          <p:spPr bwMode="auto">
            <a:xfrm rot="-7258055">
              <a:off x="2382" y="1284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8" name="Arc 435"/>
            <p:cNvSpPr>
              <a:spLocks/>
            </p:cNvSpPr>
            <p:nvPr/>
          </p:nvSpPr>
          <p:spPr bwMode="auto">
            <a:xfrm rot="-7258055">
              <a:off x="2454" y="1308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9" name="Arc 436"/>
            <p:cNvSpPr>
              <a:spLocks/>
            </p:cNvSpPr>
            <p:nvPr/>
          </p:nvSpPr>
          <p:spPr bwMode="auto">
            <a:xfrm rot="-7258055">
              <a:off x="2526" y="1332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0" name="Arc 437"/>
            <p:cNvSpPr>
              <a:spLocks/>
            </p:cNvSpPr>
            <p:nvPr/>
          </p:nvSpPr>
          <p:spPr bwMode="auto">
            <a:xfrm rot="-7258055">
              <a:off x="2598" y="1356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1" name="Arc 438"/>
            <p:cNvSpPr>
              <a:spLocks/>
            </p:cNvSpPr>
            <p:nvPr/>
          </p:nvSpPr>
          <p:spPr bwMode="auto">
            <a:xfrm rot="-7258055">
              <a:off x="2670" y="1380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2" name="Arc 439"/>
            <p:cNvSpPr>
              <a:spLocks/>
            </p:cNvSpPr>
            <p:nvPr/>
          </p:nvSpPr>
          <p:spPr bwMode="auto">
            <a:xfrm rot="-7258055">
              <a:off x="2742" y="1404"/>
              <a:ext cx="93" cy="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73274" eaLnBrk="0" hangingPunct="0"/>
              <a:endParaRPr lang="da-DK" sz="3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43" name="Billede 3" descr="Lægebil 3109 fritlag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251408"/>
            <a:ext cx="1271889" cy="80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" name="Tekstboks 325"/>
          <p:cNvSpPr txBox="1">
            <a:spLocks noChangeArrowheads="1"/>
          </p:cNvSpPr>
          <p:nvPr/>
        </p:nvSpPr>
        <p:spPr bwMode="auto">
          <a:xfrm>
            <a:off x="323528" y="476672"/>
            <a:ext cx="5670321" cy="6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243" tIns="48627" rIns="97243" bIns="48627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SzPct val="80000"/>
              <a:buFont typeface="Monotype Sorts" pitchFamily="2" charset="2"/>
              <a:buChar char="u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73274" eaLnBrk="0" hangingPunct="0">
              <a:spcBef>
                <a:spcPct val="0"/>
              </a:spcBef>
              <a:buClrTx/>
              <a:buNone/>
            </a:pPr>
            <a:r>
              <a:rPr lang="da-DK" altLang="da-DK" sz="3500" dirty="0">
                <a:solidFill>
                  <a:srgbClr val="000000"/>
                </a:solidFill>
                <a:latin typeface="Times New Roman" pitchFamily="18" charset="0"/>
              </a:rPr>
              <a:t>Telemedicinske løsninger</a:t>
            </a:r>
          </a:p>
        </p:txBody>
      </p:sp>
      <p:pic>
        <p:nvPicPr>
          <p:cNvPr id="245" name="Picture 4" descr="Lilla_comp"/>
          <p:cNvPicPr>
            <a:picLocks noChangeAspect="1" noChangeArrowheads="1"/>
          </p:cNvPicPr>
          <p:nvPr/>
        </p:nvPicPr>
        <p:blipFill>
          <a:blip r:embed="rId5" cstate="print">
            <a:lum bright="-12000"/>
          </a:blip>
          <a:srcRect/>
          <a:stretch>
            <a:fillRect/>
          </a:stretch>
        </p:blipFill>
        <p:spPr bwMode="auto">
          <a:xfrm>
            <a:off x="1547425" y="2216525"/>
            <a:ext cx="1054836" cy="804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6" name="Billede 245" descr="DSC_03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6052" y="2519092"/>
            <a:ext cx="970780" cy="61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7" name="Picture 442" descr="http://intranet/intra/mednyheder.nsf/WNyheder/4E72C0C82262B0E3C125727D0028CD5F/$File/lp12releas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6051" y="1628894"/>
            <a:ext cx="861788" cy="727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8" name="Tekstboks 395"/>
          <p:cNvSpPr txBox="1">
            <a:spLocks noChangeArrowheads="1"/>
          </p:cNvSpPr>
          <p:nvPr/>
        </p:nvSpPr>
        <p:spPr bwMode="auto">
          <a:xfrm>
            <a:off x="539552" y="1340768"/>
            <a:ext cx="793290" cy="32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243" tIns="48627" rIns="97243" bIns="48627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SzPct val="80000"/>
              <a:buFont typeface="Monotype Sorts" pitchFamily="2" charset="2"/>
              <a:buChar char="u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73274" eaLnBrk="0" hangingPunct="0">
              <a:spcBef>
                <a:spcPct val="0"/>
              </a:spcBef>
              <a:buClrTx/>
              <a:buNone/>
            </a:pPr>
            <a:r>
              <a:rPr lang="da-DK" altLang="da-DK" sz="1500" b="0" dirty="0">
                <a:solidFill>
                  <a:srgbClr val="000000"/>
                </a:solidFill>
                <a:latin typeface="Times New Roman" pitchFamily="18" charset="0"/>
              </a:rPr>
              <a:t>EKG</a:t>
            </a:r>
          </a:p>
        </p:txBody>
      </p:sp>
      <p:sp>
        <p:nvSpPr>
          <p:cNvPr id="249" name="Tekstboks 396"/>
          <p:cNvSpPr txBox="1">
            <a:spLocks noChangeArrowheads="1"/>
          </p:cNvSpPr>
          <p:nvPr/>
        </p:nvSpPr>
        <p:spPr bwMode="auto">
          <a:xfrm>
            <a:off x="2411760" y="2291526"/>
            <a:ext cx="602125" cy="32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243" tIns="48627" rIns="97243" bIns="48627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SzPct val="80000"/>
              <a:buFont typeface="Monotype Sorts" pitchFamily="2" charset="2"/>
              <a:buChar char="u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73274" eaLnBrk="0" hangingPunct="0">
              <a:spcBef>
                <a:spcPct val="0"/>
              </a:spcBef>
              <a:buClrTx/>
              <a:buNone/>
            </a:pPr>
            <a:r>
              <a:rPr lang="da-DK" altLang="da-DK" sz="1500" b="0" dirty="0">
                <a:solidFill>
                  <a:srgbClr val="000000"/>
                </a:solidFill>
                <a:latin typeface="Times New Roman" pitchFamily="18" charset="0"/>
              </a:rPr>
              <a:t>PPJ</a:t>
            </a:r>
          </a:p>
        </p:txBody>
      </p:sp>
      <p:sp>
        <p:nvSpPr>
          <p:cNvPr id="250" name="Tekstboks 397"/>
          <p:cNvSpPr txBox="1">
            <a:spLocks noChangeArrowheads="1"/>
          </p:cNvSpPr>
          <p:nvPr/>
        </p:nvSpPr>
        <p:spPr bwMode="auto">
          <a:xfrm>
            <a:off x="595110" y="3123294"/>
            <a:ext cx="1096570" cy="32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243" tIns="48627" rIns="97243" bIns="48627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SzPct val="80000"/>
              <a:buFont typeface="Monotype Sorts" pitchFamily="2" charset="2"/>
              <a:buChar char="u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73274" eaLnBrk="0" hangingPunct="0">
              <a:spcBef>
                <a:spcPct val="0"/>
              </a:spcBef>
              <a:buClrTx/>
              <a:buNone/>
            </a:pPr>
            <a:r>
              <a:rPr lang="da-DK" altLang="da-DK" sz="1500" b="0" dirty="0">
                <a:solidFill>
                  <a:srgbClr val="000000"/>
                </a:solidFill>
                <a:latin typeface="Times New Roman" pitchFamily="18" charset="0"/>
              </a:rPr>
              <a:t>VIDEO</a:t>
            </a:r>
          </a:p>
        </p:txBody>
      </p:sp>
      <p:sp>
        <p:nvSpPr>
          <p:cNvPr id="251" name="Tekstboks 398"/>
          <p:cNvSpPr txBox="1">
            <a:spLocks noChangeArrowheads="1"/>
          </p:cNvSpPr>
          <p:nvPr/>
        </p:nvSpPr>
        <p:spPr bwMode="auto">
          <a:xfrm>
            <a:off x="754360" y="4636822"/>
            <a:ext cx="1081335" cy="32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243" tIns="48627" rIns="97243" bIns="48627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SzPct val="80000"/>
              <a:buFont typeface="Monotype Sorts" pitchFamily="2" charset="2"/>
              <a:buChar char="u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73274" eaLnBrk="0" hangingPunct="0">
              <a:spcBef>
                <a:spcPct val="0"/>
              </a:spcBef>
              <a:buClrTx/>
              <a:buNone/>
            </a:pPr>
            <a:r>
              <a:rPr lang="da-DK" altLang="da-DK" sz="1500" b="0" dirty="0">
                <a:solidFill>
                  <a:srgbClr val="000000"/>
                </a:solidFill>
                <a:latin typeface="Times New Roman" pitchFamily="18" charset="0"/>
              </a:rPr>
              <a:t>Hot spot</a:t>
            </a:r>
          </a:p>
        </p:txBody>
      </p:sp>
      <p:sp>
        <p:nvSpPr>
          <p:cNvPr id="252" name="Tekstboks 399"/>
          <p:cNvSpPr txBox="1">
            <a:spLocks noChangeArrowheads="1"/>
          </p:cNvSpPr>
          <p:nvPr/>
        </p:nvSpPr>
        <p:spPr bwMode="auto">
          <a:xfrm>
            <a:off x="7768506" y="4149397"/>
            <a:ext cx="1375494" cy="32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243" tIns="48627" rIns="97243" bIns="48627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SzPct val="80000"/>
              <a:buFont typeface="Monotype Sorts" pitchFamily="2" charset="2"/>
              <a:buChar char="u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73274" eaLnBrk="0" hangingPunct="0">
              <a:spcBef>
                <a:spcPct val="0"/>
              </a:spcBef>
              <a:buClrTx/>
              <a:buNone/>
            </a:pPr>
            <a:r>
              <a:rPr lang="da-DK" altLang="da-DK" sz="1500" b="0" dirty="0">
                <a:solidFill>
                  <a:srgbClr val="000000"/>
                </a:solidFill>
                <a:latin typeface="Times New Roman" pitchFamily="18" charset="0"/>
              </a:rPr>
              <a:t>Hot spot</a:t>
            </a:r>
          </a:p>
        </p:txBody>
      </p:sp>
      <p:pic>
        <p:nvPicPr>
          <p:cNvPr id="253" name="Picture 253" descr="http://www.mobil-forum.dk/attachment.php?attachmentid=1845&amp;stc=1&amp;d=116128697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96" y="1459686"/>
            <a:ext cx="833150" cy="69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" name="Tekstboks 396"/>
          <p:cNvSpPr txBox="1">
            <a:spLocks noChangeArrowheads="1"/>
          </p:cNvSpPr>
          <p:nvPr/>
        </p:nvSpPr>
        <p:spPr bwMode="auto">
          <a:xfrm>
            <a:off x="2123728" y="1268760"/>
            <a:ext cx="1726224" cy="32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243" tIns="48627" rIns="97243" bIns="48627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SzPct val="80000"/>
              <a:buFont typeface="Monotype Sorts" pitchFamily="2" charset="2"/>
              <a:buChar char="u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73274" eaLnBrk="0" hangingPunct="0">
              <a:spcBef>
                <a:spcPct val="0"/>
              </a:spcBef>
              <a:buClrTx/>
              <a:buNone/>
            </a:pPr>
            <a:r>
              <a:rPr lang="da-DK" altLang="da-DK" sz="1500" b="0" dirty="0" smtClean="0">
                <a:solidFill>
                  <a:srgbClr val="000000"/>
                </a:solidFill>
                <a:latin typeface="Times New Roman" pitchFamily="18" charset="0"/>
              </a:rPr>
              <a:t>TELEFONI/SINE</a:t>
            </a:r>
            <a:endParaRPr lang="da-DK" altLang="da-DK" sz="15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55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5857">
            <a:off x="3485378" y="1457367"/>
            <a:ext cx="388211" cy="95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1" t="28123" r="59456" b="38535"/>
          <a:stretch>
            <a:fillRect/>
          </a:stretch>
        </p:blipFill>
        <p:spPr bwMode="auto">
          <a:xfrm>
            <a:off x="395536" y="3645024"/>
            <a:ext cx="1814513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197" y="4162648"/>
            <a:ext cx="1768475" cy="1498600"/>
          </a:xfrm>
        </p:spPr>
      </p:pic>
      <p:cxnSp>
        <p:nvCxnSpPr>
          <p:cNvPr id="8" name="Lige pilforbindelse 7"/>
          <p:cNvCxnSpPr/>
          <p:nvPr/>
        </p:nvCxnSpPr>
        <p:spPr>
          <a:xfrm>
            <a:off x="2286084" y="5140325"/>
            <a:ext cx="714375" cy="1588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pilforbindelse 9"/>
          <p:cNvCxnSpPr/>
          <p:nvPr/>
        </p:nvCxnSpPr>
        <p:spPr>
          <a:xfrm>
            <a:off x="5000709" y="5140325"/>
            <a:ext cx="714375" cy="1588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0" name="Tekstboks 10"/>
          <p:cNvSpPr txBox="1">
            <a:spLocks noChangeArrowheads="1"/>
          </p:cNvSpPr>
          <p:nvPr/>
        </p:nvSpPr>
        <p:spPr bwMode="auto">
          <a:xfrm>
            <a:off x="2716266" y="5261016"/>
            <a:ext cx="3782698" cy="89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517" tIns="45263" rIns="90517" bIns="45263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SzPct val="80000"/>
              <a:buFont typeface="Monotype Sorts" pitchFamily="2" charset="2"/>
              <a:buChar char="u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07151" eaLnBrk="0" hangingPunct="0">
              <a:spcBef>
                <a:spcPct val="0"/>
              </a:spcBef>
              <a:buClrTx/>
              <a:buNone/>
            </a:pPr>
            <a:r>
              <a:rPr lang="da-DK" altLang="da-DK" sz="2800" i="1" dirty="0">
                <a:solidFill>
                  <a:srgbClr val="000000"/>
                </a:solidFill>
                <a:latin typeface="Times New Roman" pitchFamily="18" charset="0"/>
              </a:rPr>
              <a:t>Mobilt </a:t>
            </a:r>
            <a:r>
              <a:rPr lang="da-DK" altLang="da-DK" sz="2800" i="1" dirty="0" err="1">
                <a:solidFill>
                  <a:srgbClr val="000000"/>
                </a:solidFill>
                <a:latin typeface="Times New Roman" pitchFamily="18" charset="0"/>
              </a:rPr>
              <a:t>hotspot</a:t>
            </a:r>
            <a:endParaRPr lang="da-DK" altLang="da-DK" sz="2800" i="1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07151" eaLnBrk="0" hangingPunct="0">
              <a:spcBef>
                <a:spcPct val="0"/>
              </a:spcBef>
              <a:buClrTx/>
              <a:buNone/>
            </a:pPr>
            <a:r>
              <a:rPr lang="da-DK" altLang="da-DK" i="1" dirty="0">
                <a:solidFill>
                  <a:srgbClr val="000000"/>
                </a:solidFill>
                <a:latin typeface="Times New Roman" pitchFamily="18" charset="0"/>
              </a:rPr>
              <a:t>3G – </a:t>
            </a:r>
            <a:r>
              <a:rPr lang="da-DK" altLang="da-DK" i="1" dirty="0" err="1">
                <a:solidFill>
                  <a:srgbClr val="000000"/>
                </a:solidFill>
                <a:latin typeface="Times New Roman" pitchFamily="18" charset="0"/>
              </a:rPr>
              <a:t>Telenord</a:t>
            </a:r>
            <a:r>
              <a:rPr lang="da-DK" altLang="da-DK" i="1" dirty="0">
                <a:solidFill>
                  <a:srgbClr val="000000"/>
                </a:solidFill>
                <a:latin typeface="Times New Roman" pitchFamily="18" charset="0"/>
              </a:rPr>
              <a:t> – Telia - TDC</a:t>
            </a:r>
          </a:p>
        </p:txBody>
      </p:sp>
      <p:sp>
        <p:nvSpPr>
          <p:cNvPr id="31751" name="Tekstboks 11"/>
          <p:cNvSpPr txBox="1">
            <a:spLocks noChangeArrowheads="1"/>
          </p:cNvSpPr>
          <p:nvPr/>
        </p:nvSpPr>
        <p:spPr bwMode="auto">
          <a:xfrm>
            <a:off x="107950" y="417781"/>
            <a:ext cx="8928100" cy="7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17" tIns="45263" rIns="90517" bIns="45263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SzPct val="80000"/>
              <a:buFont typeface="Monotype Sorts" pitchFamily="2" charset="2"/>
              <a:buChar char="u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907151" eaLnBrk="0" hangingPunct="0">
              <a:spcBef>
                <a:spcPct val="0"/>
              </a:spcBef>
              <a:buClrTx/>
              <a:buNone/>
            </a:pPr>
            <a:r>
              <a:rPr lang="da-DK" altLang="da-DK" sz="2000" dirty="0">
                <a:solidFill>
                  <a:srgbClr val="000000"/>
                </a:solidFill>
                <a:latin typeface="Calibri" pitchFamily="34" charset="0"/>
              </a:rPr>
              <a:t>Videokonference mellem ambulance og sygehuse/speciallæger.</a:t>
            </a:r>
          </a:p>
          <a:p>
            <a:pPr algn="ctr" defTabSz="907151" eaLnBrk="0" hangingPunct="0">
              <a:spcBef>
                <a:spcPct val="0"/>
              </a:spcBef>
              <a:buClrTx/>
              <a:buNone/>
            </a:pPr>
            <a:r>
              <a:rPr lang="da-DK" altLang="da-DK" sz="2000" dirty="0">
                <a:solidFill>
                  <a:srgbClr val="000000"/>
                </a:solidFill>
                <a:latin typeface="Calibri" pitchFamily="34" charset="0"/>
              </a:rPr>
              <a:t>Et nyt projekt i Region Nordjylland, der kan optimere kommunikation og visitation</a:t>
            </a:r>
          </a:p>
        </p:txBody>
      </p:sp>
      <p:pic>
        <p:nvPicPr>
          <p:cNvPr id="13" name="Billede 12" descr="DSC_03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5" y="1197623"/>
            <a:ext cx="4444547" cy="2951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pad-nedadgående pil 13"/>
          <p:cNvSpPr/>
          <p:nvPr/>
        </p:nvSpPr>
        <p:spPr>
          <a:xfrm rot="1187908">
            <a:off x="4167272" y="2601913"/>
            <a:ext cx="490537" cy="152558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17" tIns="45263" rIns="90517" bIns="45263" anchor="ctr"/>
          <a:lstStyle/>
          <a:p>
            <a:pPr algn="ctr" defTabSz="907151" eaLnBrk="0" hangingPunct="0">
              <a:defRPr/>
            </a:pPr>
            <a:endParaRPr lang="da-DK" sz="2800" dirty="0">
              <a:solidFill>
                <a:srgbClr val="FFFFFF"/>
              </a:solidFill>
            </a:endParaRPr>
          </a:p>
        </p:txBody>
      </p:sp>
      <p:sp>
        <p:nvSpPr>
          <p:cNvPr id="31754" name="Tekstboks 14"/>
          <p:cNvSpPr txBox="1">
            <a:spLocks noChangeArrowheads="1"/>
          </p:cNvSpPr>
          <p:nvPr/>
        </p:nvSpPr>
        <p:spPr bwMode="auto">
          <a:xfrm>
            <a:off x="539552" y="5733256"/>
            <a:ext cx="1218342" cy="52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517" tIns="45263" rIns="90517" bIns="45263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SzPct val="80000"/>
              <a:buFont typeface="Monotype Sorts" pitchFamily="2" charset="2"/>
              <a:buChar char="u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07151" eaLnBrk="0" hangingPunct="0">
              <a:spcBef>
                <a:spcPct val="0"/>
              </a:spcBef>
              <a:buClrTx/>
              <a:buNone/>
            </a:pPr>
            <a:r>
              <a:rPr lang="da-DK" altLang="da-DK" sz="2800" b="0" dirty="0">
                <a:solidFill>
                  <a:srgbClr val="000000"/>
                </a:solidFill>
                <a:latin typeface="Times New Roman" pitchFamily="18" charset="0"/>
              </a:rPr>
              <a:t>Redder</a:t>
            </a:r>
          </a:p>
        </p:txBody>
      </p:sp>
      <p:sp>
        <p:nvSpPr>
          <p:cNvPr id="31755" name="Tekstboks 15"/>
          <p:cNvSpPr txBox="1">
            <a:spLocks noChangeArrowheads="1"/>
          </p:cNvSpPr>
          <p:nvPr/>
        </p:nvSpPr>
        <p:spPr bwMode="auto">
          <a:xfrm>
            <a:off x="7048889" y="5733256"/>
            <a:ext cx="979495" cy="52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517" tIns="45263" rIns="90517" bIns="45263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SzPct val="80000"/>
              <a:buFont typeface="Monotype Sorts" pitchFamily="2" charset="2"/>
              <a:buChar char="u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07151" eaLnBrk="0" hangingPunct="0">
              <a:spcBef>
                <a:spcPct val="0"/>
              </a:spcBef>
              <a:buClrTx/>
              <a:buNone/>
            </a:pPr>
            <a:r>
              <a:rPr lang="da-DK" altLang="da-DK" sz="2800" b="0" dirty="0">
                <a:solidFill>
                  <a:srgbClr val="000000"/>
                </a:solidFill>
                <a:latin typeface="Times New Roman" pitchFamily="18" charset="0"/>
              </a:rPr>
              <a:t>Læge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l="1490" t="7470" r="2912"/>
          <a:stretch/>
        </p:blipFill>
        <p:spPr bwMode="auto">
          <a:xfrm>
            <a:off x="6373117" y="3933056"/>
            <a:ext cx="2519363" cy="1719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National fokus og stor offentlig indsats </a:t>
            </a:r>
            <a:endParaRPr lang="da-DK" dirty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/>
          <a:srcRect l="20922" t="21326" r="41729" b="44835"/>
          <a:stretch>
            <a:fillRect/>
          </a:stretch>
        </p:blipFill>
        <p:spPr bwMode="auto">
          <a:xfrm>
            <a:off x="251520" y="3717032"/>
            <a:ext cx="3923928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7"/>
            <a:ext cx="258737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421502"/>
            <a:ext cx="1584176" cy="229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5" cstate="print"/>
          <a:srcRect l="20922" t="28526" r="41729" b="3795"/>
          <a:stretch>
            <a:fillRect/>
          </a:stretch>
        </p:blipFill>
        <p:spPr bwMode="auto">
          <a:xfrm>
            <a:off x="6876256" y="1412776"/>
            <a:ext cx="209819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6" cstate="print"/>
          <a:srcRect l="21372" t="11966" r="41729" b="43395"/>
          <a:stretch>
            <a:fillRect/>
          </a:stretch>
        </p:blipFill>
        <p:spPr bwMode="auto">
          <a:xfrm>
            <a:off x="4499992" y="3717032"/>
            <a:ext cx="3384376" cy="252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 l="13982" t="8227" b="9506"/>
          <a:stretch>
            <a:fillRect/>
          </a:stretch>
        </p:blipFill>
        <p:spPr bwMode="auto">
          <a:xfrm>
            <a:off x="3203848" y="1412776"/>
            <a:ext cx="177199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E:\DCIM\101MSDCF\DSC00678.JPG"/>
          <p:cNvPicPr>
            <a:picLocks noChangeAspect="1" noChangeArrowheads="1"/>
          </p:cNvPicPr>
          <p:nvPr/>
        </p:nvPicPr>
        <p:blipFill>
          <a:blip r:embed="rId3" cstate="print"/>
          <a:srcRect l="17304" t="6731" r="24159" b="3161"/>
          <a:stretch>
            <a:fillRect/>
          </a:stretch>
        </p:blipFill>
        <p:spPr bwMode="auto">
          <a:xfrm>
            <a:off x="323528" y="4178730"/>
            <a:ext cx="2664296" cy="177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kstboks 3"/>
          <p:cNvSpPr txBox="1"/>
          <p:nvPr/>
        </p:nvSpPr>
        <p:spPr>
          <a:xfrm>
            <a:off x="539552" y="5877272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Redderterminal</a:t>
            </a:r>
            <a:r>
              <a:rPr lang="da-DK" sz="14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med de kendte adresser for telemedicinsk vurdering</a:t>
            </a:r>
            <a:endParaRPr lang="da-DK" sz="1400" b="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ladsholder til indhold 3" descr="DSC_49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484784"/>
            <a:ext cx="3312368" cy="2088232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6" name="Tekstboks 5"/>
          <p:cNvSpPr txBox="1"/>
          <p:nvPr/>
        </p:nvSpPr>
        <p:spPr>
          <a:xfrm>
            <a:off x="5292080" y="3645024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Optagelse i det  </a:t>
            </a:r>
            <a:r>
              <a:rPr lang="da-DK" sz="1400" b="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præhospitale</a:t>
            </a:r>
            <a:r>
              <a:rPr lang="da-DK" sz="14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miljø</a:t>
            </a:r>
            <a:endParaRPr lang="da-DK" sz="1400" b="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31723"/>
            <a:ext cx="3661702" cy="213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7A5C"/>
                  </a:outerShdw>
                </a:effectLst>
              </a14:hiddenEffects>
            </a:ext>
          </a:extLst>
        </p:spPr>
      </p:pic>
      <p:sp>
        <p:nvSpPr>
          <p:cNvPr id="8" name="Tekstboks 7"/>
          <p:cNvSpPr txBox="1"/>
          <p:nvPr/>
        </p:nvSpPr>
        <p:spPr>
          <a:xfrm>
            <a:off x="5436096" y="5929535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altLang="da-DK" sz="1400" b="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Livestream</a:t>
            </a:r>
            <a:r>
              <a:rPr lang="da-DK" altLang="da-DK" sz="14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fra ambulance til neurolog</a:t>
            </a:r>
            <a:endParaRPr lang="da-DK" sz="1400" b="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uppe 8"/>
          <p:cNvGrpSpPr/>
          <p:nvPr/>
        </p:nvGrpSpPr>
        <p:grpSpPr>
          <a:xfrm>
            <a:off x="395536" y="1268760"/>
            <a:ext cx="3528392" cy="2304256"/>
            <a:chOff x="65500" y="548680"/>
            <a:chExt cx="9078500" cy="5053809"/>
          </a:xfrm>
        </p:grpSpPr>
        <p:pic>
          <p:nvPicPr>
            <p:cNvPr id="10" name="Picture 51" descr="Nord_blå_U_tender_area_U_hosp.em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87" r="22704" b="27489"/>
            <a:stretch>
              <a:fillRect/>
            </a:stretch>
          </p:blipFill>
          <p:spPr bwMode="auto">
            <a:xfrm>
              <a:off x="1811367" y="548680"/>
              <a:ext cx="5640953" cy="5053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Eller 10"/>
            <p:cNvSpPr/>
            <p:nvPr/>
          </p:nvSpPr>
          <p:spPr>
            <a:xfrm>
              <a:off x="2915816" y="3501008"/>
              <a:ext cx="343961" cy="307851"/>
            </a:xfrm>
            <a:prstGeom prst="flowChar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7243" tIns="48627" rIns="97243" bIns="48627" anchor="ctr"/>
            <a:lstStyle/>
            <a:p>
              <a:pPr algn="ctr" defTabSz="973274" eaLnBrk="0" hangingPunct="0">
                <a:defRPr/>
              </a:pPr>
              <a:endParaRPr lang="da-DK" sz="3000" dirty="0">
                <a:solidFill>
                  <a:srgbClr val="FFFFFF"/>
                </a:solidFill>
              </a:endParaRPr>
            </a:p>
          </p:txBody>
        </p:sp>
        <p:sp>
          <p:nvSpPr>
            <p:cNvPr id="12" name="Eller 11"/>
            <p:cNvSpPr/>
            <p:nvPr/>
          </p:nvSpPr>
          <p:spPr>
            <a:xfrm>
              <a:off x="5868144" y="1556792"/>
              <a:ext cx="343960" cy="307851"/>
            </a:xfrm>
            <a:prstGeom prst="flowChar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7243" tIns="48627" rIns="97243" bIns="48627" anchor="ctr"/>
            <a:lstStyle/>
            <a:p>
              <a:pPr algn="ctr" defTabSz="973274" eaLnBrk="0" hangingPunct="0">
                <a:defRPr/>
              </a:pPr>
              <a:endParaRPr lang="da-DK" sz="3000" dirty="0">
                <a:solidFill>
                  <a:srgbClr val="FFFFFF"/>
                </a:solidFill>
              </a:endParaRPr>
            </a:p>
          </p:txBody>
        </p:sp>
        <p:sp>
          <p:nvSpPr>
            <p:cNvPr id="13" name="Eller 12"/>
            <p:cNvSpPr/>
            <p:nvPr/>
          </p:nvSpPr>
          <p:spPr>
            <a:xfrm>
              <a:off x="4283968" y="4149080"/>
              <a:ext cx="343960" cy="307851"/>
            </a:xfrm>
            <a:prstGeom prst="flowChar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7243" tIns="48627" rIns="97243" bIns="48627" anchor="ctr"/>
            <a:lstStyle/>
            <a:p>
              <a:pPr algn="ctr" defTabSz="973274" eaLnBrk="0" hangingPunct="0">
                <a:defRPr/>
              </a:pPr>
              <a:endParaRPr lang="da-DK" sz="3000" dirty="0">
                <a:solidFill>
                  <a:srgbClr val="FFFFFF"/>
                </a:solidFill>
              </a:endParaRPr>
            </a:p>
          </p:txBody>
        </p:sp>
        <p:sp>
          <p:nvSpPr>
            <p:cNvPr id="14" name="Eller 13"/>
            <p:cNvSpPr/>
            <p:nvPr/>
          </p:nvSpPr>
          <p:spPr>
            <a:xfrm>
              <a:off x="5796136" y="4653136"/>
              <a:ext cx="343960" cy="307851"/>
            </a:xfrm>
            <a:prstGeom prst="flowChar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7243" tIns="48627" rIns="97243" bIns="48627" anchor="ctr"/>
            <a:lstStyle/>
            <a:p>
              <a:pPr algn="ctr" defTabSz="973274" eaLnBrk="0" hangingPunct="0">
                <a:defRPr/>
              </a:pPr>
              <a:endParaRPr lang="da-DK" sz="3000" dirty="0">
                <a:solidFill>
                  <a:srgbClr val="FFFFFF"/>
                </a:solidFill>
              </a:endParaRPr>
            </a:p>
          </p:txBody>
        </p:sp>
        <p:sp>
          <p:nvSpPr>
            <p:cNvPr id="15" name="Eller 14"/>
            <p:cNvSpPr/>
            <p:nvPr/>
          </p:nvSpPr>
          <p:spPr>
            <a:xfrm>
              <a:off x="5940152" y="3356992"/>
              <a:ext cx="343960" cy="307851"/>
            </a:xfrm>
            <a:prstGeom prst="flowChar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7243" tIns="48627" rIns="97243" bIns="48627" anchor="ctr"/>
            <a:lstStyle/>
            <a:p>
              <a:pPr algn="ctr" defTabSz="973274" eaLnBrk="0" hangingPunct="0">
                <a:defRPr/>
              </a:pPr>
              <a:endParaRPr lang="da-DK" sz="3000" dirty="0">
                <a:solidFill>
                  <a:srgbClr val="FFFFFF"/>
                </a:solidFill>
              </a:endParaRPr>
            </a:p>
          </p:txBody>
        </p:sp>
        <p:sp>
          <p:nvSpPr>
            <p:cNvPr id="16" name="Eller 15"/>
            <p:cNvSpPr/>
            <p:nvPr/>
          </p:nvSpPr>
          <p:spPr>
            <a:xfrm>
              <a:off x="5652120" y="3429000"/>
              <a:ext cx="343960" cy="307852"/>
            </a:xfrm>
            <a:prstGeom prst="flowChar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7243" tIns="48627" rIns="97243" bIns="48627" anchor="ctr"/>
            <a:lstStyle/>
            <a:p>
              <a:pPr algn="ctr" defTabSz="973274" eaLnBrk="0" hangingPunct="0">
                <a:defRPr/>
              </a:pPr>
              <a:endParaRPr lang="da-DK" sz="3000" dirty="0">
                <a:solidFill>
                  <a:srgbClr val="FFFFFF"/>
                </a:solidFill>
              </a:endParaRPr>
            </a:p>
          </p:txBody>
        </p:sp>
        <p:pic>
          <p:nvPicPr>
            <p:cNvPr id="17" name="Billede 30" descr="3125 fritlagt_edited-1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283" y="3728302"/>
              <a:ext cx="1238258" cy="787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605"/>
            <p:cNvGrpSpPr>
              <a:grpSpLocks/>
            </p:cNvGrpSpPr>
            <p:nvPr/>
          </p:nvGrpSpPr>
          <p:grpSpPr bwMode="auto">
            <a:xfrm rot="21282865">
              <a:off x="4185761" y="1280641"/>
              <a:ext cx="851494" cy="424151"/>
              <a:chOff x="4219" y="400"/>
              <a:chExt cx="980" cy="519"/>
            </a:xfrm>
          </p:grpSpPr>
          <p:sp>
            <p:nvSpPr>
              <p:cNvPr id="126" name="Freeform 1606"/>
              <p:cNvSpPr>
                <a:spLocks/>
              </p:cNvSpPr>
              <p:nvPr/>
            </p:nvSpPr>
            <p:spPr bwMode="auto">
              <a:xfrm>
                <a:off x="4584" y="414"/>
                <a:ext cx="614" cy="328"/>
              </a:xfrm>
              <a:custGeom>
                <a:avLst/>
                <a:gdLst>
                  <a:gd name="T0" fmla="*/ 0 w 2453"/>
                  <a:gd name="T1" fmla="*/ 0 h 1308"/>
                  <a:gd name="T2" fmla="*/ 0 w 2453"/>
                  <a:gd name="T3" fmla="*/ 0 h 1308"/>
                  <a:gd name="T4" fmla="*/ 0 w 2453"/>
                  <a:gd name="T5" fmla="*/ 0 h 1308"/>
                  <a:gd name="T6" fmla="*/ 0 w 2453"/>
                  <a:gd name="T7" fmla="*/ 0 h 1308"/>
                  <a:gd name="T8" fmla="*/ 0 w 2453"/>
                  <a:gd name="T9" fmla="*/ 0 h 1308"/>
                  <a:gd name="T10" fmla="*/ 0 w 2453"/>
                  <a:gd name="T11" fmla="*/ 0 h 13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3"/>
                  <a:gd name="T19" fmla="*/ 0 h 1308"/>
                  <a:gd name="T20" fmla="*/ 2453 w 2453"/>
                  <a:gd name="T21" fmla="*/ 1308 h 130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3" h="1308">
                    <a:moveTo>
                      <a:pt x="0" y="981"/>
                    </a:moveTo>
                    <a:lnTo>
                      <a:pt x="1631" y="0"/>
                    </a:lnTo>
                    <a:lnTo>
                      <a:pt x="2453" y="466"/>
                    </a:lnTo>
                    <a:lnTo>
                      <a:pt x="695" y="1308"/>
                    </a:lnTo>
                    <a:lnTo>
                      <a:pt x="0" y="981"/>
                    </a:lnTo>
                    <a:close/>
                  </a:path>
                </a:pathLst>
              </a:custGeom>
              <a:solidFill>
                <a:srgbClr val="898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7" name="Freeform 1607"/>
              <p:cNvSpPr>
                <a:spLocks/>
              </p:cNvSpPr>
              <p:nvPr/>
            </p:nvSpPr>
            <p:spPr bwMode="auto">
              <a:xfrm>
                <a:off x="4222" y="776"/>
                <a:ext cx="145" cy="79"/>
              </a:xfrm>
              <a:custGeom>
                <a:avLst/>
                <a:gdLst>
                  <a:gd name="T0" fmla="*/ 0 w 583"/>
                  <a:gd name="T1" fmla="*/ 0 h 314"/>
                  <a:gd name="T2" fmla="*/ 0 w 583"/>
                  <a:gd name="T3" fmla="*/ 0 h 314"/>
                  <a:gd name="T4" fmla="*/ 0 w 583"/>
                  <a:gd name="T5" fmla="*/ 0 h 314"/>
                  <a:gd name="T6" fmla="*/ 0 w 583"/>
                  <a:gd name="T7" fmla="*/ 0 h 314"/>
                  <a:gd name="T8" fmla="*/ 0 w 583"/>
                  <a:gd name="T9" fmla="*/ 0 h 314"/>
                  <a:gd name="T10" fmla="*/ 0 w 583"/>
                  <a:gd name="T11" fmla="*/ 0 h 3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3"/>
                  <a:gd name="T19" fmla="*/ 0 h 314"/>
                  <a:gd name="T20" fmla="*/ 583 w 583"/>
                  <a:gd name="T21" fmla="*/ 314 h 3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3" h="314">
                    <a:moveTo>
                      <a:pt x="0" y="283"/>
                    </a:moveTo>
                    <a:lnTo>
                      <a:pt x="0" y="314"/>
                    </a:lnTo>
                    <a:lnTo>
                      <a:pt x="583" y="0"/>
                    </a:lnTo>
                    <a:lnTo>
                      <a:pt x="530" y="0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8" name="Freeform 1608"/>
              <p:cNvSpPr>
                <a:spLocks/>
              </p:cNvSpPr>
              <p:nvPr/>
            </p:nvSpPr>
            <p:spPr bwMode="auto">
              <a:xfrm>
                <a:off x="4831" y="423"/>
                <a:ext cx="346" cy="193"/>
              </a:xfrm>
              <a:custGeom>
                <a:avLst/>
                <a:gdLst>
                  <a:gd name="T0" fmla="*/ 0 w 1386"/>
                  <a:gd name="T1" fmla="*/ 0 h 774"/>
                  <a:gd name="T2" fmla="*/ 0 w 1386"/>
                  <a:gd name="T3" fmla="*/ 0 h 774"/>
                  <a:gd name="T4" fmla="*/ 0 w 1386"/>
                  <a:gd name="T5" fmla="*/ 0 h 774"/>
                  <a:gd name="T6" fmla="*/ 0 w 1386"/>
                  <a:gd name="T7" fmla="*/ 0 h 774"/>
                  <a:gd name="T8" fmla="*/ 0 w 1386"/>
                  <a:gd name="T9" fmla="*/ 0 h 774"/>
                  <a:gd name="T10" fmla="*/ 0 w 1386"/>
                  <a:gd name="T11" fmla="*/ 0 h 7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86"/>
                  <a:gd name="T19" fmla="*/ 0 h 774"/>
                  <a:gd name="T20" fmla="*/ 1386 w 1386"/>
                  <a:gd name="T21" fmla="*/ 774 h 7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86" h="774">
                    <a:moveTo>
                      <a:pt x="635" y="0"/>
                    </a:moveTo>
                    <a:lnTo>
                      <a:pt x="0" y="385"/>
                    </a:lnTo>
                    <a:lnTo>
                      <a:pt x="690" y="774"/>
                    </a:lnTo>
                    <a:lnTo>
                      <a:pt x="1386" y="421"/>
                    </a:lnTo>
                    <a:lnTo>
                      <a:pt x="635" y="0"/>
                    </a:lnTo>
                    <a:close/>
                  </a:path>
                </a:pathLst>
              </a:custGeom>
              <a:solidFill>
                <a:srgbClr val="E5E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9" name="Freeform 1609"/>
              <p:cNvSpPr>
                <a:spLocks/>
              </p:cNvSpPr>
              <p:nvPr/>
            </p:nvSpPr>
            <p:spPr bwMode="auto">
              <a:xfrm>
                <a:off x="4709" y="513"/>
                <a:ext cx="323" cy="163"/>
              </a:xfrm>
              <a:custGeom>
                <a:avLst/>
                <a:gdLst>
                  <a:gd name="T0" fmla="*/ 0 w 1294"/>
                  <a:gd name="T1" fmla="*/ 0 h 652"/>
                  <a:gd name="T2" fmla="*/ 0 w 1294"/>
                  <a:gd name="T3" fmla="*/ 0 h 652"/>
                  <a:gd name="T4" fmla="*/ 0 w 1294"/>
                  <a:gd name="T5" fmla="*/ 0 h 652"/>
                  <a:gd name="T6" fmla="*/ 0 w 1294"/>
                  <a:gd name="T7" fmla="*/ 0 h 652"/>
                  <a:gd name="T8" fmla="*/ 0 w 1294"/>
                  <a:gd name="T9" fmla="*/ 0 h 652"/>
                  <a:gd name="T10" fmla="*/ 0 w 1294"/>
                  <a:gd name="T11" fmla="*/ 0 h 6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94"/>
                  <a:gd name="T19" fmla="*/ 0 h 652"/>
                  <a:gd name="T20" fmla="*/ 1294 w 1294"/>
                  <a:gd name="T21" fmla="*/ 652 h 6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94" h="652">
                    <a:moveTo>
                      <a:pt x="537" y="0"/>
                    </a:moveTo>
                    <a:lnTo>
                      <a:pt x="0" y="324"/>
                    </a:lnTo>
                    <a:lnTo>
                      <a:pt x="702" y="652"/>
                    </a:lnTo>
                    <a:lnTo>
                      <a:pt x="1294" y="360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B8B8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0" name="Freeform 1610"/>
              <p:cNvSpPr>
                <a:spLocks/>
              </p:cNvSpPr>
              <p:nvPr/>
            </p:nvSpPr>
            <p:spPr bwMode="auto">
              <a:xfrm>
                <a:off x="4586" y="401"/>
                <a:ext cx="613" cy="261"/>
              </a:xfrm>
              <a:custGeom>
                <a:avLst/>
                <a:gdLst>
                  <a:gd name="T0" fmla="*/ 0 w 2449"/>
                  <a:gd name="T1" fmla="*/ 0 h 1043"/>
                  <a:gd name="T2" fmla="*/ 0 w 2449"/>
                  <a:gd name="T3" fmla="*/ 0 h 1043"/>
                  <a:gd name="T4" fmla="*/ 0 w 2449"/>
                  <a:gd name="T5" fmla="*/ 0 h 1043"/>
                  <a:gd name="T6" fmla="*/ 0 w 2449"/>
                  <a:gd name="T7" fmla="*/ 0 h 1043"/>
                  <a:gd name="T8" fmla="*/ 0 w 2449"/>
                  <a:gd name="T9" fmla="*/ 0 h 1043"/>
                  <a:gd name="T10" fmla="*/ 0 w 2449"/>
                  <a:gd name="T11" fmla="*/ 0 h 1043"/>
                  <a:gd name="T12" fmla="*/ 0 w 2449"/>
                  <a:gd name="T13" fmla="*/ 0 h 1043"/>
                  <a:gd name="T14" fmla="*/ 0 w 2449"/>
                  <a:gd name="T15" fmla="*/ 0 h 10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49"/>
                  <a:gd name="T25" fmla="*/ 0 h 1043"/>
                  <a:gd name="T26" fmla="*/ 2449 w 2449"/>
                  <a:gd name="T27" fmla="*/ 1043 h 10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49" h="1043">
                    <a:moveTo>
                      <a:pt x="0" y="999"/>
                    </a:moveTo>
                    <a:lnTo>
                      <a:pt x="1648" y="0"/>
                    </a:lnTo>
                    <a:lnTo>
                      <a:pt x="2449" y="467"/>
                    </a:lnTo>
                    <a:lnTo>
                      <a:pt x="2424" y="519"/>
                    </a:lnTo>
                    <a:lnTo>
                      <a:pt x="1626" y="59"/>
                    </a:lnTo>
                    <a:lnTo>
                      <a:pt x="4" y="1043"/>
                    </a:lnTo>
                    <a:lnTo>
                      <a:pt x="0" y="999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1" name="Freeform 1611"/>
              <p:cNvSpPr>
                <a:spLocks/>
              </p:cNvSpPr>
              <p:nvPr/>
            </p:nvSpPr>
            <p:spPr bwMode="auto">
              <a:xfrm>
                <a:off x="4318" y="524"/>
                <a:ext cx="156" cy="91"/>
              </a:xfrm>
              <a:custGeom>
                <a:avLst/>
                <a:gdLst>
                  <a:gd name="T0" fmla="*/ 0 w 625"/>
                  <a:gd name="T1" fmla="*/ 0 h 364"/>
                  <a:gd name="T2" fmla="*/ 0 w 625"/>
                  <a:gd name="T3" fmla="*/ 0 h 364"/>
                  <a:gd name="T4" fmla="*/ 0 w 625"/>
                  <a:gd name="T5" fmla="*/ 0 h 364"/>
                  <a:gd name="T6" fmla="*/ 0 w 625"/>
                  <a:gd name="T7" fmla="*/ 0 h 364"/>
                  <a:gd name="T8" fmla="*/ 0 w 625"/>
                  <a:gd name="T9" fmla="*/ 0 h 364"/>
                  <a:gd name="T10" fmla="*/ 0 w 625"/>
                  <a:gd name="T11" fmla="*/ 0 h 364"/>
                  <a:gd name="T12" fmla="*/ 0 w 625"/>
                  <a:gd name="T13" fmla="*/ 0 h 364"/>
                  <a:gd name="T14" fmla="*/ 0 w 625"/>
                  <a:gd name="T15" fmla="*/ 0 h 364"/>
                  <a:gd name="T16" fmla="*/ 0 w 625"/>
                  <a:gd name="T17" fmla="*/ 0 h 364"/>
                  <a:gd name="T18" fmla="*/ 0 w 625"/>
                  <a:gd name="T19" fmla="*/ 0 h 364"/>
                  <a:gd name="T20" fmla="*/ 0 w 625"/>
                  <a:gd name="T21" fmla="*/ 0 h 364"/>
                  <a:gd name="T22" fmla="*/ 0 w 625"/>
                  <a:gd name="T23" fmla="*/ 0 h 364"/>
                  <a:gd name="T24" fmla="*/ 0 w 625"/>
                  <a:gd name="T25" fmla="*/ 0 h 364"/>
                  <a:gd name="T26" fmla="*/ 0 w 625"/>
                  <a:gd name="T27" fmla="*/ 0 h 364"/>
                  <a:gd name="T28" fmla="*/ 0 w 625"/>
                  <a:gd name="T29" fmla="*/ 0 h 364"/>
                  <a:gd name="T30" fmla="*/ 0 w 625"/>
                  <a:gd name="T31" fmla="*/ 0 h 364"/>
                  <a:gd name="T32" fmla="*/ 0 w 625"/>
                  <a:gd name="T33" fmla="*/ 0 h 364"/>
                  <a:gd name="T34" fmla="*/ 0 w 625"/>
                  <a:gd name="T35" fmla="*/ 0 h 364"/>
                  <a:gd name="T36" fmla="*/ 0 w 625"/>
                  <a:gd name="T37" fmla="*/ 0 h 364"/>
                  <a:gd name="T38" fmla="*/ 0 w 625"/>
                  <a:gd name="T39" fmla="*/ 0 h 364"/>
                  <a:gd name="T40" fmla="*/ 0 w 625"/>
                  <a:gd name="T41" fmla="*/ 0 h 364"/>
                  <a:gd name="T42" fmla="*/ 0 w 625"/>
                  <a:gd name="T43" fmla="*/ 0 h 364"/>
                  <a:gd name="T44" fmla="*/ 0 w 625"/>
                  <a:gd name="T45" fmla="*/ 0 h 364"/>
                  <a:gd name="T46" fmla="*/ 0 w 625"/>
                  <a:gd name="T47" fmla="*/ 0 h 364"/>
                  <a:gd name="T48" fmla="*/ 0 w 625"/>
                  <a:gd name="T49" fmla="*/ 0 h 364"/>
                  <a:gd name="T50" fmla="*/ 0 w 625"/>
                  <a:gd name="T51" fmla="*/ 0 h 364"/>
                  <a:gd name="T52" fmla="*/ 0 w 625"/>
                  <a:gd name="T53" fmla="*/ 0 h 364"/>
                  <a:gd name="T54" fmla="*/ 0 w 625"/>
                  <a:gd name="T55" fmla="*/ 0 h 364"/>
                  <a:gd name="T56" fmla="*/ 0 w 625"/>
                  <a:gd name="T57" fmla="*/ 0 h 364"/>
                  <a:gd name="T58" fmla="*/ 0 w 625"/>
                  <a:gd name="T59" fmla="*/ 0 h 364"/>
                  <a:gd name="T60" fmla="*/ 0 w 625"/>
                  <a:gd name="T61" fmla="*/ 0 h 364"/>
                  <a:gd name="T62" fmla="*/ 0 w 625"/>
                  <a:gd name="T63" fmla="*/ 0 h 364"/>
                  <a:gd name="T64" fmla="*/ 0 w 625"/>
                  <a:gd name="T65" fmla="*/ 0 h 364"/>
                  <a:gd name="T66" fmla="*/ 0 w 625"/>
                  <a:gd name="T67" fmla="*/ 0 h 364"/>
                  <a:gd name="T68" fmla="*/ 0 w 625"/>
                  <a:gd name="T69" fmla="*/ 0 h 364"/>
                  <a:gd name="T70" fmla="*/ 0 w 625"/>
                  <a:gd name="T71" fmla="*/ 0 h 364"/>
                  <a:gd name="T72" fmla="*/ 0 w 625"/>
                  <a:gd name="T73" fmla="*/ 0 h 364"/>
                  <a:gd name="T74" fmla="*/ 0 w 625"/>
                  <a:gd name="T75" fmla="*/ 0 h 364"/>
                  <a:gd name="T76" fmla="*/ 0 w 625"/>
                  <a:gd name="T77" fmla="*/ 0 h 364"/>
                  <a:gd name="T78" fmla="*/ 0 w 625"/>
                  <a:gd name="T79" fmla="*/ 0 h 364"/>
                  <a:gd name="T80" fmla="*/ 0 w 625"/>
                  <a:gd name="T81" fmla="*/ 0 h 364"/>
                  <a:gd name="T82" fmla="*/ 0 w 625"/>
                  <a:gd name="T83" fmla="*/ 0 h 364"/>
                  <a:gd name="T84" fmla="*/ 0 w 625"/>
                  <a:gd name="T85" fmla="*/ 0 h 36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25"/>
                  <a:gd name="T130" fmla="*/ 0 h 364"/>
                  <a:gd name="T131" fmla="*/ 625 w 625"/>
                  <a:gd name="T132" fmla="*/ 364 h 36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25" h="364">
                    <a:moveTo>
                      <a:pt x="3" y="107"/>
                    </a:moveTo>
                    <a:lnTo>
                      <a:pt x="0" y="120"/>
                    </a:lnTo>
                    <a:lnTo>
                      <a:pt x="0" y="132"/>
                    </a:lnTo>
                    <a:lnTo>
                      <a:pt x="3" y="146"/>
                    </a:lnTo>
                    <a:lnTo>
                      <a:pt x="7" y="161"/>
                    </a:lnTo>
                    <a:lnTo>
                      <a:pt x="12" y="176"/>
                    </a:lnTo>
                    <a:lnTo>
                      <a:pt x="20" y="187"/>
                    </a:lnTo>
                    <a:lnTo>
                      <a:pt x="26" y="199"/>
                    </a:lnTo>
                    <a:lnTo>
                      <a:pt x="34" y="211"/>
                    </a:lnTo>
                    <a:lnTo>
                      <a:pt x="44" y="221"/>
                    </a:lnTo>
                    <a:lnTo>
                      <a:pt x="52" y="229"/>
                    </a:lnTo>
                    <a:lnTo>
                      <a:pt x="59" y="237"/>
                    </a:lnTo>
                    <a:lnTo>
                      <a:pt x="69" y="245"/>
                    </a:lnTo>
                    <a:lnTo>
                      <a:pt x="79" y="252"/>
                    </a:lnTo>
                    <a:lnTo>
                      <a:pt x="94" y="265"/>
                    </a:lnTo>
                    <a:lnTo>
                      <a:pt x="110" y="277"/>
                    </a:lnTo>
                    <a:lnTo>
                      <a:pt x="129" y="287"/>
                    </a:lnTo>
                    <a:lnTo>
                      <a:pt x="147" y="298"/>
                    </a:lnTo>
                    <a:lnTo>
                      <a:pt x="165" y="307"/>
                    </a:lnTo>
                    <a:lnTo>
                      <a:pt x="179" y="315"/>
                    </a:lnTo>
                    <a:lnTo>
                      <a:pt x="195" y="320"/>
                    </a:lnTo>
                    <a:lnTo>
                      <a:pt x="212" y="328"/>
                    </a:lnTo>
                    <a:lnTo>
                      <a:pt x="231" y="334"/>
                    </a:lnTo>
                    <a:lnTo>
                      <a:pt x="251" y="341"/>
                    </a:lnTo>
                    <a:lnTo>
                      <a:pt x="268" y="345"/>
                    </a:lnTo>
                    <a:lnTo>
                      <a:pt x="287" y="350"/>
                    </a:lnTo>
                    <a:lnTo>
                      <a:pt x="308" y="354"/>
                    </a:lnTo>
                    <a:lnTo>
                      <a:pt x="329" y="358"/>
                    </a:lnTo>
                    <a:lnTo>
                      <a:pt x="348" y="359"/>
                    </a:lnTo>
                    <a:lnTo>
                      <a:pt x="368" y="363"/>
                    </a:lnTo>
                    <a:lnTo>
                      <a:pt x="390" y="364"/>
                    </a:lnTo>
                    <a:lnTo>
                      <a:pt x="409" y="363"/>
                    </a:lnTo>
                    <a:lnTo>
                      <a:pt x="423" y="363"/>
                    </a:lnTo>
                    <a:lnTo>
                      <a:pt x="444" y="363"/>
                    </a:lnTo>
                    <a:lnTo>
                      <a:pt x="462" y="361"/>
                    </a:lnTo>
                    <a:lnTo>
                      <a:pt x="482" y="359"/>
                    </a:lnTo>
                    <a:lnTo>
                      <a:pt x="499" y="355"/>
                    </a:lnTo>
                    <a:lnTo>
                      <a:pt x="512" y="352"/>
                    </a:lnTo>
                    <a:lnTo>
                      <a:pt x="529" y="348"/>
                    </a:lnTo>
                    <a:lnTo>
                      <a:pt x="546" y="342"/>
                    </a:lnTo>
                    <a:lnTo>
                      <a:pt x="559" y="335"/>
                    </a:lnTo>
                    <a:lnTo>
                      <a:pt x="570" y="329"/>
                    </a:lnTo>
                    <a:lnTo>
                      <a:pt x="583" y="319"/>
                    </a:lnTo>
                    <a:lnTo>
                      <a:pt x="594" y="310"/>
                    </a:lnTo>
                    <a:lnTo>
                      <a:pt x="604" y="299"/>
                    </a:lnTo>
                    <a:lnTo>
                      <a:pt x="613" y="286"/>
                    </a:lnTo>
                    <a:lnTo>
                      <a:pt x="620" y="273"/>
                    </a:lnTo>
                    <a:lnTo>
                      <a:pt x="623" y="259"/>
                    </a:lnTo>
                    <a:lnTo>
                      <a:pt x="625" y="245"/>
                    </a:lnTo>
                    <a:lnTo>
                      <a:pt x="625" y="232"/>
                    </a:lnTo>
                    <a:lnTo>
                      <a:pt x="621" y="215"/>
                    </a:lnTo>
                    <a:lnTo>
                      <a:pt x="616" y="199"/>
                    </a:lnTo>
                    <a:lnTo>
                      <a:pt x="609" y="186"/>
                    </a:lnTo>
                    <a:lnTo>
                      <a:pt x="599" y="168"/>
                    </a:lnTo>
                    <a:lnTo>
                      <a:pt x="588" y="154"/>
                    </a:lnTo>
                    <a:lnTo>
                      <a:pt x="573" y="137"/>
                    </a:lnTo>
                    <a:lnTo>
                      <a:pt x="556" y="121"/>
                    </a:lnTo>
                    <a:lnTo>
                      <a:pt x="535" y="106"/>
                    </a:lnTo>
                    <a:lnTo>
                      <a:pt x="514" y="91"/>
                    </a:lnTo>
                    <a:lnTo>
                      <a:pt x="495" y="80"/>
                    </a:lnTo>
                    <a:lnTo>
                      <a:pt x="474" y="67"/>
                    </a:lnTo>
                    <a:lnTo>
                      <a:pt x="447" y="54"/>
                    </a:lnTo>
                    <a:lnTo>
                      <a:pt x="417" y="42"/>
                    </a:lnTo>
                    <a:lnTo>
                      <a:pt x="390" y="32"/>
                    </a:lnTo>
                    <a:lnTo>
                      <a:pt x="360" y="24"/>
                    </a:lnTo>
                    <a:lnTo>
                      <a:pt x="334" y="17"/>
                    </a:lnTo>
                    <a:lnTo>
                      <a:pt x="304" y="11"/>
                    </a:lnTo>
                    <a:lnTo>
                      <a:pt x="281" y="8"/>
                    </a:lnTo>
                    <a:lnTo>
                      <a:pt x="261" y="0"/>
                    </a:lnTo>
                    <a:lnTo>
                      <a:pt x="230" y="3"/>
                    </a:lnTo>
                    <a:lnTo>
                      <a:pt x="209" y="3"/>
                    </a:lnTo>
                    <a:lnTo>
                      <a:pt x="186" y="4"/>
                    </a:lnTo>
                    <a:lnTo>
                      <a:pt x="165" y="4"/>
                    </a:lnTo>
                    <a:lnTo>
                      <a:pt x="143" y="8"/>
                    </a:lnTo>
                    <a:lnTo>
                      <a:pt x="122" y="13"/>
                    </a:lnTo>
                    <a:lnTo>
                      <a:pt x="101" y="16"/>
                    </a:lnTo>
                    <a:lnTo>
                      <a:pt x="86" y="25"/>
                    </a:lnTo>
                    <a:lnTo>
                      <a:pt x="69" y="30"/>
                    </a:lnTo>
                    <a:lnTo>
                      <a:pt x="55" y="38"/>
                    </a:lnTo>
                    <a:lnTo>
                      <a:pt x="38" y="50"/>
                    </a:lnTo>
                    <a:lnTo>
                      <a:pt x="30" y="57"/>
                    </a:lnTo>
                    <a:lnTo>
                      <a:pt x="21" y="68"/>
                    </a:lnTo>
                    <a:lnTo>
                      <a:pt x="14" y="77"/>
                    </a:lnTo>
                    <a:lnTo>
                      <a:pt x="8" y="87"/>
                    </a:lnTo>
                    <a:lnTo>
                      <a:pt x="4" y="96"/>
                    </a:lnTo>
                    <a:lnTo>
                      <a:pt x="3" y="107"/>
                    </a:lnTo>
                    <a:close/>
                  </a:path>
                </a:pathLst>
              </a:custGeom>
              <a:solidFill>
                <a:srgbClr val="B8B8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2" name="Freeform 1612"/>
              <p:cNvSpPr>
                <a:spLocks/>
              </p:cNvSpPr>
              <p:nvPr/>
            </p:nvSpPr>
            <p:spPr bwMode="auto">
              <a:xfrm>
                <a:off x="4321" y="549"/>
                <a:ext cx="78" cy="41"/>
              </a:xfrm>
              <a:custGeom>
                <a:avLst/>
                <a:gdLst>
                  <a:gd name="T0" fmla="*/ 0 w 315"/>
                  <a:gd name="T1" fmla="*/ 0 h 161"/>
                  <a:gd name="T2" fmla="*/ 0 w 315"/>
                  <a:gd name="T3" fmla="*/ 0 h 161"/>
                  <a:gd name="T4" fmla="*/ 0 w 315"/>
                  <a:gd name="T5" fmla="*/ 0 h 161"/>
                  <a:gd name="T6" fmla="*/ 0 w 315"/>
                  <a:gd name="T7" fmla="*/ 0 h 161"/>
                  <a:gd name="T8" fmla="*/ 0 w 315"/>
                  <a:gd name="T9" fmla="*/ 0 h 161"/>
                  <a:gd name="T10" fmla="*/ 0 w 315"/>
                  <a:gd name="T11" fmla="*/ 0 h 161"/>
                  <a:gd name="T12" fmla="*/ 0 w 315"/>
                  <a:gd name="T13" fmla="*/ 0 h 161"/>
                  <a:gd name="T14" fmla="*/ 0 w 315"/>
                  <a:gd name="T15" fmla="*/ 0 h 161"/>
                  <a:gd name="T16" fmla="*/ 0 w 315"/>
                  <a:gd name="T17" fmla="*/ 0 h 1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5"/>
                  <a:gd name="T28" fmla="*/ 0 h 161"/>
                  <a:gd name="T29" fmla="*/ 315 w 315"/>
                  <a:gd name="T30" fmla="*/ 161 h 1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5" h="161">
                    <a:moveTo>
                      <a:pt x="7" y="0"/>
                    </a:moveTo>
                    <a:lnTo>
                      <a:pt x="0" y="23"/>
                    </a:lnTo>
                    <a:lnTo>
                      <a:pt x="6" y="58"/>
                    </a:lnTo>
                    <a:lnTo>
                      <a:pt x="25" y="91"/>
                    </a:lnTo>
                    <a:lnTo>
                      <a:pt x="54" y="125"/>
                    </a:lnTo>
                    <a:lnTo>
                      <a:pt x="104" y="161"/>
                    </a:lnTo>
                    <a:lnTo>
                      <a:pt x="315" y="4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98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" name="Freeform 1613"/>
              <p:cNvSpPr>
                <a:spLocks/>
              </p:cNvSpPr>
              <p:nvPr/>
            </p:nvSpPr>
            <p:spPr bwMode="auto">
              <a:xfrm>
                <a:off x="4399" y="555"/>
                <a:ext cx="71" cy="43"/>
              </a:xfrm>
              <a:custGeom>
                <a:avLst/>
                <a:gdLst>
                  <a:gd name="T0" fmla="*/ 0 w 284"/>
                  <a:gd name="T1" fmla="*/ 0 h 172"/>
                  <a:gd name="T2" fmla="*/ 0 w 284"/>
                  <a:gd name="T3" fmla="*/ 0 h 172"/>
                  <a:gd name="T4" fmla="*/ 0 w 284"/>
                  <a:gd name="T5" fmla="*/ 0 h 172"/>
                  <a:gd name="T6" fmla="*/ 0 w 284"/>
                  <a:gd name="T7" fmla="*/ 0 h 172"/>
                  <a:gd name="T8" fmla="*/ 0 w 284"/>
                  <a:gd name="T9" fmla="*/ 0 h 172"/>
                  <a:gd name="T10" fmla="*/ 0 w 284"/>
                  <a:gd name="T11" fmla="*/ 0 h 172"/>
                  <a:gd name="T12" fmla="*/ 0 w 284"/>
                  <a:gd name="T13" fmla="*/ 0 h 172"/>
                  <a:gd name="T14" fmla="*/ 0 w 284"/>
                  <a:gd name="T15" fmla="*/ 0 h 17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4"/>
                  <a:gd name="T25" fmla="*/ 0 h 172"/>
                  <a:gd name="T26" fmla="*/ 284 w 284"/>
                  <a:gd name="T27" fmla="*/ 172 h 17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4" h="172">
                    <a:moveTo>
                      <a:pt x="0" y="19"/>
                    </a:moveTo>
                    <a:lnTo>
                      <a:pt x="256" y="172"/>
                    </a:lnTo>
                    <a:lnTo>
                      <a:pt x="283" y="134"/>
                    </a:lnTo>
                    <a:lnTo>
                      <a:pt x="284" y="98"/>
                    </a:lnTo>
                    <a:lnTo>
                      <a:pt x="265" y="61"/>
                    </a:lnTo>
                    <a:lnTo>
                      <a:pt x="113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898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" name="Freeform 1614"/>
              <p:cNvSpPr>
                <a:spLocks/>
              </p:cNvSpPr>
              <p:nvPr/>
            </p:nvSpPr>
            <p:spPr bwMode="auto">
              <a:xfrm>
                <a:off x="4226" y="776"/>
                <a:ext cx="227" cy="131"/>
              </a:xfrm>
              <a:custGeom>
                <a:avLst/>
                <a:gdLst>
                  <a:gd name="T0" fmla="*/ 0 w 906"/>
                  <a:gd name="T1" fmla="*/ 0 h 525"/>
                  <a:gd name="T2" fmla="*/ 0 w 906"/>
                  <a:gd name="T3" fmla="*/ 0 h 525"/>
                  <a:gd name="T4" fmla="*/ 0 w 906"/>
                  <a:gd name="T5" fmla="*/ 0 h 525"/>
                  <a:gd name="T6" fmla="*/ 0 w 906"/>
                  <a:gd name="T7" fmla="*/ 0 h 525"/>
                  <a:gd name="T8" fmla="*/ 0 w 906"/>
                  <a:gd name="T9" fmla="*/ 0 h 525"/>
                  <a:gd name="T10" fmla="*/ 0 w 906"/>
                  <a:gd name="T11" fmla="*/ 0 h 5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6"/>
                  <a:gd name="T19" fmla="*/ 0 h 525"/>
                  <a:gd name="T20" fmla="*/ 906 w 906"/>
                  <a:gd name="T21" fmla="*/ 525 h 5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6" h="525">
                    <a:moveTo>
                      <a:pt x="0" y="308"/>
                    </a:moveTo>
                    <a:lnTo>
                      <a:pt x="571" y="0"/>
                    </a:lnTo>
                    <a:lnTo>
                      <a:pt x="906" y="321"/>
                    </a:lnTo>
                    <a:lnTo>
                      <a:pt x="457" y="525"/>
                    </a:lnTo>
                    <a:lnTo>
                      <a:pt x="0" y="308"/>
                    </a:lnTo>
                    <a:close/>
                  </a:path>
                </a:pathLst>
              </a:custGeom>
              <a:solidFill>
                <a:srgbClr val="898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5" name="Freeform 1615"/>
              <p:cNvSpPr>
                <a:spLocks/>
              </p:cNvSpPr>
              <p:nvPr/>
            </p:nvSpPr>
            <p:spPr bwMode="auto">
              <a:xfrm>
                <a:off x="4380" y="610"/>
                <a:ext cx="321" cy="289"/>
              </a:xfrm>
              <a:custGeom>
                <a:avLst/>
                <a:gdLst>
                  <a:gd name="T0" fmla="*/ 0 w 1283"/>
                  <a:gd name="T1" fmla="*/ 0 h 1156"/>
                  <a:gd name="T2" fmla="*/ 0 w 1283"/>
                  <a:gd name="T3" fmla="*/ 0 h 1156"/>
                  <a:gd name="T4" fmla="*/ 0 w 1283"/>
                  <a:gd name="T5" fmla="*/ 0 h 1156"/>
                  <a:gd name="T6" fmla="*/ 0 w 1283"/>
                  <a:gd name="T7" fmla="*/ 0 h 1156"/>
                  <a:gd name="T8" fmla="*/ 0 w 1283"/>
                  <a:gd name="T9" fmla="*/ 0 h 1156"/>
                  <a:gd name="T10" fmla="*/ 0 w 1283"/>
                  <a:gd name="T11" fmla="*/ 0 h 1156"/>
                  <a:gd name="T12" fmla="*/ 0 w 1283"/>
                  <a:gd name="T13" fmla="*/ 0 h 1156"/>
                  <a:gd name="T14" fmla="*/ 0 w 1283"/>
                  <a:gd name="T15" fmla="*/ 0 h 1156"/>
                  <a:gd name="T16" fmla="*/ 0 w 1283"/>
                  <a:gd name="T17" fmla="*/ 0 h 1156"/>
                  <a:gd name="T18" fmla="*/ 0 w 1283"/>
                  <a:gd name="T19" fmla="*/ 0 h 1156"/>
                  <a:gd name="T20" fmla="*/ 0 w 1283"/>
                  <a:gd name="T21" fmla="*/ 0 h 1156"/>
                  <a:gd name="T22" fmla="*/ 0 w 1283"/>
                  <a:gd name="T23" fmla="*/ 0 h 1156"/>
                  <a:gd name="T24" fmla="*/ 0 w 1283"/>
                  <a:gd name="T25" fmla="*/ 0 h 1156"/>
                  <a:gd name="T26" fmla="*/ 0 w 1283"/>
                  <a:gd name="T27" fmla="*/ 0 h 1156"/>
                  <a:gd name="T28" fmla="*/ 0 w 1283"/>
                  <a:gd name="T29" fmla="*/ 0 h 1156"/>
                  <a:gd name="T30" fmla="*/ 0 w 1283"/>
                  <a:gd name="T31" fmla="*/ 0 h 1156"/>
                  <a:gd name="T32" fmla="*/ 0 w 1283"/>
                  <a:gd name="T33" fmla="*/ 0 h 1156"/>
                  <a:gd name="T34" fmla="*/ 0 w 1283"/>
                  <a:gd name="T35" fmla="*/ 0 h 1156"/>
                  <a:gd name="T36" fmla="*/ 0 w 1283"/>
                  <a:gd name="T37" fmla="*/ 0 h 1156"/>
                  <a:gd name="T38" fmla="*/ 0 w 1283"/>
                  <a:gd name="T39" fmla="*/ 0 h 115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83"/>
                  <a:gd name="T61" fmla="*/ 0 h 1156"/>
                  <a:gd name="T62" fmla="*/ 1283 w 1283"/>
                  <a:gd name="T63" fmla="*/ 1156 h 115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83" h="1156">
                    <a:moveTo>
                      <a:pt x="42" y="625"/>
                    </a:moveTo>
                    <a:lnTo>
                      <a:pt x="418" y="90"/>
                    </a:lnTo>
                    <a:lnTo>
                      <a:pt x="634" y="0"/>
                    </a:lnTo>
                    <a:lnTo>
                      <a:pt x="861" y="187"/>
                    </a:lnTo>
                    <a:lnTo>
                      <a:pt x="853" y="198"/>
                    </a:lnTo>
                    <a:lnTo>
                      <a:pt x="1092" y="359"/>
                    </a:lnTo>
                    <a:lnTo>
                      <a:pt x="1082" y="380"/>
                    </a:lnTo>
                    <a:lnTo>
                      <a:pt x="1135" y="354"/>
                    </a:lnTo>
                    <a:lnTo>
                      <a:pt x="1156" y="367"/>
                    </a:lnTo>
                    <a:lnTo>
                      <a:pt x="1057" y="412"/>
                    </a:lnTo>
                    <a:lnTo>
                      <a:pt x="1283" y="578"/>
                    </a:lnTo>
                    <a:lnTo>
                      <a:pt x="964" y="1110"/>
                    </a:lnTo>
                    <a:lnTo>
                      <a:pt x="823" y="1156"/>
                    </a:lnTo>
                    <a:lnTo>
                      <a:pt x="452" y="937"/>
                    </a:lnTo>
                    <a:lnTo>
                      <a:pt x="316" y="984"/>
                    </a:lnTo>
                    <a:lnTo>
                      <a:pt x="283" y="1021"/>
                    </a:lnTo>
                    <a:lnTo>
                      <a:pt x="283" y="975"/>
                    </a:lnTo>
                    <a:lnTo>
                      <a:pt x="0" y="721"/>
                    </a:lnTo>
                    <a:lnTo>
                      <a:pt x="42" y="625"/>
                    </a:lnTo>
                    <a:close/>
                  </a:path>
                </a:pathLst>
              </a:custGeom>
              <a:solidFill>
                <a:srgbClr val="B8B8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6" name="Freeform 1616"/>
              <p:cNvSpPr>
                <a:spLocks/>
              </p:cNvSpPr>
              <p:nvPr/>
            </p:nvSpPr>
            <p:spPr bwMode="auto">
              <a:xfrm>
                <a:off x="4415" y="592"/>
                <a:ext cx="120" cy="159"/>
              </a:xfrm>
              <a:custGeom>
                <a:avLst/>
                <a:gdLst>
                  <a:gd name="T0" fmla="*/ 0 w 478"/>
                  <a:gd name="T1" fmla="*/ 0 h 635"/>
                  <a:gd name="T2" fmla="*/ 0 w 478"/>
                  <a:gd name="T3" fmla="*/ 0 h 635"/>
                  <a:gd name="T4" fmla="*/ 0 w 478"/>
                  <a:gd name="T5" fmla="*/ 0 h 635"/>
                  <a:gd name="T6" fmla="*/ 0 w 478"/>
                  <a:gd name="T7" fmla="*/ 0 h 635"/>
                  <a:gd name="T8" fmla="*/ 0 w 478"/>
                  <a:gd name="T9" fmla="*/ 0 h 635"/>
                  <a:gd name="T10" fmla="*/ 0 w 478"/>
                  <a:gd name="T11" fmla="*/ 0 h 635"/>
                  <a:gd name="T12" fmla="*/ 0 w 478"/>
                  <a:gd name="T13" fmla="*/ 0 h 635"/>
                  <a:gd name="T14" fmla="*/ 0 w 478"/>
                  <a:gd name="T15" fmla="*/ 0 h 635"/>
                  <a:gd name="T16" fmla="*/ 0 w 478"/>
                  <a:gd name="T17" fmla="*/ 0 h 635"/>
                  <a:gd name="T18" fmla="*/ 0 w 478"/>
                  <a:gd name="T19" fmla="*/ 0 h 635"/>
                  <a:gd name="T20" fmla="*/ 0 w 478"/>
                  <a:gd name="T21" fmla="*/ 0 h 635"/>
                  <a:gd name="T22" fmla="*/ 0 w 478"/>
                  <a:gd name="T23" fmla="*/ 0 h 635"/>
                  <a:gd name="T24" fmla="*/ 0 w 478"/>
                  <a:gd name="T25" fmla="*/ 0 h 635"/>
                  <a:gd name="T26" fmla="*/ 0 w 478"/>
                  <a:gd name="T27" fmla="*/ 0 h 635"/>
                  <a:gd name="T28" fmla="*/ 0 w 478"/>
                  <a:gd name="T29" fmla="*/ 0 h 635"/>
                  <a:gd name="T30" fmla="*/ 0 w 478"/>
                  <a:gd name="T31" fmla="*/ 0 h 635"/>
                  <a:gd name="T32" fmla="*/ 0 w 478"/>
                  <a:gd name="T33" fmla="*/ 0 h 635"/>
                  <a:gd name="T34" fmla="*/ 0 w 478"/>
                  <a:gd name="T35" fmla="*/ 0 h 6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8"/>
                  <a:gd name="T55" fmla="*/ 0 h 635"/>
                  <a:gd name="T56" fmla="*/ 478 w 478"/>
                  <a:gd name="T57" fmla="*/ 635 h 6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8" h="635">
                    <a:moveTo>
                      <a:pt x="0" y="528"/>
                    </a:moveTo>
                    <a:lnTo>
                      <a:pt x="80" y="411"/>
                    </a:lnTo>
                    <a:lnTo>
                      <a:pt x="194" y="64"/>
                    </a:lnTo>
                    <a:lnTo>
                      <a:pt x="224" y="43"/>
                    </a:lnTo>
                    <a:lnTo>
                      <a:pt x="221" y="24"/>
                    </a:lnTo>
                    <a:lnTo>
                      <a:pt x="234" y="3"/>
                    </a:lnTo>
                    <a:lnTo>
                      <a:pt x="263" y="30"/>
                    </a:lnTo>
                    <a:lnTo>
                      <a:pt x="222" y="62"/>
                    </a:lnTo>
                    <a:lnTo>
                      <a:pt x="107" y="396"/>
                    </a:lnTo>
                    <a:lnTo>
                      <a:pt x="190" y="283"/>
                    </a:lnTo>
                    <a:lnTo>
                      <a:pt x="283" y="0"/>
                    </a:lnTo>
                    <a:lnTo>
                      <a:pt x="306" y="0"/>
                    </a:lnTo>
                    <a:lnTo>
                      <a:pt x="224" y="238"/>
                    </a:lnTo>
                    <a:lnTo>
                      <a:pt x="277" y="164"/>
                    </a:lnTo>
                    <a:lnTo>
                      <a:pt x="478" y="78"/>
                    </a:lnTo>
                    <a:lnTo>
                      <a:pt x="87" y="635"/>
                    </a:lnTo>
                    <a:lnTo>
                      <a:pt x="0" y="528"/>
                    </a:lnTo>
                    <a:close/>
                  </a:path>
                </a:pathLst>
              </a:custGeom>
              <a:solidFill>
                <a:srgbClr val="FFB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7" name="Freeform 1617"/>
              <p:cNvSpPr>
                <a:spLocks/>
              </p:cNvSpPr>
              <p:nvPr/>
            </p:nvSpPr>
            <p:spPr bwMode="auto">
              <a:xfrm>
                <a:off x="4372" y="721"/>
                <a:ext cx="110" cy="144"/>
              </a:xfrm>
              <a:custGeom>
                <a:avLst/>
                <a:gdLst>
                  <a:gd name="T0" fmla="*/ 0 w 440"/>
                  <a:gd name="T1" fmla="*/ 0 h 575"/>
                  <a:gd name="T2" fmla="*/ 0 w 440"/>
                  <a:gd name="T3" fmla="*/ 0 h 575"/>
                  <a:gd name="T4" fmla="*/ 0 w 440"/>
                  <a:gd name="T5" fmla="*/ 0 h 575"/>
                  <a:gd name="T6" fmla="*/ 0 w 440"/>
                  <a:gd name="T7" fmla="*/ 0 h 575"/>
                  <a:gd name="T8" fmla="*/ 0 w 440"/>
                  <a:gd name="T9" fmla="*/ 0 h 575"/>
                  <a:gd name="T10" fmla="*/ 0 w 440"/>
                  <a:gd name="T11" fmla="*/ 0 h 575"/>
                  <a:gd name="T12" fmla="*/ 0 w 440"/>
                  <a:gd name="T13" fmla="*/ 0 h 575"/>
                  <a:gd name="T14" fmla="*/ 0 w 440"/>
                  <a:gd name="T15" fmla="*/ 0 h 575"/>
                  <a:gd name="T16" fmla="*/ 0 w 440"/>
                  <a:gd name="T17" fmla="*/ 0 h 575"/>
                  <a:gd name="T18" fmla="*/ 0 w 440"/>
                  <a:gd name="T19" fmla="*/ 0 h 575"/>
                  <a:gd name="T20" fmla="*/ 0 w 440"/>
                  <a:gd name="T21" fmla="*/ 0 h 575"/>
                  <a:gd name="T22" fmla="*/ 0 w 440"/>
                  <a:gd name="T23" fmla="*/ 0 h 575"/>
                  <a:gd name="T24" fmla="*/ 0 w 440"/>
                  <a:gd name="T25" fmla="*/ 0 h 575"/>
                  <a:gd name="T26" fmla="*/ 0 w 440"/>
                  <a:gd name="T27" fmla="*/ 0 h 575"/>
                  <a:gd name="T28" fmla="*/ 0 w 440"/>
                  <a:gd name="T29" fmla="*/ 0 h 575"/>
                  <a:gd name="T30" fmla="*/ 0 w 440"/>
                  <a:gd name="T31" fmla="*/ 0 h 575"/>
                  <a:gd name="T32" fmla="*/ 0 w 440"/>
                  <a:gd name="T33" fmla="*/ 0 h 575"/>
                  <a:gd name="T34" fmla="*/ 0 w 440"/>
                  <a:gd name="T35" fmla="*/ 0 h 575"/>
                  <a:gd name="T36" fmla="*/ 0 w 440"/>
                  <a:gd name="T37" fmla="*/ 0 h 575"/>
                  <a:gd name="T38" fmla="*/ 0 w 440"/>
                  <a:gd name="T39" fmla="*/ 0 h 575"/>
                  <a:gd name="T40" fmla="*/ 0 w 440"/>
                  <a:gd name="T41" fmla="*/ 0 h 575"/>
                  <a:gd name="T42" fmla="*/ 0 w 440"/>
                  <a:gd name="T43" fmla="*/ 0 h 575"/>
                  <a:gd name="T44" fmla="*/ 0 w 440"/>
                  <a:gd name="T45" fmla="*/ 0 h 575"/>
                  <a:gd name="T46" fmla="*/ 0 w 440"/>
                  <a:gd name="T47" fmla="*/ 0 h 575"/>
                  <a:gd name="T48" fmla="*/ 0 w 440"/>
                  <a:gd name="T49" fmla="*/ 0 h 575"/>
                  <a:gd name="T50" fmla="*/ 0 w 440"/>
                  <a:gd name="T51" fmla="*/ 0 h 575"/>
                  <a:gd name="T52" fmla="*/ 0 w 440"/>
                  <a:gd name="T53" fmla="*/ 0 h 575"/>
                  <a:gd name="T54" fmla="*/ 0 w 440"/>
                  <a:gd name="T55" fmla="*/ 0 h 575"/>
                  <a:gd name="T56" fmla="*/ 0 w 440"/>
                  <a:gd name="T57" fmla="*/ 0 h 57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40"/>
                  <a:gd name="T88" fmla="*/ 0 h 575"/>
                  <a:gd name="T89" fmla="*/ 440 w 440"/>
                  <a:gd name="T90" fmla="*/ 575 h 57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40" h="575">
                    <a:moveTo>
                      <a:pt x="5" y="251"/>
                    </a:moveTo>
                    <a:lnTo>
                      <a:pt x="0" y="271"/>
                    </a:lnTo>
                    <a:lnTo>
                      <a:pt x="235" y="480"/>
                    </a:lnTo>
                    <a:lnTo>
                      <a:pt x="277" y="467"/>
                    </a:lnTo>
                    <a:lnTo>
                      <a:pt x="314" y="575"/>
                    </a:lnTo>
                    <a:lnTo>
                      <a:pt x="430" y="441"/>
                    </a:lnTo>
                    <a:lnTo>
                      <a:pt x="440" y="363"/>
                    </a:lnTo>
                    <a:lnTo>
                      <a:pt x="322" y="427"/>
                    </a:lnTo>
                    <a:lnTo>
                      <a:pt x="253" y="428"/>
                    </a:lnTo>
                    <a:lnTo>
                      <a:pt x="212" y="415"/>
                    </a:lnTo>
                    <a:lnTo>
                      <a:pt x="166" y="393"/>
                    </a:lnTo>
                    <a:lnTo>
                      <a:pt x="131" y="351"/>
                    </a:lnTo>
                    <a:lnTo>
                      <a:pt x="104" y="311"/>
                    </a:lnTo>
                    <a:lnTo>
                      <a:pt x="101" y="272"/>
                    </a:lnTo>
                    <a:lnTo>
                      <a:pt x="106" y="240"/>
                    </a:lnTo>
                    <a:lnTo>
                      <a:pt x="121" y="216"/>
                    </a:lnTo>
                    <a:lnTo>
                      <a:pt x="140" y="195"/>
                    </a:lnTo>
                    <a:lnTo>
                      <a:pt x="158" y="186"/>
                    </a:lnTo>
                    <a:lnTo>
                      <a:pt x="184" y="172"/>
                    </a:lnTo>
                    <a:lnTo>
                      <a:pt x="213" y="163"/>
                    </a:lnTo>
                    <a:lnTo>
                      <a:pt x="248" y="86"/>
                    </a:lnTo>
                    <a:lnTo>
                      <a:pt x="243" y="58"/>
                    </a:lnTo>
                    <a:lnTo>
                      <a:pt x="167" y="0"/>
                    </a:lnTo>
                    <a:lnTo>
                      <a:pt x="136" y="3"/>
                    </a:lnTo>
                    <a:lnTo>
                      <a:pt x="113" y="12"/>
                    </a:lnTo>
                    <a:lnTo>
                      <a:pt x="70" y="124"/>
                    </a:lnTo>
                    <a:lnTo>
                      <a:pt x="79" y="165"/>
                    </a:lnTo>
                    <a:lnTo>
                      <a:pt x="5" y="251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8" name="Freeform 1618"/>
              <p:cNvSpPr>
                <a:spLocks/>
              </p:cNvSpPr>
              <p:nvPr/>
            </p:nvSpPr>
            <p:spPr bwMode="auto">
              <a:xfrm>
                <a:off x="4679" y="773"/>
                <a:ext cx="124" cy="145"/>
              </a:xfrm>
              <a:custGeom>
                <a:avLst/>
                <a:gdLst>
                  <a:gd name="T0" fmla="*/ 0 w 496"/>
                  <a:gd name="T1" fmla="*/ 0 h 579"/>
                  <a:gd name="T2" fmla="*/ 0 w 496"/>
                  <a:gd name="T3" fmla="*/ 0 h 579"/>
                  <a:gd name="T4" fmla="*/ 0 w 496"/>
                  <a:gd name="T5" fmla="*/ 0 h 579"/>
                  <a:gd name="T6" fmla="*/ 0 w 496"/>
                  <a:gd name="T7" fmla="*/ 0 h 579"/>
                  <a:gd name="T8" fmla="*/ 0 w 496"/>
                  <a:gd name="T9" fmla="*/ 0 h 579"/>
                  <a:gd name="T10" fmla="*/ 0 w 496"/>
                  <a:gd name="T11" fmla="*/ 0 h 579"/>
                  <a:gd name="T12" fmla="*/ 0 w 496"/>
                  <a:gd name="T13" fmla="*/ 0 h 579"/>
                  <a:gd name="T14" fmla="*/ 0 w 496"/>
                  <a:gd name="T15" fmla="*/ 0 h 579"/>
                  <a:gd name="T16" fmla="*/ 0 w 496"/>
                  <a:gd name="T17" fmla="*/ 0 h 579"/>
                  <a:gd name="T18" fmla="*/ 0 w 496"/>
                  <a:gd name="T19" fmla="*/ 0 h 579"/>
                  <a:gd name="T20" fmla="*/ 0 w 496"/>
                  <a:gd name="T21" fmla="*/ 0 h 579"/>
                  <a:gd name="T22" fmla="*/ 0 w 496"/>
                  <a:gd name="T23" fmla="*/ 0 h 579"/>
                  <a:gd name="T24" fmla="*/ 0 w 496"/>
                  <a:gd name="T25" fmla="*/ 0 h 579"/>
                  <a:gd name="T26" fmla="*/ 0 w 496"/>
                  <a:gd name="T27" fmla="*/ 0 h 579"/>
                  <a:gd name="T28" fmla="*/ 0 w 496"/>
                  <a:gd name="T29" fmla="*/ 0 h 579"/>
                  <a:gd name="T30" fmla="*/ 0 w 496"/>
                  <a:gd name="T31" fmla="*/ 0 h 579"/>
                  <a:gd name="T32" fmla="*/ 0 w 496"/>
                  <a:gd name="T33" fmla="*/ 0 h 579"/>
                  <a:gd name="T34" fmla="*/ 0 w 496"/>
                  <a:gd name="T35" fmla="*/ 0 h 579"/>
                  <a:gd name="T36" fmla="*/ 0 w 496"/>
                  <a:gd name="T37" fmla="*/ 0 h 579"/>
                  <a:gd name="T38" fmla="*/ 0 w 496"/>
                  <a:gd name="T39" fmla="*/ 0 h 579"/>
                  <a:gd name="T40" fmla="*/ 0 w 496"/>
                  <a:gd name="T41" fmla="*/ 0 h 579"/>
                  <a:gd name="T42" fmla="*/ 0 w 496"/>
                  <a:gd name="T43" fmla="*/ 0 h 579"/>
                  <a:gd name="T44" fmla="*/ 0 w 496"/>
                  <a:gd name="T45" fmla="*/ 0 h 579"/>
                  <a:gd name="T46" fmla="*/ 0 w 496"/>
                  <a:gd name="T47" fmla="*/ 0 h 579"/>
                  <a:gd name="T48" fmla="*/ 0 w 496"/>
                  <a:gd name="T49" fmla="*/ 0 h 579"/>
                  <a:gd name="T50" fmla="*/ 0 w 496"/>
                  <a:gd name="T51" fmla="*/ 0 h 579"/>
                  <a:gd name="T52" fmla="*/ 0 w 496"/>
                  <a:gd name="T53" fmla="*/ 0 h 579"/>
                  <a:gd name="T54" fmla="*/ 0 w 496"/>
                  <a:gd name="T55" fmla="*/ 0 h 579"/>
                  <a:gd name="T56" fmla="*/ 0 w 496"/>
                  <a:gd name="T57" fmla="*/ 0 h 579"/>
                  <a:gd name="T58" fmla="*/ 0 w 496"/>
                  <a:gd name="T59" fmla="*/ 0 h 579"/>
                  <a:gd name="T60" fmla="*/ 0 w 496"/>
                  <a:gd name="T61" fmla="*/ 0 h 579"/>
                  <a:gd name="T62" fmla="*/ 0 w 496"/>
                  <a:gd name="T63" fmla="*/ 0 h 579"/>
                  <a:gd name="T64" fmla="*/ 0 w 496"/>
                  <a:gd name="T65" fmla="*/ 0 h 579"/>
                  <a:gd name="T66" fmla="*/ 0 w 496"/>
                  <a:gd name="T67" fmla="*/ 0 h 579"/>
                  <a:gd name="T68" fmla="*/ 0 w 496"/>
                  <a:gd name="T69" fmla="*/ 0 h 579"/>
                  <a:gd name="T70" fmla="*/ 0 w 496"/>
                  <a:gd name="T71" fmla="*/ 0 h 579"/>
                  <a:gd name="T72" fmla="*/ 0 w 496"/>
                  <a:gd name="T73" fmla="*/ 0 h 579"/>
                  <a:gd name="T74" fmla="*/ 0 w 496"/>
                  <a:gd name="T75" fmla="*/ 0 h 579"/>
                  <a:gd name="T76" fmla="*/ 0 w 496"/>
                  <a:gd name="T77" fmla="*/ 0 h 579"/>
                  <a:gd name="T78" fmla="*/ 0 w 496"/>
                  <a:gd name="T79" fmla="*/ 0 h 579"/>
                  <a:gd name="T80" fmla="*/ 0 w 496"/>
                  <a:gd name="T81" fmla="*/ 0 h 57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96"/>
                  <a:gd name="T124" fmla="*/ 0 h 579"/>
                  <a:gd name="T125" fmla="*/ 496 w 496"/>
                  <a:gd name="T126" fmla="*/ 579 h 57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96" h="579">
                    <a:moveTo>
                      <a:pt x="22" y="69"/>
                    </a:moveTo>
                    <a:lnTo>
                      <a:pt x="14" y="83"/>
                    </a:lnTo>
                    <a:lnTo>
                      <a:pt x="8" y="101"/>
                    </a:lnTo>
                    <a:lnTo>
                      <a:pt x="4" y="121"/>
                    </a:lnTo>
                    <a:lnTo>
                      <a:pt x="0" y="143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1" y="202"/>
                    </a:lnTo>
                    <a:lnTo>
                      <a:pt x="4" y="223"/>
                    </a:lnTo>
                    <a:lnTo>
                      <a:pt x="9" y="245"/>
                    </a:lnTo>
                    <a:lnTo>
                      <a:pt x="14" y="265"/>
                    </a:lnTo>
                    <a:lnTo>
                      <a:pt x="22" y="287"/>
                    </a:lnTo>
                    <a:lnTo>
                      <a:pt x="31" y="308"/>
                    </a:lnTo>
                    <a:lnTo>
                      <a:pt x="39" y="327"/>
                    </a:lnTo>
                    <a:lnTo>
                      <a:pt x="48" y="347"/>
                    </a:lnTo>
                    <a:lnTo>
                      <a:pt x="57" y="362"/>
                    </a:lnTo>
                    <a:lnTo>
                      <a:pt x="69" y="380"/>
                    </a:lnTo>
                    <a:lnTo>
                      <a:pt x="79" y="397"/>
                    </a:lnTo>
                    <a:lnTo>
                      <a:pt x="92" y="415"/>
                    </a:lnTo>
                    <a:lnTo>
                      <a:pt x="105" y="430"/>
                    </a:lnTo>
                    <a:lnTo>
                      <a:pt x="118" y="445"/>
                    </a:lnTo>
                    <a:lnTo>
                      <a:pt x="130" y="460"/>
                    </a:lnTo>
                    <a:lnTo>
                      <a:pt x="143" y="474"/>
                    </a:lnTo>
                    <a:lnTo>
                      <a:pt x="158" y="488"/>
                    </a:lnTo>
                    <a:lnTo>
                      <a:pt x="174" y="501"/>
                    </a:lnTo>
                    <a:lnTo>
                      <a:pt x="187" y="512"/>
                    </a:lnTo>
                    <a:lnTo>
                      <a:pt x="202" y="522"/>
                    </a:lnTo>
                    <a:lnTo>
                      <a:pt x="218" y="532"/>
                    </a:lnTo>
                    <a:lnTo>
                      <a:pt x="235" y="543"/>
                    </a:lnTo>
                    <a:lnTo>
                      <a:pt x="252" y="551"/>
                    </a:lnTo>
                    <a:lnTo>
                      <a:pt x="266" y="557"/>
                    </a:lnTo>
                    <a:lnTo>
                      <a:pt x="284" y="565"/>
                    </a:lnTo>
                    <a:lnTo>
                      <a:pt x="301" y="570"/>
                    </a:lnTo>
                    <a:lnTo>
                      <a:pt x="319" y="574"/>
                    </a:lnTo>
                    <a:lnTo>
                      <a:pt x="338" y="578"/>
                    </a:lnTo>
                    <a:lnTo>
                      <a:pt x="356" y="579"/>
                    </a:lnTo>
                    <a:lnTo>
                      <a:pt x="374" y="577"/>
                    </a:lnTo>
                    <a:lnTo>
                      <a:pt x="389" y="574"/>
                    </a:lnTo>
                    <a:lnTo>
                      <a:pt x="409" y="567"/>
                    </a:lnTo>
                    <a:lnTo>
                      <a:pt x="426" y="561"/>
                    </a:lnTo>
                    <a:lnTo>
                      <a:pt x="438" y="553"/>
                    </a:lnTo>
                    <a:lnTo>
                      <a:pt x="451" y="543"/>
                    </a:lnTo>
                    <a:lnTo>
                      <a:pt x="460" y="531"/>
                    </a:lnTo>
                    <a:lnTo>
                      <a:pt x="469" y="519"/>
                    </a:lnTo>
                    <a:lnTo>
                      <a:pt x="479" y="502"/>
                    </a:lnTo>
                    <a:lnTo>
                      <a:pt x="486" y="486"/>
                    </a:lnTo>
                    <a:lnTo>
                      <a:pt x="491" y="469"/>
                    </a:lnTo>
                    <a:lnTo>
                      <a:pt x="493" y="448"/>
                    </a:lnTo>
                    <a:lnTo>
                      <a:pt x="495" y="430"/>
                    </a:lnTo>
                    <a:lnTo>
                      <a:pt x="496" y="410"/>
                    </a:lnTo>
                    <a:lnTo>
                      <a:pt x="496" y="389"/>
                    </a:lnTo>
                    <a:lnTo>
                      <a:pt x="493" y="363"/>
                    </a:lnTo>
                    <a:lnTo>
                      <a:pt x="488" y="343"/>
                    </a:lnTo>
                    <a:lnTo>
                      <a:pt x="483" y="322"/>
                    </a:lnTo>
                    <a:lnTo>
                      <a:pt x="474" y="296"/>
                    </a:lnTo>
                    <a:lnTo>
                      <a:pt x="462" y="267"/>
                    </a:lnTo>
                    <a:lnTo>
                      <a:pt x="451" y="241"/>
                    </a:lnTo>
                    <a:lnTo>
                      <a:pt x="434" y="210"/>
                    </a:lnTo>
                    <a:lnTo>
                      <a:pt x="415" y="182"/>
                    </a:lnTo>
                    <a:lnTo>
                      <a:pt x="395" y="152"/>
                    </a:lnTo>
                    <a:lnTo>
                      <a:pt x="373" y="126"/>
                    </a:lnTo>
                    <a:lnTo>
                      <a:pt x="353" y="105"/>
                    </a:lnTo>
                    <a:lnTo>
                      <a:pt x="331" y="85"/>
                    </a:lnTo>
                    <a:lnTo>
                      <a:pt x="306" y="65"/>
                    </a:lnTo>
                    <a:lnTo>
                      <a:pt x="287" y="50"/>
                    </a:lnTo>
                    <a:lnTo>
                      <a:pt x="267" y="39"/>
                    </a:lnTo>
                    <a:lnTo>
                      <a:pt x="248" y="28"/>
                    </a:lnTo>
                    <a:lnTo>
                      <a:pt x="231" y="21"/>
                    </a:lnTo>
                    <a:lnTo>
                      <a:pt x="212" y="11"/>
                    </a:lnTo>
                    <a:lnTo>
                      <a:pt x="196" y="8"/>
                    </a:lnTo>
                    <a:lnTo>
                      <a:pt x="174" y="4"/>
                    </a:lnTo>
                    <a:lnTo>
                      <a:pt x="154" y="0"/>
                    </a:lnTo>
                    <a:lnTo>
                      <a:pt x="139" y="0"/>
                    </a:lnTo>
                    <a:lnTo>
                      <a:pt x="119" y="1"/>
                    </a:lnTo>
                    <a:lnTo>
                      <a:pt x="102" y="5"/>
                    </a:lnTo>
                    <a:lnTo>
                      <a:pt x="83" y="11"/>
                    </a:lnTo>
                    <a:lnTo>
                      <a:pt x="70" y="18"/>
                    </a:lnTo>
                    <a:lnTo>
                      <a:pt x="54" y="27"/>
                    </a:lnTo>
                    <a:lnTo>
                      <a:pt x="43" y="40"/>
                    </a:lnTo>
                    <a:lnTo>
                      <a:pt x="34" y="50"/>
                    </a:lnTo>
                    <a:lnTo>
                      <a:pt x="22" y="69"/>
                    </a:lnTo>
                    <a:close/>
                  </a:path>
                </a:pathLst>
              </a:custGeom>
              <a:solidFill>
                <a:srgbClr val="B8B8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9" name="Freeform 1619"/>
              <p:cNvSpPr>
                <a:spLocks/>
              </p:cNvSpPr>
              <p:nvPr/>
            </p:nvSpPr>
            <p:spPr bwMode="auto">
              <a:xfrm>
                <a:off x="4517" y="886"/>
                <a:ext cx="20" cy="22"/>
              </a:xfrm>
              <a:custGeom>
                <a:avLst/>
                <a:gdLst>
                  <a:gd name="T0" fmla="*/ 0 w 80"/>
                  <a:gd name="T1" fmla="*/ 0 h 90"/>
                  <a:gd name="T2" fmla="*/ 0 w 80"/>
                  <a:gd name="T3" fmla="*/ 0 h 90"/>
                  <a:gd name="T4" fmla="*/ 0 w 80"/>
                  <a:gd name="T5" fmla="*/ 0 h 90"/>
                  <a:gd name="T6" fmla="*/ 0 w 80"/>
                  <a:gd name="T7" fmla="*/ 0 h 90"/>
                  <a:gd name="T8" fmla="*/ 0 w 80"/>
                  <a:gd name="T9" fmla="*/ 0 h 90"/>
                  <a:gd name="T10" fmla="*/ 0 w 80"/>
                  <a:gd name="T11" fmla="*/ 0 h 90"/>
                  <a:gd name="T12" fmla="*/ 0 w 80"/>
                  <a:gd name="T13" fmla="*/ 0 h 90"/>
                  <a:gd name="T14" fmla="*/ 0 w 80"/>
                  <a:gd name="T15" fmla="*/ 0 h 90"/>
                  <a:gd name="T16" fmla="*/ 0 w 80"/>
                  <a:gd name="T17" fmla="*/ 0 h 90"/>
                  <a:gd name="T18" fmla="*/ 0 w 80"/>
                  <a:gd name="T19" fmla="*/ 0 h 90"/>
                  <a:gd name="T20" fmla="*/ 0 w 80"/>
                  <a:gd name="T21" fmla="*/ 0 h 90"/>
                  <a:gd name="T22" fmla="*/ 0 w 80"/>
                  <a:gd name="T23" fmla="*/ 0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"/>
                  <a:gd name="T37" fmla="*/ 0 h 90"/>
                  <a:gd name="T38" fmla="*/ 80 w 80"/>
                  <a:gd name="T39" fmla="*/ 90 h 9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" h="90">
                    <a:moveTo>
                      <a:pt x="4" y="0"/>
                    </a:moveTo>
                    <a:lnTo>
                      <a:pt x="0" y="38"/>
                    </a:lnTo>
                    <a:lnTo>
                      <a:pt x="6" y="60"/>
                    </a:lnTo>
                    <a:lnTo>
                      <a:pt x="13" y="81"/>
                    </a:lnTo>
                    <a:lnTo>
                      <a:pt x="28" y="90"/>
                    </a:lnTo>
                    <a:lnTo>
                      <a:pt x="57" y="77"/>
                    </a:lnTo>
                    <a:lnTo>
                      <a:pt x="80" y="64"/>
                    </a:lnTo>
                    <a:lnTo>
                      <a:pt x="65" y="52"/>
                    </a:lnTo>
                    <a:lnTo>
                      <a:pt x="40" y="65"/>
                    </a:lnTo>
                    <a:lnTo>
                      <a:pt x="23" y="3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D9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0" name="Freeform 1620"/>
              <p:cNvSpPr>
                <a:spLocks/>
              </p:cNvSpPr>
              <p:nvPr/>
            </p:nvSpPr>
            <p:spPr bwMode="auto">
              <a:xfrm>
                <a:off x="4455" y="782"/>
                <a:ext cx="167" cy="134"/>
              </a:xfrm>
              <a:custGeom>
                <a:avLst/>
                <a:gdLst>
                  <a:gd name="T0" fmla="*/ 0 w 669"/>
                  <a:gd name="T1" fmla="*/ 0 h 535"/>
                  <a:gd name="T2" fmla="*/ 0 w 669"/>
                  <a:gd name="T3" fmla="*/ 0 h 535"/>
                  <a:gd name="T4" fmla="*/ 0 w 669"/>
                  <a:gd name="T5" fmla="*/ 0 h 535"/>
                  <a:gd name="T6" fmla="*/ 0 w 669"/>
                  <a:gd name="T7" fmla="*/ 0 h 535"/>
                  <a:gd name="T8" fmla="*/ 0 w 669"/>
                  <a:gd name="T9" fmla="*/ 0 h 535"/>
                  <a:gd name="T10" fmla="*/ 0 w 669"/>
                  <a:gd name="T11" fmla="*/ 0 h 535"/>
                  <a:gd name="T12" fmla="*/ 0 w 669"/>
                  <a:gd name="T13" fmla="*/ 0 h 535"/>
                  <a:gd name="T14" fmla="*/ 0 w 669"/>
                  <a:gd name="T15" fmla="*/ 0 h 535"/>
                  <a:gd name="T16" fmla="*/ 0 w 669"/>
                  <a:gd name="T17" fmla="*/ 0 h 535"/>
                  <a:gd name="T18" fmla="*/ 0 w 669"/>
                  <a:gd name="T19" fmla="*/ 0 h 535"/>
                  <a:gd name="T20" fmla="*/ 0 w 669"/>
                  <a:gd name="T21" fmla="*/ 0 h 535"/>
                  <a:gd name="T22" fmla="*/ 0 w 669"/>
                  <a:gd name="T23" fmla="*/ 0 h 535"/>
                  <a:gd name="T24" fmla="*/ 0 w 669"/>
                  <a:gd name="T25" fmla="*/ 0 h 535"/>
                  <a:gd name="T26" fmla="*/ 0 w 669"/>
                  <a:gd name="T27" fmla="*/ 0 h 535"/>
                  <a:gd name="T28" fmla="*/ 0 w 669"/>
                  <a:gd name="T29" fmla="*/ 0 h 535"/>
                  <a:gd name="T30" fmla="*/ 0 w 669"/>
                  <a:gd name="T31" fmla="*/ 0 h 535"/>
                  <a:gd name="T32" fmla="*/ 0 w 669"/>
                  <a:gd name="T33" fmla="*/ 0 h 535"/>
                  <a:gd name="T34" fmla="*/ 0 w 669"/>
                  <a:gd name="T35" fmla="*/ 0 h 535"/>
                  <a:gd name="T36" fmla="*/ 0 w 669"/>
                  <a:gd name="T37" fmla="*/ 0 h 535"/>
                  <a:gd name="T38" fmla="*/ 0 w 669"/>
                  <a:gd name="T39" fmla="*/ 0 h 535"/>
                  <a:gd name="T40" fmla="*/ 0 w 669"/>
                  <a:gd name="T41" fmla="*/ 0 h 53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69"/>
                  <a:gd name="T64" fmla="*/ 0 h 535"/>
                  <a:gd name="T65" fmla="*/ 669 w 669"/>
                  <a:gd name="T66" fmla="*/ 535 h 53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69" h="535">
                    <a:moveTo>
                      <a:pt x="132" y="343"/>
                    </a:moveTo>
                    <a:lnTo>
                      <a:pt x="356" y="511"/>
                    </a:lnTo>
                    <a:lnTo>
                      <a:pt x="448" y="535"/>
                    </a:lnTo>
                    <a:lnTo>
                      <a:pt x="563" y="474"/>
                    </a:lnTo>
                    <a:lnTo>
                      <a:pt x="614" y="464"/>
                    </a:lnTo>
                    <a:lnTo>
                      <a:pt x="656" y="437"/>
                    </a:lnTo>
                    <a:lnTo>
                      <a:pt x="669" y="420"/>
                    </a:lnTo>
                    <a:lnTo>
                      <a:pt x="645" y="420"/>
                    </a:lnTo>
                    <a:lnTo>
                      <a:pt x="637" y="426"/>
                    </a:lnTo>
                    <a:lnTo>
                      <a:pt x="413" y="252"/>
                    </a:lnTo>
                    <a:lnTo>
                      <a:pt x="418" y="227"/>
                    </a:lnTo>
                    <a:lnTo>
                      <a:pt x="449" y="175"/>
                    </a:lnTo>
                    <a:lnTo>
                      <a:pt x="218" y="0"/>
                    </a:lnTo>
                    <a:lnTo>
                      <a:pt x="149" y="98"/>
                    </a:lnTo>
                    <a:lnTo>
                      <a:pt x="115" y="92"/>
                    </a:lnTo>
                    <a:lnTo>
                      <a:pt x="92" y="108"/>
                    </a:lnTo>
                    <a:lnTo>
                      <a:pt x="0" y="304"/>
                    </a:lnTo>
                    <a:lnTo>
                      <a:pt x="144" y="253"/>
                    </a:lnTo>
                    <a:lnTo>
                      <a:pt x="145" y="308"/>
                    </a:lnTo>
                    <a:lnTo>
                      <a:pt x="132" y="343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1" name="Freeform 1621"/>
              <p:cNvSpPr>
                <a:spLocks/>
              </p:cNvSpPr>
              <p:nvPr/>
            </p:nvSpPr>
            <p:spPr bwMode="auto">
              <a:xfrm>
                <a:off x="4399" y="762"/>
                <a:ext cx="80" cy="64"/>
              </a:xfrm>
              <a:custGeom>
                <a:avLst/>
                <a:gdLst>
                  <a:gd name="T0" fmla="*/ 0 w 321"/>
                  <a:gd name="T1" fmla="*/ 0 h 255"/>
                  <a:gd name="T2" fmla="*/ 0 w 321"/>
                  <a:gd name="T3" fmla="*/ 0 h 255"/>
                  <a:gd name="T4" fmla="*/ 0 w 321"/>
                  <a:gd name="T5" fmla="*/ 0 h 255"/>
                  <a:gd name="T6" fmla="*/ 0 w 321"/>
                  <a:gd name="T7" fmla="*/ 0 h 255"/>
                  <a:gd name="T8" fmla="*/ 0 w 321"/>
                  <a:gd name="T9" fmla="*/ 0 h 255"/>
                  <a:gd name="T10" fmla="*/ 0 w 321"/>
                  <a:gd name="T11" fmla="*/ 0 h 255"/>
                  <a:gd name="T12" fmla="*/ 0 w 321"/>
                  <a:gd name="T13" fmla="*/ 0 h 255"/>
                  <a:gd name="T14" fmla="*/ 0 w 321"/>
                  <a:gd name="T15" fmla="*/ 0 h 255"/>
                  <a:gd name="T16" fmla="*/ 0 w 321"/>
                  <a:gd name="T17" fmla="*/ 0 h 255"/>
                  <a:gd name="T18" fmla="*/ 0 w 321"/>
                  <a:gd name="T19" fmla="*/ 0 h 255"/>
                  <a:gd name="T20" fmla="*/ 0 w 321"/>
                  <a:gd name="T21" fmla="*/ 0 h 255"/>
                  <a:gd name="T22" fmla="*/ 0 w 321"/>
                  <a:gd name="T23" fmla="*/ 0 h 255"/>
                  <a:gd name="T24" fmla="*/ 0 w 321"/>
                  <a:gd name="T25" fmla="*/ 0 h 255"/>
                  <a:gd name="T26" fmla="*/ 0 w 321"/>
                  <a:gd name="T27" fmla="*/ 0 h 255"/>
                  <a:gd name="T28" fmla="*/ 0 w 321"/>
                  <a:gd name="T29" fmla="*/ 0 h 255"/>
                  <a:gd name="T30" fmla="*/ 0 w 321"/>
                  <a:gd name="T31" fmla="*/ 0 h 255"/>
                  <a:gd name="T32" fmla="*/ 0 w 321"/>
                  <a:gd name="T33" fmla="*/ 0 h 255"/>
                  <a:gd name="T34" fmla="*/ 0 w 321"/>
                  <a:gd name="T35" fmla="*/ 0 h 255"/>
                  <a:gd name="T36" fmla="*/ 0 w 321"/>
                  <a:gd name="T37" fmla="*/ 0 h 255"/>
                  <a:gd name="T38" fmla="*/ 0 w 321"/>
                  <a:gd name="T39" fmla="*/ 0 h 255"/>
                  <a:gd name="T40" fmla="*/ 0 w 321"/>
                  <a:gd name="T41" fmla="*/ 0 h 255"/>
                  <a:gd name="T42" fmla="*/ 0 w 321"/>
                  <a:gd name="T43" fmla="*/ 0 h 255"/>
                  <a:gd name="T44" fmla="*/ 0 w 321"/>
                  <a:gd name="T45" fmla="*/ 0 h 255"/>
                  <a:gd name="T46" fmla="*/ 0 w 321"/>
                  <a:gd name="T47" fmla="*/ 0 h 255"/>
                  <a:gd name="T48" fmla="*/ 0 w 321"/>
                  <a:gd name="T49" fmla="*/ 0 h 255"/>
                  <a:gd name="T50" fmla="*/ 0 w 321"/>
                  <a:gd name="T51" fmla="*/ 0 h 255"/>
                  <a:gd name="T52" fmla="*/ 0 w 321"/>
                  <a:gd name="T53" fmla="*/ 0 h 255"/>
                  <a:gd name="T54" fmla="*/ 0 w 321"/>
                  <a:gd name="T55" fmla="*/ 0 h 255"/>
                  <a:gd name="T56" fmla="*/ 0 w 321"/>
                  <a:gd name="T57" fmla="*/ 0 h 255"/>
                  <a:gd name="T58" fmla="*/ 0 w 321"/>
                  <a:gd name="T59" fmla="*/ 0 h 255"/>
                  <a:gd name="T60" fmla="*/ 0 w 321"/>
                  <a:gd name="T61" fmla="*/ 0 h 255"/>
                  <a:gd name="T62" fmla="*/ 0 w 321"/>
                  <a:gd name="T63" fmla="*/ 0 h 255"/>
                  <a:gd name="T64" fmla="*/ 0 w 321"/>
                  <a:gd name="T65" fmla="*/ 0 h 255"/>
                  <a:gd name="T66" fmla="*/ 0 w 321"/>
                  <a:gd name="T67" fmla="*/ 0 h 255"/>
                  <a:gd name="T68" fmla="*/ 0 w 321"/>
                  <a:gd name="T69" fmla="*/ 0 h 255"/>
                  <a:gd name="T70" fmla="*/ 0 w 321"/>
                  <a:gd name="T71" fmla="*/ 0 h 255"/>
                  <a:gd name="T72" fmla="*/ 0 w 321"/>
                  <a:gd name="T73" fmla="*/ 0 h 255"/>
                  <a:gd name="T74" fmla="*/ 0 w 321"/>
                  <a:gd name="T75" fmla="*/ 0 h 255"/>
                  <a:gd name="T76" fmla="*/ 0 w 321"/>
                  <a:gd name="T77" fmla="*/ 0 h 255"/>
                  <a:gd name="T78" fmla="*/ 0 w 321"/>
                  <a:gd name="T79" fmla="*/ 0 h 255"/>
                  <a:gd name="T80" fmla="*/ 0 w 321"/>
                  <a:gd name="T81" fmla="*/ 0 h 255"/>
                  <a:gd name="T82" fmla="*/ 0 w 321"/>
                  <a:gd name="T83" fmla="*/ 0 h 255"/>
                  <a:gd name="T84" fmla="*/ 0 w 321"/>
                  <a:gd name="T85" fmla="*/ 0 h 255"/>
                  <a:gd name="T86" fmla="*/ 0 w 321"/>
                  <a:gd name="T87" fmla="*/ 0 h 255"/>
                  <a:gd name="T88" fmla="*/ 0 w 321"/>
                  <a:gd name="T89" fmla="*/ 0 h 255"/>
                  <a:gd name="T90" fmla="*/ 0 w 321"/>
                  <a:gd name="T91" fmla="*/ 0 h 255"/>
                  <a:gd name="T92" fmla="*/ 0 w 321"/>
                  <a:gd name="T93" fmla="*/ 0 h 255"/>
                  <a:gd name="T94" fmla="*/ 0 w 321"/>
                  <a:gd name="T95" fmla="*/ 0 h 255"/>
                  <a:gd name="T96" fmla="*/ 0 w 321"/>
                  <a:gd name="T97" fmla="*/ 0 h 255"/>
                  <a:gd name="T98" fmla="*/ 0 w 321"/>
                  <a:gd name="T99" fmla="*/ 0 h 255"/>
                  <a:gd name="T100" fmla="*/ 0 w 321"/>
                  <a:gd name="T101" fmla="*/ 0 h 255"/>
                  <a:gd name="T102" fmla="*/ 0 w 321"/>
                  <a:gd name="T103" fmla="*/ 0 h 255"/>
                  <a:gd name="T104" fmla="*/ 0 w 321"/>
                  <a:gd name="T105" fmla="*/ 0 h 255"/>
                  <a:gd name="T106" fmla="*/ 0 w 321"/>
                  <a:gd name="T107" fmla="*/ 0 h 255"/>
                  <a:gd name="T108" fmla="*/ 0 w 321"/>
                  <a:gd name="T109" fmla="*/ 0 h 25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21"/>
                  <a:gd name="T166" fmla="*/ 0 h 255"/>
                  <a:gd name="T167" fmla="*/ 321 w 321"/>
                  <a:gd name="T168" fmla="*/ 255 h 25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21" h="255">
                    <a:moveTo>
                      <a:pt x="137" y="8"/>
                    </a:moveTo>
                    <a:lnTo>
                      <a:pt x="117" y="0"/>
                    </a:lnTo>
                    <a:lnTo>
                      <a:pt x="89" y="5"/>
                    </a:lnTo>
                    <a:lnTo>
                      <a:pt x="54" y="21"/>
                    </a:lnTo>
                    <a:lnTo>
                      <a:pt x="28" y="43"/>
                    </a:lnTo>
                    <a:lnTo>
                      <a:pt x="17" y="57"/>
                    </a:lnTo>
                    <a:lnTo>
                      <a:pt x="9" y="72"/>
                    </a:lnTo>
                    <a:lnTo>
                      <a:pt x="2" y="90"/>
                    </a:lnTo>
                    <a:lnTo>
                      <a:pt x="0" y="105"/>
                    </a:lnTo>
                    <a:lnTo>
                      <a:pt x="1" y="118"/>
                    </a:lnTo>
                    <a:lnTo>
                      <a:pt x="4" y="133"/>
                    </a:lnTo>
                    <a:lnTo>
                      <a:pt x="9" y="148"/>
                    </a:lnTo>
                    <a:lnTo>
                      <a:pt x="17" y="163"/>
                    </a:lnTo>
                    <a:lnTo>
                      <a:pt x="23" y="173"/>
                    </a:lnTo>
                    <a:lnTo>
                      <a:pt x="34" y="186"/>
                    </a:lnTo>
                    <a:lnTo>
                      <a:pt x="45" y="198"/>
                    </a:lnTo>
                    <a:lnTo>
                      <a:pt x="59" y="212"/>
                    </a:lnTo>
                    <a:lnTo>
                      <a:pt x="76" y="226"/>
                    </a:lnTo>
                    <a:lnTo>
                      <a:pt x="91" y="234"/>
                    </a:lnTo>
                    <a:lnTo>
                      <a:pt x="108" y="240"/>
                    </a:lnTo>
                    <a:lnTo>
                      <a:pt x="128" y="248"/>
                    </a:lnTo>
                    <a:lnTo>
                      <a:pt x="150" y="252"/>
                    </a:lnTo>
                    <a:lnTo>
                      <a:pt x="170" y="255"/>
                    </a:lnTo>
                    <a:lnTo>
                      <a:pt x="193" y="255"/>
                    </a:lnTo>
                    <a:lnTo>
                      <a:pt x="215" y="251"/>
                    </a:lnTo>
                    <a:lnTo>
                      <a:pt x="240" y="244"/>
                    </a:lnTo>
                    <a:lnTo>
                      <a:pt x="263" y="235"/>
                    </a:lnTo>
                    <a:lnTo>
                      <a:pt x="289" y="217"/>
                    </a:lnTo>
                    <a:lnTo>
                      <a:pt x="310" y="199"/>
                    </a:lnTo>
                    <a:lnTo>
                      <a:pt x="321" y="160"/>
                    </a:lnTo>
                    <a:lnTo>
                      <a:pt x="318" y="151"/>
                    </a:lnTo>
                    <a:lnTo>
                      <a:pt x="304" y="134"/>
                    </a:lnTo>
                    <a:lnTo>
                      <a:pt x="283" y="134"/>
                    </a:lnTo>
                    <a:lnTo>
                      <a:pt x="282" y="143"/>
                    </a:lnTo>
                    <a:lnTo>
                      <a:pt x="267" y="147"/>
                    </a:lnTo>
                    <a:lnTo>
                      <a:pt x="254" y="170"/>
                    </a:lnTo>
                    <a:lnTo>
                      <a:pt x="246" y="186"/>
                    </a:lnTo>
                    <a:lnTo>
                      <a:pt x="234" y="195"/>
                    </a:lnTo>
                    <a:lnTo>
                      <a:pt x="219" y="211"/>
                    </a:lnTo>
                    <a:lnTo>
                      <a:pt x="205" y="229"/>
                    </a:lnTo>
                    <a:lnTo>
                      <a:pt x="193" y="238"/>
                    </a:lnTo>
                    <a:lnTo>
                      <a:pt x="184" y="237"/>
                    </a:lnTo>
                    <a:lnTo>
                      <a:pt x="145" y="212"/>
                    </a:lnTo>
                    <a:lnTo>
                      <a:pt x="143" y="203"/>
                    </a:lnTo>
                    <a:lnTo>
                      <a:pt x="182" y="134"/>
                    </a:lnTo>
                    <a:lnTo>
                      <a:pt x="127" y="151"/>
                    </a:lnTo>
                    <a:lnTo>
                      <a:pt x="113" y="161"/>
                    </a:lnTo>
                    <a:lnTo>
                      <a:pt x="101" y="165"/>
                    </a:lnTo>
                    <a:lnTo>
                      <a:pt x="89" y="160"/>
                    </a:lnTo>
                    <a:lnTo>
                      <a:pt x="85" y="143"/>
                    </a:lnTo>
                    <a:lnTo>
                      <a:pt x="92" y="126"/>
                    </a:lnTo>
                    <a:lnTo>
                      <a:pt x="101" y="100"/>
                    </a:lnTo>
                    <a:lnTo>
                      <a:pt x="139" y="16"/>
                    </a:lnTo>
                    <a:lnTo>
                      <a:pt x="137" y="8"/>
                    </a:lnTo>
                    <a:close/>
                  </a:path>
                </a:pathLst>
              </a:custGeom>
              <a:solidFill>
                <a:srgbClr val="B8B8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2" name="Freeform 1622"/>
              <p:cNvSpPr>
                <a:spLocks/>
              </p:cNvSpPr>
              <p:nvPr/>
            </p:nvSpPr>
            <p:spPr bwMode="auto">
              <a:xfrm>
                <a:off x="4423" y="830"/>
                <a:ext cx="24" cy="9"/>
              </a:xfrm>
              <a:custGeom>
                <a:avLst/>
                <a:gdLst>
                  <a:gd name="T0" fmla="*/ 0 w 97"/>
                  <a:gd name="T1" fmla="*/ 0 h 32"/>
                  <a:gd name="T2" fmla="*/ 0 w 97"/>
                  <a:gd name="T3" fmla="*/ 0 h 32"/>
                  <a:gd name="T4" fmla="*/ 0 w 97"/>
                  <a:gd name="T5" fmla="*/ 0 h 32"/>
                  <a:gd name="T6" fmla="*/ 0 w 97"/>
                  <a:gd name="T7" fmla="*/ 0 h 32"/>
                  <a:gd name="T8" fmla="*/ 0 w 97"/>
                  <a:gd name="T9" fmla="*/ 0 h 32"/>
                  <a:gd name="T10" fmla="*/ 0 w 97"/>
                  <a:gd name="T11" fmla="*/ 0 h 32"/>
                  <a:gd name="T12" fmla="*/ 0 w 97"/>
                  <a:gd name="T13" fmla="*/ 0 h 32"/>
                  <a:gd name="T14" fmla="*/ 0 w 97"/>
                  <a:gd name="T15" fmla="*/ 0 h 32"/>
                  <a:gd name="T16" fmla="*/ 0 w 97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7"/>
                  <a:gd name="T28" fmla="*/ 0 h 32"/>
                  <a:gd name="T29" fmla="*/ 97 w 97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7" h="32">
                    <a:moveTo>
                      <a:pt x="0" y="19"/>
                    </a:moveTo>
                    <a:lnTo>
                      <a:pt x="23" y="17"/>
                    </a:lnTo>
                    <a:lnTo>
                      <a:pt x="58" y="9"/>
                    </a:lnTo>
                    <a:lnTo>
                      <a:pt x="61" y="0"/>
                    </a:lnTo>
                    <a:lnTo>
                      <a:pt x="71" y="5"/>
                    </a:lnTo>
                    <a:lnTo>
                      <a:pt x="97" y="1"/>
                    </a:lnTo>
                    <a:lnTo>
                      <a:pt x="18" y="32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" name="Freeform 1623"/>
              <p:cNvSpPr>
                <a:spLocks/>
              </p:cNvSpPr>
              <p:nvPr/>
            </p:nvSpPr>
            <p:spPr bwMode="auto">
              <a:xfrm>
                <a:off x="4532" y="800"/>
                <a:ext cx="11" cy="8"/>
              </a:xfrm>
              <a:custGeom>
                <a:avLst/>
                <a:gdLst>
                  <a:gd name="T0" fmla="*/ 0 w 46"/>
                  <a:gd name="T1" fmla="*/ 0 h 32"/>
                  <a:gd name="T2" fmla="*/ 0 w 46"/>
                  <a:gd name="T3" fmla="*/ 0 h 32"/>
                  <a:gd name="T4" fmla="*/ 0 w 46"/>
                  <a:gd name="T5" fmla="*/ 0 h 32"/>
                  <a:gd name="T6" fmla="*/ 0 w 46"/>
                  <a:gd name="T7" fmla="*/ 0 h 32"/>
                  <a:gd name="T8" fmla="*/ 0 w 46"/>
                  <a:gd name="T9" fmla="*/ 0 h 32"/>
                  <a:gd name="T10" fmla="*/ 0 w 46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6"/>
                  <a:gd name="T19" fmla="*/ 0 h 32"/>
                  <a:gd name="T20" fmla="*/ 46 w 46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6" h="32">
                    <a:moveTo>
                      <a:pt x="0" y="0"/>
                    </a:moveTo>
                    <a:lnTo>
                      <a:pt x="46" y="32"/>
                    </a:lnTo>
                    <a:lnTo>
                      <a:pt x="23" y="28"/>
                    </a:lnTo>
                    <a:lnTo>
                      <a:pt x="2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" name="Freeform 1624"/>
              <p:cNvSpPr>
                <a:spLocks/>
              </p:cNvSpPr>
              <p:nvPr/>
            </p:nvSpPr>
            <p:spPr bwMode="auto">
              <a:xfrm>
                <a:off x="4558" y="877"/>
                <a:ext cx="26" cy="28"/>
              </a:xfrm>
              <a:custGeom>
                <a:avLst/>
                <a:gdLst>
                  <a:gd name="T0" fmla="*/ 0 w 101"/>
                  <a:gd name="T1" fmla="*/ 0 h 113"/>
                  <a:gd name="T2" fmla="*/ 0 w 101"/>
                  <a:gd name="T3" fmla="*/ 0 h 113"/>
                  <a:gd name="T4" fmla="*/ 0 w 101"/>
                  <a:gd name="T5" fmla="*/ 0 h 113"/>
                  <a:gd name="T6" fmla="*/ 0 w 101"/>
                  <a:gd name="T7" fmla="*/ 0 h 113"/>
                  <a:gd name="T8" fmla="*/ 0 w 101"/>
                  <a:gd name="T9" fmla="*/ 0 h 113"/>
                  <a:gd name="T10" fmla="*/ 0 w 101"/>
                  <a:gd name="T11" fmla="*/ 0 h 1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1"/>
                  <a:gd name="T19" fmla="*/ 0 h 113"/>
                  <a:gd name="T20" fmla="*/ 101 w 101"/>
                  <a:gd name="T21" fmla="*/ 113 h 1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1" h="113">
                    <a:moveTo>
                      <a:pt x="0" y="33"/>
                    </a:moveTo>
                    <a:lnTo>
                      <a:pt x="29" y="113"/>
                    </a:lnTo>
                    <a:lnTo>
                      <a:pt x="101" y="80"/>
                    </a:lnTo>
                    <a:lnTo>
                      <a:pt x="73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5" name="Freeform 1625"/>
              <p:cNvSpPr>
                <a:spLocks/>
              </p:cNvSpPr>
              <p:nvPr/>
            </p:nvSpPr>
            <p:spPr bwMode="auto">
              <a:xfrm>
                <a:off x="4456" y="591"/>
                <a:ext cx="37" cy="101"/>
              </a:xfrm>
              <a:custGeom>
                <a:avLst/>
                <a:gdLst>
                  <a:gd name="T0" fmla="*/ 0 w 150"/>
                  <a:gd name="T1" fmla="*/ 0 h 407"/>
                  <a:gd name="T2" fmla="*/ 0 w 150"/>
                  <a:gd name="T3" fmla="*/ 0 h 407"/>
                  <a:gd name="T4" fmla="*/ 0 w 150"/>
                  <a:gd name="T5" fmla="*/ 0 h 407"/>
                  <a:gd name="T6" fmla="*/ 0 w 150"/>
                  <a:gd name="T7" fmla="*/ 0 h 407"/>
                  <a:gd name="T8" fmla="*/ 0 w 150"/>
                  <a:gd name="T9" fmla="*/ 0 h 407"/>
                  <a:gd name="T10" fmla="*/ 0 w 150"/>
                  <a:gd name="T11" fmla="*/ 0 h 407"/>
                  <a:gd name="T12" fmla="*/ 0 w 150"/>
                  <a:gd name="T13" fmla="*/ 0 h 4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0"/>
                  <a:gd name="T22" fmla="*/ 0 h 407"/>
                  <a:gd name="T23" fmla="*/ 150 w 150"/>
                  <a:gd name="T24" fmla="*/ 407 h 40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0" h="407">
                    <a:moveTo>
                      <a:pt x="139" y="0"/>
                    </a:moveTo>
                    <a:lnTo>
                      <a:pt x="37" y="302"/>
                    </a:lnTo>
                    <a:lnTo>
                      <a:pt x="0" y="407"/>
                    </a:lnTo>
                    <a:lnTo>
                      <a:pt x="18" y="391"/>
                    </a:lnTo>
                    <a:lnTo>
                      <a:pt x="150" y="5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6" name="Freeform 1626"/>
              <p:cNvSpPr>
                <a:spLocks/>
              </p:cNvSpPr>
              <p:nvPr/>
            </p:nvSpPr>
            <p:spPr bwMode="auto">
              <a:xfrm>
                <a:off x="4436" y="604"/>
                <a:ext cx="38" cy="102"/>
              </a:xfrm>
              <a:custGeom>
                <a:avLst/>
                <a:gdLst>
                  <a:gd name="T0" fmla="*/ 0 w 150"/>
                  <a:gd name="T1" fmla="*/ 0 h 408"/>
                  <a:gd name="T2" fmla="*/ 0 w 150"/>
                  <a:gd name="T3" fmla="*/ 0 h 408"/>
                  <a:gd name="T4" fmla="*/ 0 w 150"/>
                  <a:gd name="T5" fmla="*/ 0 h 408"/>
                  <a:gd name="T6" fmla="*/ 0 w 150"/>
                  <a:gd name="T7" fmla="*/ 0 h 408"/>
                  <a:gd name="T8" fmla="*/ 0 w 150"/>
                  <a:gd name="T9" fmla="*/ 0 h 408"/>
                  <a:gd name="T10" fmla="*/ 0 w 150"/>
                  <a:gd name="T11" fmla="*/ 0 h 4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0"/>
                  <a:gd name="T19" fmla="*/ 0 h 408"/>
                  <a:gd name="T20" fmla="*/ 150 w 150"/>
                  <a:gd name="T21" fmla="*/ 408 h 40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0" h="408">
                    <a:moveTo>
                      <a:pt x="0" y="408"/>
                    </a:moveTo>
                    <a:lnTo>
                      <a:pt x="124" y="21"/>
                    </a:lnTo>
                    <a:lnTo>
                      <a:pt x="150" y="0"/>
                    </a:lnTo>
                    <a:lnTo>
                      <a:pt x="30" y="360"/>
                    </a:lnTo>
                    <a:lnTo>
                      <a:pt x="0" y="4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" name="Freeform 1627"/>
              <p:cNvSpPr>
                <a:spLocks/>
              </p:cNvSpPr>
              <p:nvPr/>
            </p:nvSpPr>
            <p:spPr bwMode="auto">
              <a:xfrm>
                <a:off x="4430" y="827"/>
                <a:ext cx="35" cy="30"/>
              </a:xfrm>
              <a:custGeom>
                <a:avLst/>
                <a:gdLst>
                  <a:gd name="T0" fmla="*/ 0 w 140"/>
                  <a:gd name="T1" fmla="*/ 0 h 122"/>
                  <a:gd name="T2" fmla="*/ 0 w 140"/>
                  <a:gd name="T3" fmla="*/ 0 h 122"/>
                  <a:gd name="T4" fmla="*/ 0 w 140"/>
                  <a:gd name="T5" fmla="*/ 0 h 122"/>
                  <a:gd name="T6" fmla="*/ 0 w 140"/>
                  <a:gd name="T7" fmla="*/ 0 h 122"/>
                  <a:gd name="T8" fmla="*/ 0 w 140"/>
                  <a:gd name="T9" fmla="*/ 0 h 122"/>
                  <a:gd name="T10" fmla="*/ 0 w 140"/>
                  <a:gd name="T11" fmla="*/ 0 h 122"/>
                  <a:gd name="T12" fmla="*/ 0 w 140"/>
                  <a:gd name="T13" fmla="*/ 0 h 122"/>
                  <a:gd name="T14" fmla="*/ 0 w 140"/>
                  <a:gd name="T15" fmla="*/ 0 h 1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0"/>
                  <a:gd name="T25" fmla="*/ 0 h 122"/>
                  <a:gd name="T26" fmla="*/ 140 w 140"/>
                  <a:gd name="T27" fmla="*/ 122 h 1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0" h="122">
                    <a:moveTo>
                      <a:pt x="0" y="52"/>
                    </a:moveTo>
                    <a:lnTo>
                      <a:pt x="117" y="0"/>
                    </a:lnTo>
                    <a:lnTo>
                      <a:pt x="140" y="17"/>
                    </a:lnTo>
                    <a:lnTo>
                      <a:pt x="102" y="69"/>
                    </a:lnTo>
                    <a:lnTo>
                      <a:pt x="88" y="98"/>
                    </a:lnTo>
                    <a:lnTo>
                      <a:pt x="80" y="12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" name="Freeform 1628"/>
              <p:cNvSpPr>
                <a:spLocks/>
              </p:cNvSpPr>
              <p:nvPr/>
            </p:nvSpPr>
            <p:spPr bwMode="auto">
              <a:xfrm>
                <a:off x="4466" y="842"/>
                <a:ext cx="17" cy="10"/>
              </a:xfrm>
              <a:custGeom>
                <a:avLst/>
                <a:gdLst>
                  <a:gd name="T0" fmla="*/ 0 w 70"/>
                  <a:gd name="T1" fmla="*/ 0 h 40"/>
                  <a:gd name="T2" fmla="*/ 0 w 70"/>
                  <a:gd name="T3" fmla="*/ 0 h 40"/>
                  <a:gd name="T4" fmla="*/ 0 w 70"/>
                  <a:gd name="T5" fmla="*/ 0 h 40"/>
                  <a:gd name="T6" fmla="*/ 0 w 70"/>
                  <a:gd name="T7" fmla="*/ 0 h 40"/>
                  <a:gd name="T8" fmla="*/ 0 w 7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"/>
                  <a:gd name="T16" fmla="*/ 0 h 40"/>
                  <a:gd name="T17" fmla="*/ 70 w 7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" h="40">
                    <a:moveTo>
                      <a:pt x="0" y="40"/>
                    </a:moveTo>
                    <a:lnTo>
                      <a:pt x="56" y="0"/>
                    </a:lnTo>
                    <a:lnTo>
                      <a:pt x="70" y="12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9" name="Freeform 1629"/>
              <p:cNvSpPr>
                <a:spLocks/>
              </p:cNvSpPr>
              <p:nvPr/>
            </p:nvSpPr>
            <p:spPr bwMode="auto">
              <a:xfrm>
                <a:off x="4682" y="780"/>
                <a:ext cx="66" cy="63"/>
              </a:xfrm>
              <a:custGeom>
                <a:avLst/>
                <a:gdLst>
                  <a:gd name="T0" fmla="*/ 0 w 266"/>
                  <a:gd name="T1" fmla="*/ 0 h 248"/>
                  <a:gd name="T2" fmla="*/ 0 w 266"/>
                  <a:gd name="T3" fmla="*/ 0 h 248"/>
                  <a:gd name="T4" fmla="*/ 0 w 266"/>
                  <a:gd name="T5" fmla="*/ 0 h 248"/>
                  <a:gd name="T6" fmla="*/ 0 w 266"/>
                  <a:gd name="T7" fmla="*/ 0 h 248"/>
                  <a:gd name="T8" fmla="*/ 0 w 266"/>
                  <a:gd name="T9" fmla="*/ 0 h 248"/>
                  <a:gd name="T10" fmla="*/ 0 w 266"/>
                  <a:gd name="T11" fmla="*/ 0 h 248"/>
                  <a:gd name="T12" fmla="*/ 0 w 266"/>
                  <a:gd name="T13" fmla="*/ 0 h 2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6"/>
                  <a:gd name="T22" fmla="*/ 0 h 248"/>
                  <a:gd name="T23" fmla="*/ 266 w 266"/>
                  <a:gd name="T24" fmla="*/ 248 h 2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6" h="248">
                    <a:moveTo>
                      <a:pt x="61" y="0"/>
                    </a:moveTo>
                    <a:lnTo>
                      <a:pt x="18" y="44"/>
                    </a:lnTo>
                    <a:lnTo>
                      <a:pt x="9" y="79"/>
                    </a:lnTo>
                    <a:lnTo>
                      <a:pt x="0" y="130"/>
                    </a:lnTo>
                    <a:lnTo>
                      <a:pt x="266" y="24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898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0" name="Freeform 1630"/>
              <p:cNvSpPr>
                <a:spLocks/>
              </p:cNvSpPr>
              <p:nvPr/>
            </p:nvSpPr>
            <p:spPr bwMode="auto">
              <a:xfrm>
                <a:off x="4747" y="840"/>
                <a:ext cx="51" cy="74"/>
              </a:xfrm>
              <a:custGeom>
                <a:avLst/>
                <a:gdLst>
                  <a:gd name="T0" fmla="*/ 0 w 201"/>
                  <a:gd name="T1" fmla="*/ 0 h 295"/>
                  <a:gd name="T2" fmla="*/ 0 w 201"/>
                  <a:gd name="T3" fmla="*/ 0 h 295"/>
                  <a:gd name="T4" fmla="*/ 0 w 201"/>
                  <a:gd name="T5" fmla="*/ 0 h 295"/>
                  <a:gd name="T6" fmla="*/ 0 w 201"/>
                  <a:gd name="T7" fmla="*/ 0 h 295"/>
                  <a:gd name="T8" fmla="*/ 0 w 201"/>
                  <a:gd name="T9" fmla="*/ 0 h 295"/>
                  <a:gd name="T10" fmla="*/ 0 w 201"/>
                  <a:gd name="T11" fmla="*/ 0 h 295"/>
                  <a:gd name="T12" fmla="*/ 0 w 201"/>
                  <a:gd name="T13" fmla="*/ 0 h 295"/>
                  <a:gd name="T14" fmla="*/ 0 w 201"/>
                  <a:gd name="T15" fmla="*/ 0 h 295"/>
                  <a:gd name="T16" fmla="*/ 0 w 201"/>
                  <a:gd name="T17" fmla="*/ 0 h 295"/>
                  <a:gd name="T18" fmla="*/ 0 w 201"/>
                  <a:gd name="T19" fmla="*/ 0 h 2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1"/>
                  <a:gd name="T31" fmla="*/ 0 h 295"/>
                  <a:gd name="T32" fmla="*/ 201 w 201"/>
                  <a:gd name="T33" fmla="*/ 295 h 29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1" h="295">
                    <a:moveTo>
                      <a:pt x="0" y="0"/>
                    </a:moveTo>
                    <a:lnTo>
                      <a:pt x="23" y="282"/>
                    </a:lnTo>
                    <a:lnTo>
                      <a:pt x="70" y="295"/>
                    </a:lnTo>
                    <a:lnTo>
                      <a:pt x="121" y="293"/>
                    </a:lnTo>
                    <a:lnTo>
                      <a:pt x="167" y="261"/>
                    </a:lnTo>
                    <a:lnTo>
                      <a:pt x="190" y="226"/>
                    </a:lnTo>
                    <a:lnTo>
                      <a:pt x="201" y="174"/>
                    </a:lnTo>
                    <a:lnTo>
                      <a:pt x="183" y="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8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1" name="Freeform 1631"/>
              <p:cNvSpPr>
                <a:spLocks/>
              </p:cNvSpPr>
              <p:nvPr/>
            </p:nvSpPr>
            <p:spPr bwMode="auto">
              <a:xfrm>
                <a:off x="4435" y="611"/>
                <a:ext cx="101" cy="143"/>
              </a:xfrm>
              <a:custGeom>
                <a:avLst/>
                <a:gdLst>
                  <a:gd name="T0" fmla="*/ 0 w 401"/>
                  <a:gd name="T1" fmla="*/ 0 h 573"/>
                  <a:gd name="T2" fmla="*/ 0 w 401"/>
                  <a:gd name="T3" fmla="*/ 0 h 573"/>
                  <a:gd name="T4" fmla="*/ 0 w 401"/>
                  <a:gd name="T5" fmla="*/ 0 h 573"/>
                  <a:gd name="T6" fmla="*/ 0 w 401"/>
                  <a:gd name="T7" fmla="*/ 0 h 573"/>
                  <a:gd name="T8" fmla="*/ 0 w 401"/>
                  <a:gd name="T9" fmla="*/ 0 h 573"/>
                  <a:gd name="T10" fmla="*/ 0 w 401"/>
                  <a:gd name="T11" fmla="*/ 0 h 5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1"/>
                  <a:gd name="T19" fmla="*/ 0 h 573"/>
                  <a:gd name="T20" fmla="*/ 401 w 401"/>
                  <a:gd name="T21" fmla="*/ 573 h 5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1" h="573">
                    <a:moveTo>
                      <a:pt x="18" y="527"/>
                    </a:moveTo>
                    <a:lnTo>
                      <a:pt x="391" y="5"/>
                    </a:lnTo>
                    <a:lnTo>
                      <a:pt x="401" y="0"/>
                    </a:lnTo>
                    <a:lnTo>
                      <a:pt x="0" y="573"/>
                    </a:lnTo>
                    <a:lnTo>
                      <a:pt x="18" y="5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2" name="Freeform 1632"/>
              <p:cNvSpPr>
                <a:spLocks/>
              </p:cNvSpPr>
              <p:nvPr/>
            </p:nvSpPr>
            <p:spPr bwMode="auto">
              <a:xfrm>
                <a:off x="4473" y="590"/>
                <a:ext cx="11" cy="9"/>
              </a:xfrm>
              <a:custGeom>
                <a:avLst/>
                <a:gdLst>
                  <a:gd name="T0" fmla="*/ 0 w 46"/>
                  <a:gd name="T1" fmla="*/ 0 h 34"/>
                  <a:gd name="T2" fmla="*/ 0 w 46"/>
                  <a:gd name="T3" fmla="*/ 0 h 34"/>
                  <a:gd name="T4" fmla="*/ 0 w 46"/>
                  <a:gd name="T5" fmla="*/ 0 h 34"/>
                  <a:gd name="T6" fmla="*/ 0 w 46"/>
                  <a:gd name="T7" fmla="*/ 0 h 34"/>
                  <a:gd name="T8" fmla="*/ 0 w 46"/>
                  <a:gd name="T9" fmla="*/ 0 h 34"/>
                  <a:gd name="T10" fmla="*/ 0 w 46"/>
                  <a:gd name="T11" fmla="*/ 0 h 34"/>
                  <a:gd name="T12" fmla="*/ 0 w 46"/>
                  <a:gd name="T13" fmla="*/ 0 h 34"/>
                  <a:gd name="T14" fmla="*/ 0 w 46"/>
                  <a:gd name="T15" fmla="*/ 0 h 34"/>
                  <a:gd name="T16" fmla="*/ 0 w 46"/>
                  <a:gd name="T17" fmla="*/ 0 h 34"/>
                  <a:gd name="T18" fmla="*/ 0 w 46"/>
                  <a:gd name="T19" fmla="*/ 0 h 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6"/>
                  <a:gd name="T31" fmla="*/ 0 h 34"/>
                  <a:gd name="T32" fmla="*/ 46 w 46"/>
                  <a:gd name="T33" fmla="*/ 34 h 3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6" h="34">
                    <a:moveTo>
                      <a:pt x="15" y="30"/>
                    </a:moveTo>
                    <a:lnTo>
                      <a:pt x="0" y="14"/>
                    </a:lnTo>
                    <a:lnTo>
                      <a:pt x="15" y="3"/>
                    </a:lnTo>
                    <a:lnTo>
                      <a:pt x="26" y="14"/>
                    </a:lnTo>
                    <a:lnTo>
                      <a:pt x="35" y="10"/>
                    </a:lnTo>
                    <a:lnTo>
                      <a:pt x="35" y="0"/>
                    </a:lnTo>
                    <a:lnTo>
                      <a:pt x="46" y="3"/>
                    </a:lnTo>
                    <a:lnTo>
                      <a:pt x="42" y="34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" name="Freeform 1633"/>
              <p:cNvSpPr>
                <a:spLocks/>
              </p:cNvSpPr>
              <p:nvPr/>
            </p:nvSpPr>
            <p:spPr bwMode="auto">
              <a:xfrm>
                <a:off x="4473" y="590"/>
                <a:ext cx="13" cy="18"/>
              </a:xfrm>
              <a:custGeom>
                <a:avLst/>
                <a:gdLst>
                  <a:gd name="T0" fmla="*/ 0 w 55"/>
                  <a:gd name="T1" fmla="*/ 0 h 70"/>
                  <a:gd name="T2" fmla="*/ 0 w 55"/>
                  <a:gd name="T3" fmla="*/ 0 h 70"/>
                  <a:gd name="T4" fmla="*/ 0 w 55"/>
                  <a:gd name="T5" fmla="*/ 0 h 70"/>
                  <a:gd name="T6" fmla="*/ 0 w 55"/>
                  <a:gd name="T7" fmla="*/ 0 h 70"/>
                  <a:gd name="T8" fmla="*/ 0 w 55"/>
                  <a:gd name="T9" fmla="*/ 0 h 70"/>
                  <a:gd name="T10" fmla="*/ 0 w 55"/>
                  <a:gd name="T11" fmla="*/ 0 h 70"/>
                  <a:gd name="T12" fmla="*/ 0 w 55"/>
                  <a:gd name="T13" fmla="*/ 0 h 70"/>
                  <a:gd name="T14" fmla="*/ 0 w 55"/>
                  <a:gd name="T15" fmla="*/ 0 h 70"/>
                  <a:gd name="T16" fmla="*/ 0 w 55"/>
                  <a:gd name="T17" fmla="*/ 0 h 70"/>
                  <a:gd name="T18" fmla="*/ 0 w 55"/>
                  <a:gd name="T19" fmla="*/ 0 h 70"/>
                  <a:gd name="T20" fmla="*/ 0 w 55"/>
                  <a:gd name="T21" fmla="*/ 0 h 70"/>
                  <a:gd name="T22" fmla="*/ 0 w 55"/>
                  <a:gd name="T23" fmla="*/ 0 h 7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5"/>
                  <a:gd name="T37" fmla="*/ 0 h 70"/>
                  <a:gd name="T38" fmla="*/ 55 w 55"/>
                  <a:gd name="T39" fmla="*/ 70 h 7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5" h="70">
                    <a:moveTo>
                      <a:pt x="20" y="45"/>
                    </a:moveTo>
                    <a:lnTo>
                      <a:pt x="13" y="29"/>
                    </a:lnTo>
                    <a:lnTo>
                      <a:pt x="28" y="17"/>
                    </a:lnTo>
                    <a:lnTo>
                      <a:pt x="39" y="31"/>
                    </a:lnTo>
                    <a:lnTo>
                      <a:pt x="42" y="4"/>
                    </a:lnTo>
                    <a:lnTo>
                      <a:pt x="55" y="0"/>
                    </a:lnTo>
                    <a:lnTo>
                      <a:pt x="55" y="17"/>
                    </a:lnTo>
                    <a:lnTo>
                      <a:pt x="31" y="70"/>
                    </a:lnTo>
                    <a:lnTo>
                      <a:pt x="9" y="57"/>
                    </a:lnTo>
                    <a:lnTo>
                      <a:pt x="0" y="34"/>
                    </a:lnTo>
                    <a:lnTo>
                      <a:pt x="20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4" name="Freeform 1634"/>
              <p:cNvSpPr>
                <a:spLocks/>
              </p:cNvSpPr>
              <p:nvPr/>
            </p:nvSpPr>
            <p:spPr bwMode="auto">
              <a:xfrm>
                <a:off x="4694" y="763"/>
                <a:ext cx="9" cy="11"/>
              </a:xfrm>
              <a:custGeom>
                <a:avLst/>
                <a:gdLst>
                  <a:gd name="T0" fmla="*/ 0 w 36"/>
                  <a:gd name="T1" fmla="*/ 0 h 44"/>
                  <a:gd name="T2" fmla="*/ 0 w 36"/>
                  <a:gd name="T3" fmla="*/ 0 h 44"/>
                  <a:gd name="T4" fmla="*/ 0 w 36"/>
                  <a:gd name="T5" fmla="*/ 0 h 44"/>
                  <a:gd name="T6" fmla="*/ 0 w 36"/>
                  <a:gd name="T7" fmla="*/ 0 h 44"/>
                  <a:gd name="T8" fmla="*/ 0 w 36"/>
                  <a:gd name="T9" fmla="*/ 0 h 44"/>
                  <a:gd name="T10" fmla="*/ 0 w 36"/>
                  <a:gd name="T11" fmla="*/ 0 h 44"/>
                  <a:gd name="T12" fmla="*/ 0 w 36"/>
                  <a:gd name="T13" fmla="*/ 0 h 44"/>
                  <a:gd name="T14" fmla="*/ 0 w 36"/>
                  <a:gd name="T15" fmla="*/ 0 h 44"/>
                  <a:gd name="T16" fmla="*/ 0 w 36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44"/>
                  <a:gd name="T29" fmla="*/ 36 w 36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44">
                    <a:moveTo>
                      <a:pt x="0" y="13"/>
                    </a:moveTo>
                    <a:lnTo>
                      <a:pt x="8" y="14"/>
                    </a:lnTo>
                    <a:lnTo>
                      <a:pt x="18" y="44"/>
                    </a:lnTo>
                    <a:lnTo>
                      <a:pt x="36" y="36"/>
                    </a:lnTo>
                    <a:lnTo>
                      <a:pt x="25" y="5"/>
                    </a:lnTo>
                    <a:lnTo>
                      <a:pt x="16" y="1"/>
                    </a:lnTo>
                    <a:lnTo>
                      <a:pt x="10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9A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5" name="Freeform 1635"/>
              <p:cNvSpPr>
                <a:spLocks/>
              </p:cNvSpPr>
              <p:nvPr/>
            </p:nvSpPr>
            <p:spPr bwMode="auto">
              <a:xfrm>
                <a:off x="4697" y="761"/>
                <a:ext cx="8" cy="11"/>
              </a:xfrm>
              <a:custGeom>
                <a:avLst/>
                <a:gdLst>
                  <a:gd name="T0" fmla="*/ 0 w 32"/>
                  <a:gd name="T1" fmla="*/ 0 h 43"/>
                  <a:gd name="T2" fmla="*/ 0 w 32"/>
                  <a:gd name="T3" fmla="*/ 0 h 43"/>
                  <a:gd name="T4" fmla="*/ 0 w 32"/>
                  <a:gd name="T5" fmla="*/ 0 h 43"/>
                  <a:gd name="T6" fmla="*/ 0 w 32"/>
                  <a:gd name="T7" fmla="*/ 0 h 43"/>
                  <a:gd name="T8" fmla="*/ 0 w 32"/>
                  <a:gd name="T9" fmla="*/ 0 h 43"/>
                  <a:gd name="T10" fmla="*/ 0 w 32"/>
                  <a:gd name="T11" fmla="*/ 0 h 43"/>
                  <a:gd name="T12" fmla="*/ 0 w 32"/>
                  <a:gd name="T13" fmla="*/ 0 h 43"/>
                  <a:gd name="T14" fmla="*/ 0 w 32"/>
                  <a:gd name="T15" fmla="*/ 0 h 43"/>
                  <a:gd name="T16" fmla="*/ 0 w 32"/>
                  <a:gd name="T17" fmla="*/ 0 h 43"/>
                  <a:gd name="T18" fmla="*/ 0 w 32"/>
                  <a:gd name="T19" fmla="*/ 0 h 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43"/>
                  <a:gd name="T32" fmla="*/ 32 w 32"/>
                  <a:gd name="T33" fmla="*/ 43 h 4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43">
                    <a:moveTo>
                      <a:pt x="0" y="7"/>
                    </a:moveTo>
                    <a:lnTo>
                      <a:pt x="2" y="13"/>
                    </a:lnTo>
                    <a:lnTo>
                      <a:pt x="13" y="13"/>
                    </a:lnTo>
                    <a:lnTo>
                      <a:pt x="23" y="43"/>
                    </a:lnTo>
                    <a:lnTo>
                      <a:pt x="32" y="43"/>
                    </a:lnTo>
                    <a:lnTo>
                      <a:pt x="19" y="12"/>
                    </a:lnTo>
                    <a:lnTo>
                      <a:pt x="9" y="8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6" name="Freeform 1636"/>
              <p:cNvSpPr>
                <a:spLocks/>
              </p:cNvSpPr>
              <p:nvPr/>
            </p:nvSpPr>
            <p:spPr bwMode="auto">
              <a:xfrm>
                <a:off x="4513" y="666"/>
                <a:ext cx="129" cy="155"/>
              </a:xfrm>
              <a:custGeom>
                <a:avLst/>
                <a:gdLst>
                  <a:gd name="T0" fmla="*/ 0 w 516"/>
                  <a:gd name="T1" fmla="*/ 0 h 618"/>
                  <a:gd name="T2" fmla="*/ 0 w 516"/>
                  <a:gd name="T3" fmla="*/ 0 h 618"/>
                  <a:gd name="T4" fmla="*/ 0 w 516"/>
                  <a:gd name="T5" fmla="*/ 0 h 618"/>
                  <a:gd name="T6" fmla="*/ 0 w 516"/>
                  <a:gd name="T7" fmla="*/ 0 h 618"/>
                  <a:gd name="T8" fmla="*/ 0 w 516"/>
                  <a:gd name="T9" fmla="*/ 0 h 618"/>
                  <a:gd name="T10" fmla="*/ 0 w 516"/>
                  <a:gd name="T11" fmla="*/ 0 h 618"/>
                  <a:gd name="T12" fmla="*/ 0 w 516"/>
                  <a:gd name="T13" fmla="*/ 0 h 618"/>
                  <a:gd name="T14" fmla="*/ 0 w 516"/>
                  <a:gd name="T15" fmla="*/ 0 h 618"/>
                  <a:gd name="T16" fmla="*/ 0 w 516"/>
                  <a:gd name="T17" fmla="*/ 0 h 618"/>
                  <a:gd name="T18" fmla="*/ 0 w 516"/>
                  <a:gd name="T19" fmla="*/ 0 h 618"/>
                  <a:gd name="T20" fmla="*/ 0 w 516"/>
                  <a:gd name="T21" fmla="*/ 0 h 618"/>
                  <a:gd name="T22" fmla="*/ 0 w 516"/>
                  <a:gd name="T23" fmla="*/ 0 h 618"/>
                  <a:gd name="T24" fmla="*/ 0 w 516"/>
                  <a:gd name="T25" fmla="*/ 0 h 6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16"/>
                  <a:gd name="T40" fmla="*/ 0 h 618"/>
                  <a:gd name="T41" fmla="*/ 516 w 516"/>
                  <a:gd name="T42" fmla="*/ 618 h 61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16" h="618">
                    <a:moveTo>
                      <a:pt x="0" y="458"/>
                    </a:moveTo>
                    <a:lnTo>
                      <a:pt x="210" y="618"/>
                    </a:lnTo>
                    <a:lnTo>
                      <a:pt x="463" y="227"/>
                    </a:lnTo>
                    <a:lnTo>
                      <a:pt x="431" y="232"/>
                    </a:lnTo>
                    <a:lnTo>
                      <a:pt x="329" y="300"/>
                    </a:lnTo>
                    <a:lnTo>
                      <a:pt x="296" y="282"/>
                    </a:lnTo>
                    <a:lnTo>
                      <a:pt x="306" y="249"/>
                    </a:lnTo>
                    <a:lnTo>
                      <a:pt x="350" y="243"/>
                    </a:lnTo>
                    <a:lnTo>
                      <a:pt x="487" y="185"/>
                    </a:lnTo>
                    <a:lnTo>
                      <a:pt x="516" y="141"/>
                    </a:lnTo>
                    <a:lnTo>
                      <a:pt x="309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0040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7" name="Freeform 1637"/>
              <p:cNvSpPr>
                <a:spLocks/>
              </p:cNvSpPr>
              <p:nvPr/>
            </p:nvSpPr>
            <p:spPr bwMode="auto">
              <a:xfrm>
                <a:off x="4564" y="718"/>
                <a:ext cx="128" cy="165"/>
              </a:xfrm>
              <a:custGeom>
                <a:avLst/>
                <a:gdLst>
                  <a:gd name="T0" fmla="*/ 0 w 510"/>
                  <a:gd name="T1" fmla="*/ 0 h 660"/>
                  <a:gd name="T2" fmla="*/ 0 w 510"/>
                  <a:gd name="T3" fmla="*/ 0 h 660"/>
                  <a:gd name="T4" fmla="*/ 0 w 510"/>
                  <a:gd name="T5" fmla="*/ 0 h 660"/>
                  <a:gd name="T6" fmla="*/ 0 w 510"/>
                  <a:gd name="T7" fmla="*/ 0 h 660"/>
                  <a:gd name="T8" fmla="*/ 0 w 510"/>
                  <a:gd name="T9" fmla="*/ 0 h 660"/>
                  <a:gd name="T10" fmla="*/ 0 w 510"/>
                  <a:gd name="T11" fmla="*/ 0 h 6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0"/>
                  <a:gd name="T19" fmla="*/ 0 h 660"/>
                  <a:gd name="T20" fmla="*/ 510 w 510"/>
                  <a:gd name="T21" fmla="*/ 660 h 6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0" h="660">
                    <a:moveTo>
                      <a:pt x="0" y="495"/>
                    </a:moveTo>
                    <a:lnTo>
                      <a:pt x="308" y="0"/>
                    </a:lnTo>
                    <a:lnTo>
                      <a:pt x="510" y="157"/>
                    </a:lnTo>
                    <a:lnTo>
                      <a:pt x="205" y="660"/>
                    </a:lnTo>
                    <a:lnTo>
                      <a:pt x="0" y="495"/>
                    </a:lnTo>
                    <a:close/>
                  </a:path>
                </a:pathLst>
              </a:custGeom>
              <a:solidFill>
                <a:srgbClr val="0059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8" name="Freeform 1638"/>
              <p:cNvSpPr>
                <a:spLocks/>
              </p:cNvSpPr>
              <p:nvPr/>
            </p:nvSpPr>
            <p:spPr bwMode="auto">
              <a:xfrm>
                <a:off x="4437" y="620"/>
                <a:ext cx="147" cy="179"/>
              </a:xfrm>
              <a:custGeom>
                <a:avLst/>
                <a:gdLst>
                  <a:gd name="T0" fmla="*/ 0 w 591"/>
                  <a:gd name="T1" fmla="*/ 0 h 715"/>
                  <a:gd name="T2" fmla="*/ 0 w 591"/>
                  <a:gd name="T3" fmla="*/ 0 h 715"/>
                  <a:gd name="T4" fmla="*/ 0 w 591"/>
                  <a:gd name="T5" fmla="*/ 0 h 715"/>
                  <a:gd name="T6" fmla="*/ 0 w 591"/>
                  <a:gd name="T7" fmla="*/ 0 h 715"/>
                  <a:gd name="T8" fmla="*/ 0 w 591"/>
                  <a:gd name="T9" fmla="*/ 0 h 715"/>
                  <a:gd name="T10" fmla="*/ 0 w 591"/>
                  <a:gd name="T11" fmla="*/ 0 h 7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1"/>
                  <a:gd name="T19" fmla="*/ 0 h 715"/>
                  <a:gd name="T20" fmla="*/ 591 w 591"/>
                  <a:gd name="T21" fmla="*/ 715 h 7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1" h="715">
                    <a:moveTo>
                      <a:pt x="0" y="552"/>
                    </a:moveTo>
                    <a:lnTo>
                      <a:pt x="396" y="0"/>
                    </a:lnTo>
                    <a:lnTo>
                      <a:pt x="591" y="147"/>
                    </a:lnTo>
                    <a:lnTo>
                      <a:pt x="204" y="715"/>
                    </a:lnTo>
                    <a:lnTo>
                      <a:pt x="0" y="552"/>
                    </a:lnTo>
                    <a:close/>
                  </a:path>
                </a:pathLst>
              </a:custGeom>
              <a:solidFill>
                <a:srgbClr val="0033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9" name="Freeform 1639"/>
              <p:cNvSpPr>
                <a:spLocks/>
              </p:cNvSpPr>
              <p:nvPr/>
            </p:nvSpPr>
            <p:spPr bwMode="auto">
              <a:xfrm>
                <a:off x="4697" y="841"/>
                <a:ext cx="50" cy="63"/>
              </a:xfrm>
              <a:custGeom>
                <a:avLst/>
                <a:gdLst>
                  <a:gd name="T0" fmla="*/ 0 w 203"/>
                  <a:gd name="T1" fmla="*/ 0 h 251"/>
                  <a:gd name="T2" fmla="*/ 0 w 203"/>
                  <a:gd name="T3" fmla="*/ 0 h 251"/>
                  <a:gd name="T4" fmla="*/ 0 w 203"/>
                  <a:gd name="T5" fmla="*/ 0 h 251"/>
                  <a:gd name="T6" fmla="*/ 0 w 203"/>
                  <a:gd name="T7" fmla="*/ 0 h 251"/>
                  <a:gd name="T8" fmla="*/ 0 w 203"/>
                  <a:gd name="T9" fmla="*/ 0 h 251"/>
                  <a:gd name="T10" fmla="*/ 0 w 203"/>
                  <a:gd name="T11" fmla="*/ 0 h 251"/>
                  <a:gd name="T12" fmla="*/ 0 w 203"/>
                  <a:gd name="T13" fmla="*/ 0 h 251"/>
                  <a:gd name="T14" fmla="*/ 0 w 203"/>
                  <a:gd name="T15" fmla="*/ 0 h 2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3"/>
                  <a:gd name="T25" fmla="*/ 0 h 251"/>
                  <a:gd name="T26" fmla="*/ 203 w 203"/>
                  <a:gd name="T27" fmla="*/ 251 h 25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3" h="251">
                    <a:moveTo>
                      <a:pt x="0" y="80"/>
                    </a:moveTo>
                    <a:lnTo>
                      <a:pt x="35" y="135"/>
                    </a:lnTo>
                    <a:lnTo>
                      <a:pt x="73" y="175"/>
                    </a:lnTo>
                    <a:lnTo>
                      <a:pt x="120" y="217"/>
                    </a:lnTo>
                    <a:lnTo>
                      <a:pt x="161" y="251"/>
                    </a:lnTo>
                    <a:lnTo>
                      <a:pt x="203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E5E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0" name="Freeform 1640"/>
              <p:cNvSpPr>
                <a:spLocks/>
              </p:cNvSpPr>
              <p:nvPr/>
            </p:nvSpPr>
            <p:spPr bwMode="auto">
              <a:xfrm>
                <a:off x="4682" y="769"/>
                <a:ext cx="123" cy="149"/>
              </a:xfrm>
              <a:custGeom>
                <a:avLst/>
                <a:gdLst>
                  <a:gd name="T0" fmla="*/ 0 w 492"/>
                  <a:gd name="T1" fmla="*/ 0 h 598"/>
                  <a:gd name="T2" fmla="*/ 0 w 492"/>
                  <a:gd name="T3" fmla="*/ 0 h 598"/>
                  <a:gd name="T4" fmla="*/ 0 w 492"/>
                  <a:gd name="T5" fmla="*/ 0 h 598"/>
                  <a:gd name="T6" fmla="*/ 0 w 492"/>
                  <a:gd name="T7" fmla="*/ 0 h 598"/>
                  <a:gd name="T8" fmla="*/ 0 w 492"/>
                  <a:gd name="T9" fmla="*/ 0 h 598"/>
                  <a:gd name="T10" fmla="*/ 0 w 492"/>
                  <a:gd name="T11" fmla="*/ 0 h 598"/>
                  <a:gd name="T12" fmla="*/ 0 w 492"/>
                  <a:gd name="T13" fmla="*/ 0 h 598"/>
                  <a:gd name="T14" fmla="*/ 0 w 492"/>
                  <a:gd name="T15" fmla="*/ 0 h 598"/>
                  <a:gd name="T16" fmla="*/ 0 w 492"/>
                  <a:gd name="T17" fmla="*/ 0 h 598"/>
                  <a:gd name="T18" fmla="*/ 0 w 492"/>
                  <a:gd name="T19" fmla="*/ 0 h 598"/>
                  <a:gd name="T20" fmla="*/ 0 w 492"/>
                  <a:gd name="T21" fmla="*/ 0 h 598"/>
                  <a:gd name="T22" fmla="*/ 0 w 492"/>
                  <a:gd name="T23" fmla="*/ 0 h 598"/>
                  <a:gd name="T24" fmla="*/ 0 w 492"/>
                  <a:gd name="T25" fmla="*/ 0 h 598"/>
                  <a:gd name="T26" fmla="*/ 0 w 492"/>
                  <a:gd name="T27" fmla="*/ 0 h 598"/>
                  <a:gd name="T28" fmla="*/ 0 w 492"/>
                  <a:gd name="T29" fmla="*/ 0 h 598"/>
                  <a:gd name="T30" fmla="*/ 0 w 492"/>
                  <a:gd name="T31" fmla="*/ 0 h 598"/>
                  <a:gd name="T32" fmla="*/ 0 w 492"/>
                  <a:gd name="T33" fmla="*/ 0 h 598"/>
                  <a:gd name="T34" fmla="*/ 0 w 492"/>
                  <a:gd name="T35" fmla="*/ 0 h 598"/>
                  <a:gd name="T36" fmla="*/ 0 w 492"/>
                  <a:gd name="T37" fmla="*/ 0 h 598"/>
                  <a:gd name="T38" fmla="*/ 0 w 492"/>
                  <a:gd name="T39" fmla="*/ 0 h 598"/>
                  <a:gd name="T40" fmla="*/ 0 w 492"/>
                  <a:gd name="T41" fmla="*/ 0 h 598"/>
                  <a:gd name="T42" fmla="*/ 0 w 492"/>
                  <a:gd name="T43" fmla="*/ 0 h 598"/>
                  <a:gd name="T44" fmla="*/ 0 w 492"/>
                  <a:gd name="T45" fmla="*/ 0 h 598"/>
                  <a:gd name="T46" fmla="*/ 0 w 492"/>
                  <a:gd name="T47" fmla="*/ 0 h 598"/>
                  <a:gd name="T48" fmla="*/ 0 w 492"/>
                  <a:gd name="T49" fmla="*/ 0 h 598"/>
                  <a:gd name="T50" fmla="*/ 0 w 492"/>
                  <a:gd name="T51" fmla="*/ 0 h 598"/>
                  <a:gd name="T52" fmla="*/ 0 w 492"/>
                  <a:gd name="T53" fmla="*/ 0 h 598"/>
                  <a:gd name="T54" fmla="*/ 0 w 492"/>
                  <a:gd name="T55" fmla="*/ 0 h 598"/>
                  <a:gd name="T56" fmla="*/ 0 w 492"/>
                  <a:gd name="T57" fmla="*/ 0 h 598"/>
                  <a:gd name="T58" fmla="*/ 0 w 492"/>
                  <a:gd name="T59" fmla="*/ 0 h 598"/>
                  <a:gd name="T60" fmla="*/ 0 w 492"/>
                  <a:gd name="T61" fmla="*/ 0 h 598"/>
                  <a:gd name="T62" fmla="*/ 0 w 492"/>
                  <a:gd name="T63" fmla="*/ 0 h 598"/>
                  <a:gd name="T64" fmla="*/ 0 w 492"/>
                  <a:gd name="T65" fmla="*/ 0 h 598"/>
                  <a:gd name="T66" fmla="*/ 0 w 492"/>
                  <a:gd name="T67" fmla="*/ 0 h 598"/>
                  <a:gd name="T68" fmla="*/ 0 w 492"/>
                  <a:gd name="T69" fmla="*/ 0 h 598"/>
                  <a:gd name="T70" fmla="*/ 0 w 492"/>
                  <a:gd name="T71" fmla="*/ 0 h 598"/>
                  <a:gd name="T72" fmla="*/ 0 w 492"/>
                  <a:gd name="T73" fmla="*/ 0 h 598"/>
                  <a:gd name="T74" fmla="*/ 0 w 492"/>
                  <a:gd name="T75" fmla="*/ 0 h 598"/>
                  <a:gd name="T76" fmla="*/ 0 w 492"/>
                  <a:gd name="T77" fmla="*/ 0 h 598"/>
                  <a:gd name="T78" fmla="*/ 0 w 492"/>
                  <a:gd name="T79" fmla="*/ 0 h 598"/>
                  <a:gd name="T80" fmla="*/ 0 w 492"/>
                  <a:gd name="T81" fmla="*/ 0 h 598"/>
                  <a:gd name="T82" fmla="*/ 0 w 492"/>
                  <a:gd name="T83" fmla="*/ 0 h 598"/>
                  <a:gd name="T84" fmla="*/ 0 w 492"/>
                  <a:gd name="T85" fmla="*/ 0 h 598"/>
                  <a:gd name="T86" fmla="*/ 0 w 492"/>
                  <a:gd name="T87" fmla="*/ 0 h 598"/>
                  <a:gd name="T88" fmla="*/ 0 w 492"/>
                  <a:gd name="T89" fmla="*/ 0 h 598"/>
                  <a:gd name="T90" fmla="*/ 0 w 492"/>
                  <a:gd name="T91" fmla="*/ 0 h 598"/>
                  <a:gd name="T92" fmla="*/ 0 w 492"/>
                  <a:gd name="T93" fmla="*/ 0 h 598"/>
                  <a:gd name="T94" fmla="*/ 0 w 492"/>
                  <a:gd name="T95" fmla="*/ 0 h 598"/>
                  <a:gd name="T96" fmla="*/ 0 w 492"/>
                  <a:gd name="T97" fmla="*/ 0 h 598"/>
                  <a:gd name="T98" fmla="*/ 0 w 492"/>
                  <a:gd name="T99" fmla="*/ 0 h 598"/>
                  <a:gd name="T100" fmla="*/ 0 w 492"/>
                  <a:gd name="T101" fmla="*/ 0 h 598"/>
                  <a:gd name="T102" fmla="*/ 0 w 492"/>
                  <a:gd name="T103" fmla="*/ 0 h 598"/>
                  <a:gd name="T104" fmla="*/ 0 w 492"/>
                  <a:gd name="T105" fmla="*/ 0 h 598"/>
                  <a:gd name="T106" fmla="*/ 0 w 492"/>
                  <a:gd name="T107" fmla="*/ 0 h 5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92"/>
                  <a:gd name="T163" fmla="*/ 0 h 598"/>
                  <a:gd name="T164" fmla="*/ 492 w 492"/>
                  <a:gd name="T165" fmla="*/ 598 h 59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92" h="598">
                    <a:moveTo>
                      <a:pt x="0" y="95"/>
                    </a:moveTo>
                    <a:lnTo>
                      <a:pt x="20" y="68"/>
                    </a:lnTo>
                    <a:lnTo>
                      <a:pt x="39" y="48"/>
                    </a:lnTo>
                    <a:lnTo>
                      <a:pt x="62" y="33"/>
                    </a:lnTo>
                    <a:lnTo>
                      <a:pt x="89" y="20"/>
                    </a:lnTo>
                    <a:lnTo>
                      <a:pt x="115" y="16"/>
                    </a:lnTo>
                    <a:lnTo>
                      <a:pt x="142" y="16"/>
                    </a:lnTo>
                    <a:lnTo>
                      <a:pt x="175" y="22"/>
                    </a:lnTo>
                    <a:lnTo>
                      <a:pt x="207" y="31"/>
                    </a:lnTo>
                    <a:lnTo>
                      <a:pt x="246" y="51"/>
                    </a:lnTo>
                    <a:lnTo>
                      <a:pt x="288" y="75"/>
                    </a:lnTo>
                    <a:lnTo>
                      <a:pt x="322" y="103"/>
                    </a:lnTo>
                    <a:lnTo>
                      <a:pt x="355" y="135"/>
                    </a:lnTo>
                    <a:lnTo>
                      <a:pt x="390" y="179"/>
                    </a:lnTo>
                    <a:lnTo>
                      <a:pt x="419" y="225"/>
                    </a:lnTo>
                    <a:lnTo>
                      <a:pt x="442" y="270"/>
                    </a:lnTo>
                    <a:lnTo>
                      <a:pt x="462" y="317"/>
                    </a:lnTo>
                    <a:lnTo>
                      <a:pt x="474" y="360"/>
                    </a:lnTo>
                    <a:lnTo>
                      <a:pt x="480" y="394"/>
                    </a:lnTo>
                    <a:lnTo>
                      <a:pt x="481" y="437"/>
                    </a:lnTo>
                    <a:lnTo>
                      <a:pt x="477" y="480"/>
                    </a:lnTo>
                    <a:lnTo>
                      <a:pt x="467" y="515"/>
                    </a:lnTo>
                    <a:lnTo>
                      <a:pt x="452" y="543"/>
                    </a:lnTo>
                    <a:lnTo>
                      <a:pt x="429" y="563"/>
                    </a:lnTo>
                    <a:lnTo>
                      <a:pt x="398" y="583"/>
                    </a:lnTo>
                    <a:lnTo>
                      <a:pt x="367" y="593"/>
                    </a:lnTo>
                    <a:lnTo>
                      <a:pt x="335" y="595"/>
                    </a:lnTo>
                    <a:lnTo>
                      <a:pt x="354" y="598"/>
                    </a:lnTo>
                    <a:lnTo>
                      <a:pt x="374" y="598"/>
                    </a:lnTo>
                    <a:lnTo>
                      <a:pt x="411" y="587"/>
                    </a:lnTo>
                    <a:lnTo>
                      <a:pt x="442" y="565"/>
                    </a:lnTo>
                    <a:lnTo>
                      <a:pt x="464" y="543"/>
                    </a:lnTo>
                    <a:lnTo>
                      <a:pt x="480" y="507"/>
                    </a:lnTo>
                    <a:lnTo>
                      <a:pt x="492" y="454"/>
                    </a:lnTo>
                    <a:lnTo>
                      <a:pt x="492" y="408"/>
                    </a:lnTo>
                    <a:lnTo>
                      <a:pt x="485" y="361"/>
                    </a:lnTo>
                    <a:lnTo>
                      <a:pt x="472" y="308"/>
                    </a:lnTo>
                    <a:lnTo>
                      <a:pt x="452" y="259"/>
                    </a:lnTo>
                    <a:lnTo>
                      <a:pt x="426" y="209"/>
                    </a:lnTo>
                    <a:lnTo>
                      <a:pt x="390" y="155"/>
                    </a:lnTo>
                    <a:lnTo>
                      <a:pt x="361" y="117"/>
                    </a:lnTo>
                    <a:lnTo>
                      <a:pt x="322" y="81"/>
                    </a:lnTo>
                    <a:lnTo>
                      <a:pt x="277" y="50"/>
                    </a:lnTo>
                    <a:lnTo>
                      <a:pt x="236" y="27"/>
                    </a:lnTo>
                    <a:lnTo>
                      <a:pt x="193" y="11"/>
                    </a:lnTo>
                    <a:lnTo>
                      <a:pt x="166" y="4"/>
                    </a:lnTo>
                    <a:lnTo>
                      <a:pt x="136" y="0"/>
                    </a:lnTo>
                    <a:lnTo>
                      <a:pt x="106" y="5"/>
                    </a:lnTo>
                    <a:lnTo>
                      <a:pt x="75" y="14"/>
                    </a:lnTo>
                    <a:lnTo>
                      <a:pt x="49" y="29"/>
                    </a:lnTo>
                    <a:lnTo>
                      <a:pt x="27" y="50"/>
                    </a:lnTo>
                    <a:lnTo>
                      <a:pt x="15" y="6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1" name="Freeform 1641"/>
              <p:cNvSpPr>
                <a:spLocks/>
              </p:cNvSpPr>
              <p:nvPr/>
            </p:nvSpPr>
            <p:spPr bwMode="auto">
              <a:xfrm>
                <a:off x="4319" y="520"/>
                <a:ext cx="157" cy="92"/>
              </a:xfrm>
              <a:custGeom>
                <a:avLst/>
                <a:gdLst>
                  <a:gd name="T0" fmla="*/ 0 w 631"/>
                  <a:gd name="T1" fmla="*/ 0 h 365"/>
                  <a:gd name="T2" fmla="*/ 0 w 631"/>
                  <a:gd name="T3" fmla="*/ 0 h 365"/>
                  <a:gd name="T4" fmla="*/ 0 w 631"/>
                  <a:gd name="T5" fmla="*/ 0 h 365"/>
                  <a:gd name="T6" fmla="*/ 0 w 631"/>
                  <a:gd name="T7" fmla="*/ 0 h 365"/>
                  <a:gd name="T8" fmla="*/ 0 w 631"/>
                  <a:gd name="T9" fmla="*/ 0 h 365"/>
                  <a:gd name="T10" fmla="*/ 0 w 631"/>
                  <a:gd name="T11" fmla="*/ 0 h 365"/>
                  <a:gd name="T12" fmla="*/ 0 w 631"/>
                  <a:gd name="T13" fmla="*/ 0 h 365"/>
                  <a:gd name="T14" fmla="*/ 0 w 631"/>
                  <a:gd name="T15" fmla="*/ 0 h 365"/>
                  <a:gd name="T16" fmla="*/ 0 w 631"/>
                  <a:gd name="T17" fmla="*/ 0 h 365"/>
                  <a:gd name="T18" fmla="*/ 0 w 631"/>
                  <a:gd name="T19" fmla="*/ 0 h 365"/>
                  <a:gd name="T20" fmla="*/ 0 w 631"/>
                  <a:gd name="T21" fmla="*/ 0 h 365"/>
                  <a:gd name="T22" fmla="*/ 0 w 631"/>
                  <a:gd name="T23" fmla="*/ 0 h 365"/>
                  <a:gd name="T24" fmla="*/ 0 w 631"/>
                  <a:gd name="T25" fmla="*/ 0 h 365"/>
                  <a:gd name="T26" fmla="*/ 0 w 631"/>
                  <a:gd name="T27" fmla="*/ 0 h 365"/>
                  <a:gd name="T28" fmla="*/ 0 w 631"/>
                  <a:gd name="T29" fmla="*/ 0 h 365"/>
                  <a:gd name="T30" fmla="*/ 0 w 631"/>
                  <a:gd name="T31" fmla="*/ 0 h 365"/>
                  <a:gd name="T32" fmla="*/ 0 w 631"/>
                  <a:gd name="T33" fmla="*/ 0 h 365"/>
                  <a:gd name="T34" fmla="*/ 0 w 631"/>
                  <a:gd name="T35" fmla="*/ 0 h 365"/>
                  <a:gd name="T36" fmla="*/ 0 w 631"/>
                  <a:gd name="T37" fmla="*/ 0 h 365"/>
                  <a:gd name="T38" fmla="*/ 0 w 631"/>
                  <a:gd name="T39" fmla="*/ 0 h 365"/>
                  <a:gd name="T40" fmla="*/ 0 w 631"/>
                  <a:gd name="T41" fmla="*/ 0 h 365"/>
                  <a:gd name="T42" fmla="*/ 0 w 631"/>
                  <a:gd name="T43" fmla="*/ 0 h 365"/>
                  <a:gd name="T44" fmla="*/ 0 w 631"/>
                  <a:gd name="T45" fmla="*/ 0 h 365"/>
                  <a:gd name="T46" fmla="*/ 0 w 631"/>
                  <a:gd name="T47" fmla="*/ 0 h 365"/>
                  <a:gd name="T48" fmla="*/ 0 w 631"/>
                  <a:gd name="T49" fmla="*/ 0 h 365"/>
                  <a:gd name="T50" fmla="*/ 0 w 631"/>
                  <a:gd name="T51" fmla="*/ 0 h 365"/>
                  <a:gd name="T52" fmla="*/ 0 w 631"/>
                  <a:gd name="T53" fmla="*/ 0 h 365"/>
                  <a:gd name="T54" fmla="*/ 0 w 631"/>
                  <a:gd name="T55" fmla="*/ 0 h 365"/>
                  <a:gd name="T56" fmla="*/ 0 w 631"/>
                  <a:gd name="T57" fmla="*/ 0 h 365"/>
                  <a:gd name="T58" fmla="*/ 0 w 631"/>
                  <a:gd name="T59" fmla="*/ 0 h 365"/>
                  <a:gd name="T60" fmla="*/ 0 w 631"/>
                  <a:gd name="T61" fmla="*/ 0 h 365"/>
                  <a:gd name="T62" fmla="*/ 0 w 631"/>
                  <a:gd name="T63" fmla="*/ 0 h 365"/>
                  <a:gd name="T64" fmla="*/ 0 w 631"/>
                  <a:gd name="T65" fmla="*/ 0 h 365"/>
                  <a:gd name="T66" fmla="*/ 0 w 631"/>
                  <a:gd name="T67" fmla="*/ 0 h 365"/>
                  <a:gd name="T68" fmla="*/ 0 w 631"/>
                  <a:gd name="T69" fmla="*/ 0 h 365"/>
                  <a:gd name="T70" fmla="*/ 0 w 631"/>
                  <a:gd name="T71" fmla="*/ 0 h 365"/>
                  <a:gd name="T72" fmla="*/ 0 w 631"/>
                  <a:gd name="T73" fmla="*/ 0 h 365"/>
                  <a:gd name="T74" fmla="*/ 0 w 631"/>
                  <a:gd name="T75" fmla="*/ 0 h 365"/>
                  <a:gd name="T76" fmla="*/ 0 w 631"/>
                  <a:gd name="T77" fmla="*/ 0 h 365"/>
                  <a:gd name="T78" fmla="*/ 0 w 631"/>
                  <a:gd name="T79" fmla="*/ 0 h 365"/>
                  <a:gd name="T80" fmla="*/ 0 w 631"/>
                  <a:gd name="T81" fmla="*/ 0 h 365"/>
                  <a:gd name="T82" fmla="*/ 0 w 631"/>
                  <a:gd name="T83" fmla="*/ 0 h 365"/>
                  <a:gd name="T84" fmla="*/ 0 w 631"/>
                  <a:gd name="T85" fmla="*/ 0 h 365"/>
                  <a:gd name="T86" fmla="*/ 0 w 631"/>
                  <a:gd name="T87" fmla="*/ 0 h 365"/>
                  <a:gd name="T88" fmla="*/ 0 w 631"/>
                  <a:gd name="T89" fmla="*/ 0 h 365"/>
                  <a:gd name="T90" fmla="*/ 0 w 631"/>
                  <a:gd name="T91" fmla="*/ 0 h 365"/>
                  <a:gd name="T92" fmla="*/ 0 w 631"/>
                  <a:gd name="T93" fmla="*/ 0 h 365"/>
                  <a:gd name="T94" fmla="*/ 0 w 631"/>
                  <a:gd name="T95" fmla="*/ 0 h 365"/>
                  <a:gd name="T96" fmla="*/ 0 w 631"/>
                  <a:gd name="T97" fmla="*/ 0 h 365"/>
                  <a:gd name="T98" fmla="*/ 0 w 631"/>
                  <a:gd name="T99" fmla="*/ 0 h 36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31"/>
                  <a:gd name="T151" fmla="*/ 0 h 365"/>
                  <a:gd name="T152" fmla="*/ 631 w 631"/>
                  <a:gd name="T153" fmla="*/ 365 h 36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31" h="365">
                    <a:moveTo>
                      <a:pt x="0" y="115"/>
                    </a:moveTo>
                    <a:lnTo>
                      <a:pt x="13" y="89"/>
                    </a:lnTo>
                    <a:lnTo>
                      <a:pt x="36" y="63"/>
                    </a:lnTo>
                    <a:lnTo>
                      <a:pt x="62" y="47"/>
                    </a:lnTo>
                    <a:lnTo>
                      <a:pt x="102" y="30"/>
                    </a:lnTo>
                    <a:lnTo>
                      <a:pt x="153" y="19"/>
                    </a:lnTo>
                    <a:lnTo>
                      <a:pt x="197" y="16"/>
                    </a:lnTo>
                    <a:lnTo>
                      <a:pt x="257" y="19"/>
                    </a:lnTo>
                    <a:lnTo>
                      <a:pt x="309" y="26"/>
                    </a:lnTo>
                    <a:lnTo>
                      <a:pt x="375" y="42"/>
                    </a:lnTo>
                    <a:lnTo>
                      <a:pt x="433" y="63"/>
                    </a:lnTo>
                    <a:lnTo>
                      <a:pt x="478" y="85"/>
                    </a:lnTo>
                    <a:lnTo>
                      <a:pt x="509" y="103"/>
                    </a:lnTo>
                    <a:lnTo>
                      <a:pt x="545" y="129"/>
                    </a:lnTo>
                    <a:lnTo>
                      <a:pt x="575" y="158"/>
                    </a:lnTo>
                    <a:lnTo>
                      <a:pt x="596" y="182"/>
                    </a:lnTo>
                    <a:lnTo>
                      <a:pt x="609" y="208"/>
                    </a:lnTo>
                    <a:lnTo>
                      <a:pt x="619" y="238"/>
                    </a:lnTo>
                    <a:lnTo>
                      <a:pt x="620" y="263"/>
                    </a:lnTo>
                    <a:lnTo>
                      <a:pt x="615" y="285"/>
                    </a:lnTo>
                    <a:lnTo>
                      <a:pt x="604" y="308"/>
                    </a:lnTo>
                    <a:lnTo>
                      <a:pt x="583" y="329"/>
                    </a:lnTo>
                    <a:lnTo>
                      <a:pt x="559" y="343"/>
                    </a:lnTo>
                    <a:lnTo>
                      <a:pt x="532" y="356"/>
                    </a:lnTo>
                    <a:lnTo>
                      <a:pt x="502" y="365"/>
                    </a:lnTo>
                    <a:lnTo>
                      <a:pt x="535" y="360"/>
                    </a:lnTo>
                    <a:lnTo>
                      <a:pt x="566" y="347"/>
                    </a:lnTo>
                    <a:lnTo>
                      <a:pt x="607" y="313"/>
                    </a:lnTo>
                    <a:lnTo>
                      <a:pt x="626" y="282"/>
                    </a:lnTo>
                    <a:lnTo>
                      <a:pt x="631" y="251"/>
                    </a:lnTo>
                    <a:lnTo>
                      <a:pt x="626" y="221"/>
                    </a:lnTo>
                    <a:lnTo>
                      <a:pt x="609" y="186"/>
                    </a:lnTo>
                    <a:lnTo>
                      <a:pt x="585" y="155"/>
                    </a:lnTo>
                    <a:lnTo>
                      <a:pt x="557" y="121"/>
                    </a:lnTo>
                    <a:lnTo>
                      <a:pt x="523" y="95"/>
                    </a:lnTo>
                    <a:lnTo>
                      <a:pt x="480" y="67"/>
                    </a:lnTo>
                    <a:lnTo>
                      <a:pt x="427" y="38"/>
                    </a:lnTo>
                    <a:lnTo>
                      <a:pt x="387" y="25"/>
                    </a:lnTo>
                    <a:lnTo>
                      <a:pt x="313" y="7"/>
                    </a:lnTo>
                    <a:lnTo>
                      <a:pt x="257" y="0"/>
                    </a:lnTo>
                    <a:lnTo>
                      <a:pt x="200" y="3"/>
                    </a:lnTo>
                    <a:lnTo>
                      <a:pt x="159" y="7"/>
                    </a:lnTo>
                    <a:lnTo>
                      <a:pt x="114" y="17"/>
                    </a:lnTo>
                    <a:lnTo>
                      <a:pt x="76" y="30"/>
                    </a:lnTo>
                    <a:lnTo>
                      <a:pt x="49" y="46"/>
                    </a:lnTo>
                    <a:lnTo>
                      <a:pt x="30" y="59"/>
                    </a:lnTo>
                    <a:lnTo>
                      <a:pt x="14" y="78"/>
                    </a:lnTo>
                    <a:lnTo>
                      <a:pt x="5" y="95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2" name="Freeform 1642"/>
              <p:cNvSpPr>
                <a:spLocks/>
              </p:cNvSpPr>
              <p:nvPr/>
            </p:nvSpPr>
            <p:spPr bwMode="auto">
              <a:xfrm>
                <a:off x="4435" y="616"/>
                <a:ext cx="153" cy="187"/>
              </a:xfrm>
              <a:custGeom>
                <a:avLst/>
                <a:gdLst>
                  <a:gd name="T0" fmla="*/ 0 w 612"/>
                  <a:gd name="T1" fmla="*/ 0 h 744"/>
                  <a:gd name="T2" fmla="*/ 0 w 612"/>
                  <a:gd name="T3" fmla="*/ 0 h 744"/>
                  <a:gd name="T4" fmla="*/ 0 w 612"/>
                  <a:gd name="T5" fmla="*/ 0 h 744"/>
                  <a:gd name="T6" fmla="*/ 0 w 612"/>
                  <a:gd name="T7" fmla="*/ 0 h 744"/>
                  <a:gd name="T8" fmla="*/ 0 w 612"/>
                  <a:gd name="T9" fmla="*/ 0 h 744"/>
                  <a:gd name="T10" fmla="*/ 0 w 612"/>
                  <a:gd name="T11" fmla="*/ 0 h 744"/>
                  <a:gd name="T12" fmla="*/ 0 w 612"/>
                  <a:gd name="T13" fmla="*/ 0 h 744"/>
                  <a:gd name="T14" fmla="*/ 0 w 612"/>
                  <a:gd name="T15" fmla="*/ 0 h 744"/>
                  <a:gd name="T16" fmla="*/ 0 w 612"/>
                  <a:gd name="T17" fmla="*/ 0 h 744"/>
                  <a:gd name="T18" fmla="*/ 0 w 612"/>
                  <a:gd name="T19" fmla="*/ 0 h 744"/>
                  <a:gd name="T20" fmla="*/ 0 w 612"/>
                  <a:gd name="T21" fmla="*/ 0 h 7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2"/>
                  <a:gd name="T34" fmla="*/ 0 h 744"/>
                  <a:gd name="T35" fmla="*/ 612 w 612"/>
                  <a:gd name="T36" fmla="*/ 744 h 74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2" h="744">
                    <a:moveTo>
                      <a:pt x="0" y="574"/>
                    </a:moveTo>
                    <a:lnTo>
                      <a:pt x="208" y="744"/>
                    </a:lnTo>
                    <a:lnTo>
                      <a:pt x="612" y="165"/>
                    </a:lnTo>
                    <a:lnTo>
                      <a:pt x="402" y="0"/>
                    </a:lnTo>
                    <a:lnTo>
                      <a:pt x="23" y="540"/>
                    </a:lnTo>
                    <a:lnTo>
                      <a:pt x="409" y="21"/>
                    </a:lnTo>
                    <a:lnTo>
                      <a:pt x="589" y="161"/>
                    </a:lnTo>
                    <a:lnTo>
                      <a:pt x="205" y="725"/>
                    </a:lnTo>
                    <a:lnTo>
                      <a:pt x="9" y="564"/>
                    </a:lnTo>
                    <a:lnTo>
                      <a:pt x="0" y="57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3" name="Freeform 1643"/>
              <p:cNvSpPr>
                <a:spLocks/>
              </p:cNvSpPr>
              <p:nvPr/>
            </p:nvSpPr>
            <p:spPr bwMode="auto">
              <a:xfrm>
                <a:off x="4221" y="774"/>
                <a:ext cx="229" cy="135"/>
              </a:xfrm>
              <a:custGeom>
                <a:avLst/>
                <a:gdLst>
                  <a:gd name="T0" fmla="*/ 0 w 914"/>
                  <a:gd name="T1" fmla="*/ 0 h 540"/>
                  <a:gd name="T2" fmla="*/ 0 w 914"/>
                  <a:gd name="T3" fmla="*/ 0 h 540"/>
                  <a:gd name="T4" fmla="*/ 0 w 914"/>
                  <a:gd name="T5" fmla="*/ 0 h 540"/>
                  <a:gd name="T6" fmla="*/ 0 w 914"/>
                  <a:gd name="T7" fmla="*/ 0 h 540"/>
                  <a:gd name="T8" fmla="*/ 0 w 914"/>
                  <a:gd name="T9" fmla="*/ 0 h 540"/>
                  <a:gd name="T10" fmla="*/ 0 w 914"/>
                  <a:gd name="T11" fmla="*/ 0 h 540"/>
                  <a:gd name="T12" fmla="*/ 0 w 914"/>
                  <a:gd name="T13" fmla="*/ 0 h 540"/>
                  <a:gd name="T14" fmla="*/ 0 w 914"/>
                  <a:gd name="T15" fmla="*/ 0 h 540"/>
                  <a:gd name="T16" fmla="*/ 0 w 914"/>
                  <a:gd name="T17" fmla="*/ 0 h 540"/>
                  <a:gd name="T18" fmla="*/ 0 w 914"/>
                  <a:gd name="T19" fmla="*/ 0 h 540"/>
                  <a:gd name="T20" fmla="*/ 0 w 914"/>
                  <a:gd name="T21" fmla="*/ 0 h 540"/>
                  <a:gd name="T22" fmla="*/ 0 w 914"/>
                  <a:gd name="T23" fmla="*/ 0 h 540"/>
                  <a:gd name="T24" fmla="*/ 0 w 914"/>
                  <a:gd name="T25" fmla="*/ 0 h 540"/>
                  <a:gd name="T26" fmla="*/ 0 w 914"/>
                  <a:gd name="T27" fmla="*/ 0 h 540"/>
                  <a:gd name="T28" fmla="*/ 0 w 914"/>
                  <a:gd name="T29" fmla="*/ 0 h 540"/>
                  <a:gd name="T30" fmla="*/ 0 w 914"/>
                  <a:gd name="T31" fmla="*/ 0 h 540"/>
                  <a:gd name="T32" fmla="*/ 0 w 914"/>
                  <a:gd name="T33" fmla="*/ 0 h 5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4"/>
                  <a:gd name="T52" fmla="*/ 0 h 540"/>
                  <a:gd name="T53" fmla="*/ 914 w 914"/>
                  <a:gd name="T54" fmla="*/ 540 h 5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4" h="540">
                    <a:moveTo>
                      <a:pt x="589" y="0"/>
                    </a:moveTo>
                    <a:lnTo>
                      <a:pt x="526" y="4"/>
                    </a:lnTo>
                    <a:lnTo>
                      <a:pt x="378" y="78"/>
                    </a:lnTo>
                    <a:lnTo>
                      <a:pt x="392" y="89"/>
                    </a:lnTo>
                    <a:lnTo>
                      <a:pt x="531" y="19"/>
                    </a:lnTo>
                    <a:lnTo>
                      <a:pt x="567" y="13"/>
                    </a:lnTo>
                    <a:lnTo>
                      <a:pt x="0" y="322"/>
                    </a:lnTo>
                    <a:lnTo>
                      <a:pt x="476" y="540"/>
                    </a:lnTo>
                    <a:lnTo>
                      <a:pt x="914" y="339"/>
                    </a:lnTo>
                    <a:lnTo>
                      <a:pt x="914" y="314"/>
                    </a:lnTo>
                    <a:lnTo>
                      <a:pt x="479" y="518"/>
                    </a:lnTo>
                    <a:lnTo>
                      <a:pt x="45" y="315"/>
                    </a:lnTo>
                    <a:lnTo>
                      <a:pt x="589" y="23"/>
                    </a:lnTo>
                    <a:lnTo>
                      <a:pt x="602" y="35"/>
                    </a:lnTo>
                    <a:lnTo>
                      <a:pt x="619" y="22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4" name="Freeform 1644"/>
              <p:cNvSpPr>
                <a:spLocks/>
              </p:cNvSpPr>
              <p:nvPr/>
            </p:nvSpPr>
            <p:spPr bwMode="auto">
              <a:xfrm>
                <a:off x="4312" y="841"/>
                <a:ext cx="112" cy="55"/>
              </a:xfrm>
              <a:custGeom>
                <a:avLst/>
                <a:gdLst>
                  <a:gd name="T0" fmla="*/ 0 w 448"/>
                  <a:gd name="T1" fmla="*/ 0 h 224"/>
                  <a:gd name="T2" fmla="*/ 0 w 448"/>
                  <a:gd name="T3" fmla="*/ 0 h 224"/>
                  <a:gd name="T4" fmla="*/ 0 w 448"/>
                  <a:gd name="T5" fmla="*/ 0 h 224"/>
                  <a:gd name="T6" fmla="*/ 0 w 448"/>
                  <a:gd name="T7" fmla="*/ 0 h 224"/>
                  <a:gd name="T8" fmla="*/ 0 w 448"/>
                  <a:gd name="T9" fmla="*/ 0 h 224"/>
                  <a:gd name="T10" fmla="*/ 0 w 448"/>
                  <a:gd name="T11" fmla="*/ 0 h 2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8"/>
                  <a:gd name="T19" fmla="*/ 0 h 224"/>
                  <a:gd name="T20" fmla="*/ 448 w 448"/>
                  <a:gd name="T21" fmla="*/ 224 h 2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8" h="224">
                    <a:moveTo>
                      <a:pt x="0" y="213"/>
                    </a:moveTo>
                    <a:lnTo>
                      <a:pt x="433" y="0"/>
                    </a:lnTo>
                    <a:lnTo>
                      <a:pt x="448" y="11"/>
                    </a:lnTo>
                    <a:lnTo>
                      <a:pt x="17" y="224"/>
                    </a:lnTo>
                    <a:lnTo>
                      <a:pt x="0" y="2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5" name="Freeform 1645"/>
              <p:cNvSpPr>
                <a:spLocks/>
              </p:cNvSpPr>
              <p:nvPr/>
            </p:nvSpPr>
            <p:spPr bwMode="auto">
              <a:xfrm>
                <a:off x="4252" y="801"/>
                <a:ext cx="129" cy="64"/>
              </a:xfrm>
              <a:custGeom>
                <a:avLst/>
                <a:gdLst>
                  <a:gd name="T0" fmla="*/ 0 w 514"/>
                  <a:gd name="T1" fmla="*/ 0 h 258"/>
                  <a:gd name="T2" fmla="*/ 0 w 514"/>
                  <a:gd name="T3" fmla="*/ 0 h 258"/>
                  <a:gd name="T4" fmla="*/ 0 w 514"/>
                  <a:gd name="T5" fmla="*/ 0 h 258"/>
                  <a:gd name="T6" fmla="*/ 0 w 514"/>
                  <a:gd name="T7" fmla="*/ 0 h 258"/>
                  <a:gd name="T8" fmla="*/ 0 w 514"/>
                  <a:gd name="T9" fmla="*/ 0 h 258"/>
                  <a:gd name="T10" fmla="*/ 0 w 514"/>
                  <a:gd name="T11" fmla="*/ 0 h 2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4"/>
                  <a:gd name="T19" fmla="*/ 0 h 258"/>
                  <a:gd name="T20" fmla="*/ 514 w 514"/>
                  <a:gd name="T21" fmla="*/ 258 h 2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4" h="258">
                    <a:moveTo>
                      <a:pt x="0" y="251"/>
                    </a:moveTo>
                    <a:lnTo>
                      <a:pt x="502" y="0"/>
                    </a:lnTo>
                    <a:lnTo>
                      <a:pt x="514" y="10"/>
                    </a:lnTo>
                    <a:lnTo>
                      <a:pt x="26" y="258"/>
                    </a:lnTo>
                    <a:lnTo>
                      <a:pt x="0" y="2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6" name="Freeform 1646"/>
              <p:cNvSpPr>
                <a:spLocks/>
              </p:cNvSpPr>
              <p:nvPr/>
            </p:nvSpPr>
            <p:spPr bwMode="auto">
              <a:xfrm>
                <a:off x="4256" y="835"/>
                <a:ext cx="34" cy="13"/>
              </a:xfrm>
              <a:custGeom>
                <a:avLst/>
                <a:gdLst>
                  <a:gd name="T0" fmla="*/ 0 w 134"/>
                  <a:gd name="T1" fmla="*/ 0 h 52"/>
                  <a:gd name="T2" fmla="*/ 0 w 134"/>
                  <a:gd name="T3" fmla="*/ 0 h 52"/>
                  <a:gd name="T4" fmla="*/ 0 w 134"/>
                  <a:gd name="T5" fmla="*/ 0 h 52"/>
                  <a:gd name="T6" fmla="*/ 0 w 134"/>
                  <a:gd name="T7" fmla="*/ 0 h 52"/>
                  <a:gd name="T8" fmla="*/ 0 w 134"/>
                  <a:gd name="T9" fmla="*/ 0 h 52"/>
                  <a:gd name="T10" fmla="*/ 0 w 134"/>
                  <a:gd name="T11" fmla="*/ 0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4"/>
                  <a:gd name="T19" fmla="*/ 0 h 52"/>
                  <a:gd name="T20" fmla="*/ 134 w 134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4" h="52">
                    <a:moveTo>
                      <a:pt x="0" y="7"/>
                    </a:moveTo>
                    <a:lnTo>
                      <a:pt x="122" y="52"/>
                    </a:lnTo>
                    <a:lnTo>
                      <a:pt x="134" y="46"/>
                    </a:lnTo>
                    <a:lnTo>
                      <a:pt x="2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7" name="Freeform 1647"/>
              <p:cNvSpPr>
                <a:spLocks/>
              </p:cNvSpPr>
              <p:nvPr/>
            </p:nvSpPr>
            <p:spPr bwMode="auto">
              <a:xfrm>
                <a:off x="4289" y="818"/>
                <a:ext cx="34" cy="13"/>
              </a:xfrm>
              <a:custGeom>
                <a:avLst/>
                <a:gdLst>
                  <a:gd name="T0" fmla="*/ 0 w 133"/>
                  <a:gd name="T1" fmla="*/ 0 h 52"/>
                  <a:gd name="T2" fmla="*/ 0 w 133"/>
                  <a:gd name="T3" fmla="*/ 0 h 52"/>
                  <a:gd name="T4" fmla="*/ 0 w 133"/>
                  <a:gd name="T5" fmla="*/ 0 h 52"/>
                  <a:gd name="T6" fmla="*/ 0 w 133"/>
                  <a:gd name="T7" fmla="*/ 0 h 52"/>
                  <a:gd name="T8" fmla="*/ 0 w 133"/>
                  <a:gd name="T9" fmla="*/ 0 h 52"/>
                  <a:gd name="T10" fmla="*/ 0 w 133"/>
                  <a:gd name="T11" fmla="*/ 0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3"/>
                  <a:gd name="T19" fmla="*/ 0 h 52"/>
                  <a:gd name="T20" fmla="*/ 133 w 133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3" h="52">
                    <a:moveTo>
                      <a:pt x="0" y="6"/>
                    </a:moveTo>
                    <a:lnTo>
                      <a:pt x="122" y="52"/>
                    </a:lnTo>
                    <a:lnTo>
                      <a:pt x="133" y="45"/>
                    </a:lnTo>
                    <a:lnTo>
                      <a:pt x="19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8" name="Freeform 1648"/>
              <p:cNvSpPr>
                <a:spLocks/>
              </p:cNvSpPr>
              <p:nvPr/>
            </p:nvSpPr>
            <p:spPr bwMode="auto">
              <a:xfrm>
                <a:off x="4325" y="800"/>
                <a:ext cx="33" cy="13"/>
              </a:xfrm>
              <a:custGeom>
                <a:avLst/>
                <a:gdLst>
                  <a:gd name="T0" fmla="*/ 0 w 134"/>
                  <a:gd name="T1" fmla="*/ 0 h 52"/>
                  <a:gd name="T2" fmla="*/ 0 w 134"/>
                  <a:gd name="T3" fmla="*/ 0 h 52"/>
                  <a:gd name="T4" fmla="*/ 0 w 134"/>
                  <a:gd name="T5" fmla="*/ 0 h 52"/>
                  <a:gd name="T6" fmla="*/ 0 w 134"/>
                  <a:gd name="T7" fmla="*/ 0 h 52"/>
                  <a:gd name="T8" fmla="*/ 0 w 134"/>
                  <a:gd name="T9" fmla="*/ 0 h 52"/>
                  <a:gd name="T10" fmla="*/ 0 w 134"/>
                  <a:gd name="T11" fmla="*/ 0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4"/>
                  <a:gd name="T19" fmla="*/ 0 h 52"/>
                  <a:gd name="T20" fmla="*/ 134 w 134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4" h="52">
                    <a:moveTo>
                      <a:pt x="0" y="5"/>
                    </a:moveTo>
                    <a:lnTo>
                      <a:pt x="122" y="52"/>
                    </a:lnTo>
                    <a:lnTo>
                      <a:pt x="134" y="44"/>
                    </a:lnTo>
                    <a:lnTo>
                      <a:pt x="2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9" name="Freeform 1649"/>
              <p:cNvSpPr>
                <a:spLocks/>
              </p:cNvSpPr>
              <p:nvPr/>
            </p:nvSpPr>
            <p:spPr bwMode="auto">
              <a:xfrm>
                <a:off x="4270" y="856"/>
                <a:ext cx="61" cy="26"/>
              </a:xfrm>
              <a:custGeom>
                <a:avLst/>
                <a:gdLst>
                  <a:gd name="T0" fmla="*/ 0 w 244"/>
                  <a:gd name="T1" fmla="*/ 0 h 104"/>
                  <a:gd name="T2" fmla="*/ 0 w 244"/>
                  <a:gd name="T3" fmla="*/ 0 h 104"/>
                  <a:gd name="T4" fmla="*/ 0 w 244"/>
                  <a:gd name="T5" fmla="*/ 0 h 104"/>
                  <a:gd name="T6" fmla="*/ 0 w 244"/>
                  <a:gd name="T7" fmla="*/ 0 h 104"/>
                  <a:gd name="T8" fmla="*/ 0 w 244"/>
                  <a:gd name="T9" fmla="*/ 0 h 104"/>
                  <a:gd name="T10" fmla="*/ 0 w 244"/>
                  <a:gd name="T11" fmla="*/ 0 h 1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04"/>
                  <a:gd name="T20" fmla="*/ 244 w 244"/>
                  <a:gd name="T21" fmla="*/ 104 h 10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04">
                    <a:moveTo>
                      <a:pt x="0" y="2"/>
                    </a:moveTo>
                    <a:lnTo>
                      <a:pt x="231" y="104"/>
                    </a:lnTo>
                    <a:lnTo>
                      <a:pt x="244" y="99"/>
                    </a:lnTo>
                    <a:lnTo>
                      <a:pt x="16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0" name="Freeform 1650"/>
              <p:cNvSpPr>
                <a:spLocks/>
              </p:cNvSpPr>
              <p:nvPr/>
            </p:nvSpPr>
            <p:spPr bwMode="auto">
              <a:xfrm>
                <a:off x="4304" y="839"/>
                <a:ext cx="62" cy="27"/>
              </a:xfrm>
              <a:custGeom>
                <a:avLst/>
                <a:gdLst>
                  <a:gd name="T0" fmla="*/ 0 w 245"/>
                  <a:gd name="T1" fmla="*/ 0 h 105"/>
                  <a:gd name="T2" fmla="*/ 0 w 245"/>
                  <a:gd name="T3" fmla="*/ 0 h 105"/>
                  <a:gd name="T4" fmla="*/ 0 w 245"/>
                  <a:gd name="T5" fmla="*/ 0 h 105"/>
                  <a:gd name="T6" fmla="*/ 0 w 245"/>
                  <a:gd name="T7" fmla="*/ 0 h 105"/>
                  <a:gd name="T8" fmla="*/ 0 w 245"/>
                  <a:gd name="T9" fmla="*/ 0 h 105"/>
                  <a:gd name="T10" fmla="*/ 0 w 245"/>
                  <a:gd name="T11" fmla="*/ 0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05"/>
                  <a:gd name="T20" fmla="*/ 245 w 245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05">
                    <a:moveTo>
                      <a:pt x="0" y="3"/>
                    </a:moveTo>
                    <a:lnTo>
                      <a:pt x="232" y="105"/>
                    </a:lnTo>
                    <a:lnTo>
                      <a:pt x="245" y="100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1" name="Freeform 1651"/>
              <p:cNvSpPr>
                <a:spLocks/>
              </p:cNvSpPr>
              <p:nvPr/>
            </p:nvSpPr>
            <p:spPr bwMode="auto">
              <a:xfrm>
                <a:off x="4338" y="821"/>
                <a:ext cx="64" cy="28"/>
              </a:xfrm>
              <a:custGeom>
                <a:avLst/>
                <a:gdLst>
                  <a:gd name="T0" fmla="*/ 0 w 260"/>
                  <a:gd name="T1" fmla="*/ 0 h 111"/>
                  <a:gd name="T2" fmla="*/ 0 w 260"/>
                  <a:gd name="T3" fmla="*/ 0 h 111"/>
                  <a:gd name="T4" fmla="*/ 0 w 260"/>
                  <a:gd name="T5" fmla="*/ 0 h 111"/>
                  <a:gd name="T6" fmla="*/ 0 w 260"/>
                  <a:gd name="T7" fmla="*/ 0 h 111"/>
                  <a:gd name="T8" fmla="*/ 0 w 260"/>
                  <a:gd name="T9" fmla="*/ 0 h 111"/>
                  <a:gd name="T10" fmla="*/ 0 w 260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0"/>
                  <a:gd name="T19" fmla="*/ 0 h 111"/>
                  <a:gd name="T20" fmla="*/ 260 w 260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0" h="111">
                    <a:moveTo>
                      <a:pt x="0" y="3"/>
                    </a:moveTo>
                    <a:lnTo>
                      <a:pt x="247" y="111"/>
                    </a:lnTo>
                    <a:lnTo>
                      <a:pt x="260" y="106"/>
                    </a:lnTo>
                    <a:lnTo>
                      <a:pt x="1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2" name="Freeform 1652"/>
              <p:cNvSpPr>
                <a:spLocks/>
              </p:cNvSpPr>
              <p:nvPr/>
            </p:nvSpPr>
            <p:spPr bwMode="auto">
              <a:xfrm>
                <a:off x="4587" y="700"/>
                <a:ext cx="87" cy="43"/>
              </a:xfrm>
              <a:custGeom>
                <a:avLst/>
                <a:gdLst>
                  <a:gd name="T0" fmla="*/ 0 w 348"/>
                  <a:gd name="T1" fmla="*/ 0 h 172"/>
                  <a:gd name="T2" fmla="*/ 0 w 348"/>
                  <a:gd name="T3" fmla="*/ 0 h 172"/>
                  <a:gd name="T4" fmla="*/ 0 w 348"/>
                  <a:gd name="T5" fmla="*/ 0 h 172"/>
                  <a:gd name="T6" fmla="*/ 0 w 348"/>
                  <a:gd name="T7" fmla="*/ 0 h 172"/>
                  <a:gd name="T8" fmla="*/ 0 w 348"/>
                  <a:gd name="T9" fmla="*/ 0 h 172"/>
                  <a:gd name="T10" fmla="*/ 0 w 348"/>
                  <a:gd name="T11" fmla="*/ 0 h 172"/>
                  <a:gd name="T12" fmla="*/ 0 w 348"/>
                  <a:gd name="T13" fmla="*/ 0 h 172"/>
                  <a:gd name="T14" fmla="*/ 0 w 348"/>
                  <a:gd name="T15" fmla="*/ 0 h 172"/>
                  <a:gd name="T16" fmla="*/ 0 w 348"/>
                  <a:gd name="T17" fmla="*/ 0 h 172"/>
                  <a:gd name="T18" fmla="*/ 0 w 348"/>
                  <a:gd name="T19" fmla="*/ 0 h 172"/>
                  <a:gd name="T20" fmla="*/ 0 w 348"/>
                  <a:gd name="T21" fmla="*/ 0 h 1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48"/>
                  <a:gd name="T34" fmla="*/ 0 h 172"/>
                  <a:gd name="T35" fmla="*/ 348 w 348"/>
                  <a:gd name="T36" fmla="*/ 172 h 17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48" h="172">
                    <a:moveTo>
                      <a:pt x="24" y="143"/>
                    </a:moveTo>
                    <a:lnTo>
                      <a:pt x="45" y="147"/>
                    </a:lnTo>
                    <a:lnTo>
                      <a:pt x="119" y="99"/>
                    </a:lnTo>
                    <a:lnTo>
                      <a:pt x="328" y="0"/>
                    </a:lnTo>
                    <a:lnTo>
                      <a:pt x="348" y="9"/>
                    </a:lnTo>
                    <a:lnTo>
                      <a:pt x="117" y="114"/>
                    </a:lnTo>
                    <a:lnTo>
                      <a:pt x="45" y="172"/>
                    </a:lnTo>
                    <a:lnTo>
                      <a:pt x="2" y="172"/>
                    </a:lnTo>
                    <a:lnTo>
                      <a:pt x="0" y="146"/>
                    </a:lnTo>
                    <a:lnTo>
                      <a:pt x="24" y="1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3" name="Freeform 1653"/>
              <p:cNvSpPr>
                <a:spLocks/>
              </p:cNvSpPr>
              <p:nvPr/>
            </p:nvSpPr>
            <p:spPr bwMode="auto">
              <a:xfrm>
                <a:off x="4579" y="411"/>
                <a:ext cx="618" cy="333"/>
              </a:xfrm>
              <a:custGeom>
                <a:avLst/>
                <a:gdLst>
                  <a:gd name="T0" fmla="*/ 0 w 2471"/>
                  <a:gd name="T1" fmla="*/ 0 h 1330"/>
                  <a:gd name="T2" fmla="*/ 0 w 2471"/>
                  <a:gd name="T3" fmla="*/ 0 h 1330"/>
                  <a:gd name="T4" fmla="*/ 0 w 2471"/>
                  <a:gd name="T5" fmla="*/ 0 h 1330"/>
                  <a:gd name="T6" fmla="*/ 0 w 2471"/>
                  <a:gd name="T7" fmla="*/ 0 h 1330"/>
                  <a:gd name="T8" fmla="*/ 0 w 2471"/>
                  <a:gd name="T9" fmla="*/ 0 h 1330"/>
                  <a:gd name="T10" fmla="*/ 0 w 2471"/>
                  <a:gd name="T11" fmla="*/ 0 h 1330"/>
                  <a:gd name="T12" fmla="*/ 0 w 2471"/>
                  <a:gd name="T13" fmla="*/ 0 h 1330"/>
                  <a:gd name="T14" fmla="*/ 0 w 2471"/>
                  <a:gd name="T15" fmla="*/ 0 h 1330"/>
                  <a:gd name="T16" fmla="*/ 0 w 2471"/>
                  <a:gd name="T17" fmla="*/ 0 h 1330"/>
                  <a:gd name="T18" fmla="*/ 0 w 2471"/>
                  <a:gd name="T19" fmla="*/ 0 h 1330"/>
                  <a:gd name="T20" fmla="*/ 0 w 2471"/>
                  <a:gd name="T21" fmla="*/ 0 h 13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71"/>
                  <a:gd name="T34" fmla="*/ 0 h 1330"/>
                  <a:gd name="T35" fmla="*/ 2471 w 2471"/>
                  <a:gd name="T36" fmla="*/ 1330 h 133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71" h="1330">
                    <a:moveTo>
                      <a:pt x="0" y="1007"/>
                    </a:moveTo>
                    <a:lnTo>
                      <a:pt x="1658" y="0"/>
                    </a:lnTo>
                    <a:lnTo>
                      <a:pt x="2467" y="457"/>
                    </a:lnTo>
                    <a:lnTo>
                      <a:pt x="2471" y="488"/>
                    </a:lnTo>
                    <a:lnTo>
                      <a:pt x="713" y="1330"/>
                    </a:lnTo>
                    <a:lnTo>
                      <a:pt x="706" y="1324"/>
                    </a:lnTo>
                    <a:lnTo>
                      <a:pt x="2457" y="477"/>
                    </a:lnTo>
                    <a:lnTo>
                      <a:pt x="1650" y="23"/>
                    </a:lnTo>
                    <a:lnTo>
                      <a:pt x="22" y="1016"/>
                    </a:lnTo>
                    <a:lnTo>
                      <a:pt x="0" y="10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" name="Freeform 1654"/>
              <p:cNvSpPr>
                <a:spLocks/>
              </p:cNvSpPr>
              <p:nvPr/>
            </p:nvSpPr>
            <p:spPr bwMode="auto">
              <a:xfrm>
                <a:off x="4580" y="660"/>
                <a:ext cx="180" cy="83"/>
              </a:xfrm>
              <a:custGeom>
                <a:avLst/>
                <a:gdLst>
                  <a:gd name="T0" fmla="*/ 0 w 720"/>
                  <a:gd name="T1" fmla="*/ 0 h 335"/>
                  <a:gd name="T2" fmla="*/ 0 w 720"/>
                  <a:gd name="T3" fmla="*/ 0 h 335"/>
                  <a:gd name="T4" fmla="*/ 0 w 720"/>
                  <a:gd name="T5" fmla="*/ 0 h 335"/>
                  <a:gd name="T6" fmla="*/ 0 w 720"/>
                  <a:gd name="T7" fmla="*/ 0 h 335"/>
                  <a:gd name="T8" fmla="*/ 0 w 720"/>
                  <a:gd name="T9" fmla="*/ 0 h 335"/>
                  <a:gd name="T10" fmla="*/ 0 w 720"/>
                  <a:gd name="T11" fmla="*/ 0 h 3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0"/>
                  <a:gd name="T19" fmla="*/ 0 h 335"/>
                  <a:gd name="T20" fmla="*/ 720 w 720"/>
                  <a:gd name="T21" fmla="*/ 335 h 3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0" h="335">
                    <a:moveTo>
                      <a:pt x="0" y="14"/>
                    </a:moveTo>
                    <a:lnTo>
                      <a:pt x="709" y="335"/>
                    </a:lnTo>
                    <a:lnTo>
                      <a:pt x="720" y="323"/>
                    </a:lnTo>
                    <a:lnTo>
                      <a:pt x="17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5" name="Freeform 1655"/>
              <p:cNvSpPr>
                <a:spLocks/>
              </p:cNvSpPr>
              <p:nvPr/>
            </p:nvSpPr>
            <p:spPr bwMode="auto">
              <a:xfrm>
                <a:off x="4647" y="618"/>
                <a:ext cx="193" cy="87"/>
              </a:xfrm>
              <a:custGeom>
                <a:avLst/>
                <a:gdLst>
                  <a:gd name="T0" fmla="*/ 0 w 771"/>
                  <a:gd name="T1" fmla="*/ 0 h 347"/>
                  <a:gd name="T2" fmla="*/ 0 w 771"/>
                  <a:gd name="T3" fmla="*/ 0 h 347"/>
                  <a:gd name="T4" fmla="*/ 0 w 771"/>
                  <a:gd name="T5" fmla="*/ 0 h 347"/>
                  <a:gd name="T6" fmla="*/ 0 w 771"/>
                  <a:gd name="T7" fmla="*/ 0 h 347"/>
                  <a:gd name="T8" fmla="*/ 0 w 771"/>
                  <a:gd name="T9" fmla="*/ 0 h 347"/>
                  <a:gd name="T10" fmla="*/ 0 w 771"/>
                  <a:gd name="T11" fmla="*/ 0 h 3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1"/>
                  <a:gd name="T19" fmla="*/ 0 h 347"/>
                  <a:gd name="T20" fmla="*/ 771 w 771"/>
                  <a:gd name="T21" fmla="*/ 347 h 3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1" h="347">
                    <a:moveTo>
                      <a:pt x="0" y="9"/>
                    </a:moveTo>
                    <a:lnTo>
                      <a:pt x="752" y="347"/>
                    </a:lnTo>
                    <a:lnTo>
                      <a:pt x="771" y="335"/>
                    </a:lnTo>
                    <a:lnTo>
                      <a:pt x="35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6" name="Freeform 1656"/>
              <p:cNvSpPr>
                <a:spLocks/>
              </p:cNvSpPr>
              <p:nvPr/>
            </p:nvSpPr>
            <p:spPr bwMode="auto">
              <a:xfrm>
                <a:off x="4745" y="562"/>
                <a:ext cx="201" cy="92"/>
              </a:xfrm>
              <a:custGeom>
                <a:avLst/>
                <a:gdLst>
                  <a:gd name="T0" fmla="*/ 0 w 804"/>
                  <a:gd name="T1" fmla="*/ 0 h 369"/>
                  <a:gd name="T2" fmla="*/ 0 w 804"/>
                  <a:gd name="T3" fmla="*/ 0 h 369"/>
                  <a:gd name="T4" fmla="*/ 0 w 804"/>
                  <a:gd name="T5" fmla="*/ 0 h 369"/>
                  <a:gd name="T6" fmla="*/ 0 w 804"/>
                  <a:gd name="T7" fmla="*/ 0 h 369"/>
                  <a:gd name="T8" fmla="*/ 0 w 804"/>
                  <a:gd name="T9" fmla="*/ 0 h 369"/>
                  <a:gd name="T10" fmla="*/ 0 w 804"/>
                  <a:gd name="T11" fmla="*/ 0 h 3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04"/>
                  <a:gd name="T19" fmla="*/ 0 h 369"/>
                  <a:gd name="T20" fmla="*/ 804 w 804"/>
                  <a:gd name="T21" fmla="*/ 369 h 3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04" h="369">
                    <a:moveTo>
                      <a:pt x="0" y="10"/>
                    </a:moveTo>
                    <a:lnTo>
                      <a:pt x="783" y="369"/>
                    </a:lnTo>
                    <a:lnTo>
                      <a:pt x="804" y="356"/>
                    </a:lnTo>
                    <a:lnTo>
                      <a:pt x="23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7" name="Freeform 1657"/>
              <p:cNvSpPr>
                <a:spLocks/>
              </p:cNvSpPr>
              <p:nvPr/>
            </p:nvSpPr>
            <p:spPr bwMode="auto">
              <a:xfrm>
                <a:off x="4908" y="519"/>
                <a:ext cx="160" cy="75"/>
              </a:xfrm>
              <a:custGeom>
                <a:avLst/>
                <a:gdLst>
                  <a:gd name="T0" fmla="*/ 0 w 640"/>
                  <a:gd name="T1" fmla="*/ 0 h 299"/>
                  <a:gd name="T2" fmla="*/ 0 w 640"/>
                  <a:gd name="T3" fmla="*/ 0 h 299"/>
                  <a:gd name="T4" fmla="*/ 0 w 640"/>
                  <a:gd name="T5" fmla="*/ 0 h 299"/>
                  <a:gd name="T6" fmla="*/ 0 w 640"/>
                  <a:gd name="T7" fmla="*/ 0 h 299"/>
                  <a:gd name="T8" fmla="*/ 0 w 640"/>
                  <a:gd name="T9" fmla="*/ 0 h 299"/>
                  <a:gd name="T10" fmla="*/ 0 w 640"/>
                  <a:gd name="T11" fmla="*/ 0 h 2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0"/>
                  <a:gd name="T19" fmla="*/ 0 h 299"/>
                  <a:gd name="T20" fmla="*/ 640 w 640"/>
                  <a:gd name="T21" fmla="*/ 299 h 2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0" h="299">
                    <a:moveTo>
                      <a:pt x="0" y="9"/>
                    </a:moveTo>
                    <a:lnTo>
                      <a:pt x="625" y="299"/>
                    </a:lnTo>
                    <a:lnTo>
                      <a:pt x="640" y="289"/>
                    </a:lnTo>
                    <a:lnTo>
                      <a:pt x="14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8" name="Freeform 1658"/>
              <p:cNvSpPr>
                <a:spLocks/>
              </p:cNvSpPr>
              <p:nvPr/>
            </p:nvSpPr>
            <p:spPr bwMode="auto">
              <a:xfrm>
                <a:off x="4624" y="441"/>
                <a:ext cx="422" cy="241"/>
              </a:xfrm>
              <a:custGeom>
                <a:avLst/>
                <a:gdLst>
                  <a:gd name="T0" fmla="*/ 0 w 1689"/>
                  <a:gd name="T1" fmla="*/ 0 h 966"/>
                  <a:gd name="T2" fmla="*/ 0 w 1689"/>
                  <a:gd name="T3" fmla="*/ 0 h 966"/>
                  <a:gd name="T4" fmla="*/ 0 w 1689"/>
                  <a:gd name="T5" fmla="*/ 0 h 966"/>
                  <a:gd name="T6" fmla="*/ 0 w 1689"/>
                  <a:gd name="T7" fmla="*/ 0 h 966"/>
                  <a:gd name="T8" fmla="*/ 0 w 1689"/>
                  <a:gd name="T9" fmla="*/ 0 h 966"/>
                  <a:gd name="T10" fmla="*/ 0 w 1689"/>
                  <a:gd name="T11" fmla="*/ 0 h 9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89"/>
                  <a:gd name="T19" fmla="*/ 0 h 966"/>
                  <a:gd name="T20" fmla="*/ 1689 w 1689"/>
                  <a:gd name="T21" fmla="*/ 966 h 9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89" h="966">
                    <a:moveTo>
                      <a:pt x="0" y="962"/>
                    </a:moveTo>
                    <a:lnTo>
                      <a:pt x="1681" y="0"/>
                    </a:lnTo>
                    <a:lnTo>
                      <a:pt x="1689" y="12"/>
                    </a:lnTo>
                    <a:lnTo>
                      <a:pt x="25" y="966"/>
                    </a:lnTo>
                    <a:lnTo>
                      <a:pt x="0" y="9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9" name="Freeform 1659"/>
              <p:cNvSpPr>
                <a:spLocks/>
              </p:cNvSpPr>
              <p:nvPr/>
            </p:nvSpPr>
            <p:spPr bwMode="auto">
              <a:xfrm>
                <a:off x="4707" y="499"/>
                <a:ext cx="443" cy="222"/>
              </a:xfrm>
              <a:custGeom>
                <a:avLst/>
                <a:gdLst>
                  <a:gd name="T0" fmla="*/ 0 w 1773"/>
                  <a:gd name="T1" fmla="*/ 0 h 888"/>
                  <a:gd name="T2" fmla="*/ 0 w 1773"/>
                  <a:gd name="T3" fmla="*/ 0 h 888"/>
                  <a:gd name="T4" fmla="*/ 0 w 1773"/>
                  <a:gd name="T5" fmla="*/ 0 h 888"/>
                  <a:gd name="T6" fmla="*/ 0 w 1773"/>
                  <a:gd name="T7" fmla="*/ 0 h 888"/>
                  <a:gd name="T8" fmla="*/ 0 w 1773"/>
                  <a:gd name="T9" fmla="*/ 0 h 888"/>
                  <a:gd name="T10" fmla="*/ 0 w 1773"/>
                  <a:gd name="T11" fmla="*/ 0 h 8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73"/>
                  <a:gd name="T19" fmla="*/ 0 h 888"/>
                  <a:gd name="T20" fmla="*/ 1773 w 1773"/>
                  <a:gd name="T21" fmla="*/ 888 h 8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73" h="888">
                    <a:moveTo>
                      <a:pt x="0" y="883"/>
                    </a:moveTo>
                    <a:lnTo>
                      <a:pt x="1773" y="0"/>
                    </a:lnTo>
                    <a:lnTo>
                      <a:pt x="1770" y="24"/>
                    </a:lnTo>
                    <a:lnTo>
                      <a:pt x="29" y="888"/>
                    </a:lnTo>
                    <a:lnTo>
                      <a:pt x="0" y="8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0" name="Freeform 1660"/>
              <p:cNvSpPr>
                <a:spLocks/>
              </p:cNvSpPr>
              <p:nvPr/>
            </p:nvSpPr>
            <p:spPr bwMode="auto">
              <a:xfrm>
                <a:off x="4657" y="661"/>
                <a:ext cx="91" cy="43"/>
              </a:xfrm>
              <a:custGeom>
                <a:avLst/>
                <a:gdLst>
                  <a:gd name="T0" fmla="*/ 0 w 364"/>
                  <a:gd name="T1" fmla="*/ 0 h 173"/>
                  <a:gd name="T2" fmla="*/ 0 w 364"/>
                  <a:gd name="T3" fmla="*/ 0 h 173"/>
                  <a:gd name="T4" fmla="*/ 0 w 364"/>
                  <a:gd name="T5" fmla="*/ 0 h 173"/>
                  <a:gd name="T6" fmla="*/ 0 w 364"/>
                  <a:gd name="T7" fmla="*/ 0 h 173"/>
                  <a:gd name="T8" fmla="*/ 0 w 364"/>
                  <a:gd name="T9" fmla="*/ 0 h 173"/>
                  <a:gd name="T10" fmla="*/ 0 w 364"/>
                  <a:gd name="T11" fmla="*/ 0 h 1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4"/>
                  <a:gd name="T19" fmla="*/ 0 h 173"/>
                  <a:gd name="T20" fmla="*/ 364 w 364"/>
                  <a:gd name="T21" fmla="*/ 173 h 1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4" h="173">
                    <a:moveTo>
                      <a:pt x="0" y="14"/>
                    </a:moveTo>
                    <a:lnTo>
                      <a:pt x="347" y="173"/>
                    </a:lnTo>
                    <a:lnTo>
                      <a:pt x="364" y="162"/>
                    </a:lnTo>
                    <a:lnTo>
                      <a:pt x="13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1" name="Freeform 1661"/>
              <p:cNvSpPr>
                <a:spLocks/>
              </p:cNvSpPr>
              <p:nvPr/>
            </p:nvSpPr>
            <p:spPr bwMode="auto">
              <a:xfrm>
                <a:off x="4748" y="610"/>
                <a:ext cx="94" cy="48"/>
              </a:xfrm>
              <a:custGeom>
                <a:avLst/>
                <a:gdLst>
                  <a:gd name="T0" fmla="*/ 0 w 379"/>
                  <a:gd name="T1" fmla="*/ 0 h 190"/>
                  <a:gd name="T2" fmla="*/ 0 w 379"/>
                  <a:gd name="T3" fmla="*/ 0 h 190"/>
                  <a:gd name="T4" fmla="*/ 0 w 379"/>
                  <a:gd name="T5" fmla="*/ 0 h 190"/>
                  <a:gd name="T6" fmla="*/ 0 w 379"/>
                  <a:gd name="T7" fmla="*/ 0 h 190"/>
                  <a:gd name="T8" fmla="*/ 0 w 379"/>
                  <a:gd name="T9" fmla="*/ 0 h 190"/>
                  <a:gd name="T10" fmla="*/ 0 w 379"/>
                  <a:gd name="T11" fmla="*/ 0 h 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9"/>
                  <a:gd name="T19" fmla="*/ 0 h 190"/>
                  <a:gd name="T20" fmla="*/ 379 w 379"/>
                  <a:gd name="T21" fmla="*/ 190 h 1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9" h="190">
                    <a:moveTo>
                      <a:pt x="0" y="16"/>
                    </a:moveTo>
                    <a:lnTo>
                      <a:pt x="350" y="190"/>
                    </a:lnTo>
                    <a:lnTo>
                      <a:pt x="379" y="178"/>
                    </a:lnTo>
                    <a:lnTo>
                      <a:pt x="13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2" name="Freeform 1662"/>
              <p:cNvSpPr>
                <a:spLocks/>
              </p:cNvSpPr>
              <p:nvPr/>
            </p:nvSpPr>
            <p:spPr bwMode="auto">
              <a:xfrm>
                <a:off x="4845" y="552"/>
                <a:ext cx="109" cy="53"/>
              </a:xfrm>
              <a:custGeom>
                <a:avLst/>
                <a:gdLst>
                  <a:gd name="T0" fmla="*/ 0 w 435"/>
                  <a:gd name="T1" fmla="*/ 0 h 215"/>
                  <a:gd name="T2" fmla="*/ 0 w 435"/>
                  <a:gd name="T3" fmla="*/ 0 h 215"/>
                  <a:gd name="T4" fmla="*/ 0 w 435"/>
                  <a:gd name="T5" fmla="*/ 0 h 215"/>
                  <a:gd name="T6" fmla="*/ 0 w 435"/>
                  <a:gd name="T7" fmla="*/ 0 h 215"/>
                  <a:gd name="T8" fmla="*/ 0 w 435"/>
                  <a:gd name="T9" fmla="*/ 0 h 215"/>
                  <a:gd name="T10" fmla="*/ 0 w 435"/>
                  <a:gd name="T11" fmla="*/ 0 h 2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35"/>
                  <a:gd name="T19" fmla="*/ 0 h 215"/>
                  <a:gd name="T20" fmla="*/ 435 w 435"/>
                  <a:gd name="T21" fmla="*/ 215 h 2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35" h="215">
                    <a:moveTo>
                      <a:pt x="0" y="9"/>
                    </a:moveTo>
                    <a:lnTo>
                      <a:pt x="409" y="215"/>
                    </a:lnTo>
                    <a:lnTo>
                      <a:pt x="435" y="198"/>
                    </a:lnTo>
                    <a:lnTo>
                      <a:pt x="34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3" name="Freeform 1663"/>
              <p:cNvSpPr>
                <a:spLocks/>
              </p:cNvSpPr>
              <p:nvPr/>
            </p:nvSpPr>
            <p:spPr bwMode="auto">
              <a:xfrm>
                <a:off x="4966" y="482"/>
                <a:ext cx="121" cy="58"/>
              </a:xfrm>
              <a:custGeom>
                <a:avLst/>
                <a:gdLst>
                  <a:gd name="T0" fmla="*/ 0 w 484"/>
                  <a:gd name="T1" fmla="*/ 0 h 232"/>
                  <a:gd name="T2" fmla="*/ 0 w 484"/>
                  <a:gd name="T3" fmla="*/ 0 h 232"/>
                  <a:gd name="T4" fmla="*/ 0 w 484"/>
                  <a:gd name="T5" fmla="*/ 0 h 232"/>
                  <a:gd name="T6" fmla="*/ 0 w 484"/>
                  <a:gd name="T7" fmla="*/ 0 h 232"/>
                  <a:gd name="T8" fmla="*/ 0 w 484"/>
                  <a:gd name="T9" fmla="*/ 0 h 232"/>
                  <a:gd name="T10" fmla="*/ 0 w 484"/>
                  <a:gd name="T11" fmla="*/ 0 h 2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4"/>
                  <a:gd name="T19" fmla="*/ 0 h 232"/>
                  <a:gd name="T20" fmla="*/ 484 w 484"/>
                  <a:gd name="T21" fmla="*/ 232 h 2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4" h="232">
                    <a:moveTo>
                      <a:pt x="0" y="14"/>
                    </a:moveTo>
                    <a:lnTo>
                      <a:pt x="452" y="232"/>
                    </a:lnTo>
                    <a:lnTo>
                      <a:pt x="484" y="217"/>
                    </a:lnTo>
                    <a:lnTo>
                      <a:pt x="24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4" name="Freeform 1664"/>
              <p:cNvSpPr>
                <a:spLocks/>
              </p:cNvSpPr>
              <p:nvPr/>
            </p:nvSpPr>
            <p:spPr bwMode="auto">
              <a:xfrm>
                <a:off x="4513" y="666"/>
                <a:ext cx="128" cy="155"/>
              </a:xfrm>
              <a:custGeom>
                <a:avLst/>
                <a:gdLst>
                  <a:gd name="T0" fmla="*/ 0 w 510"/>
                  <a:gd name="T1" fmla="*/ 0 h 621"/>
                  <a:gd name="T2" fmla="*/ 0 w 510"/>
                  <a:gd name="T3" fmla="*/ 0 h 621"/>
                  <a:gd name="T4" fmla="*/ 0 w 510"/>
                  <a:gd name="T5" fmla="*/ 0 h 621"/>
                  <a:gd name="T6" fmla="*/ 0 w 510"/>
                  <a:gd name="T7" fmla="*/ 0 h 621"/>
                  <a:gd name="T8" fmla="*/ 0 w 510"/>
                  <a:gd name="T9" fmla="*/ 0 h 621"/>
                  <a:gd name="T10" fmla="*/ 0 w 510"/>
                  <a:gd name="T11" fmla="*/ 0 h 621"/>
                  <a:gd name="T12" fmla="*/ 0 w 510"/>
                  <a:gd name="T13" fmla="*/ 0 h 621"/>
                  <a:gd name="T14" fmla="*/ 0 w 510"/>
                  <a:gd name="T15" fmla="*/ 0 h 621"/>
                  <a:gd name="T16" fmla="*/ 0 w 510"/>
                  <a:gd name="T17" fmla="*/ 0 h 621"/>
                  <a:gd name="T18" fmla="*/ 0 w 510"/>
                  <a:gd name="T19" fmla="*/ 0 h 621"/>
                  <a:gd name="T20" fmla="*/ 0 w 510"/>
                  <a:gd name="T21" fmla="*/ 0 h 621"/>
                  <a:gd name="T22" fmla="*/ 0 w 510"/>
                  <a:gd name="T23" fmla="*/ 0 h 621"/>
                  <a:gd name="T24" fmla="*/ 0 w 510"/>
                  <a:gd name="T25" fmla="*/ 0 h 621"/>
                  <a:gd name="T26" fmla="*/ 0 w 510"/>
                  <a:gd name="T27" fmla="*/ 0 h 6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10"/>
                  <a:gd name="T43" fmla="*/ 0 h 621"/>
                  <a:gd name="T44" fmla="*/ 510 w 510"/>
                  <a:gd name="T45" fmla="*/ 621 h 6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10" h="621">
                    <a:moveTo>
                      <a:pt x="0" y="464"/>
                    </a:moveTo>
                    <a:lnTo>
                      <a:pt x="310" y="0"/>
                    </a:lnTo>
                    <a:lnTo>
                      <a:pt x="510" y="142"/>
                    </a:lnTo>
                    <a:lnTo>
                      <a:pt x="484" y="188"/>
                    </a:lnTo>
                    <a:lnTo>
                      <a:pt x="468" y="192"/>
                    </a:lnTo>
                    <a:lnTo>
                      <a:pt x="494" y="151"/>
                    </a:lnTo>
                    <a:lnTo>
                      <a:pt x="314" y="17"/>
                    </a:lnTo>
                    <a:lnTo>
                      <a:pt x="15" y="460"/>
                    </a:lnTo>
                    <a:lnTo>
                      <a:pt x="209" y="605"/>
                    </a:lnTo>
                    <a:lnTo>
                      <a:pt x="449" y="226"/>
                    </a:lnTo>
                    <a:lnTo>
                      <a:pt x="463" y="221"/>
                    </a:lnTo>
                    <a:lnTo>
                      <a:pt x="211" y="621"/>
                    </a:lnTo>
                    <a:lnTo>
                      <a:pt x="0" y="4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5" name="Freeform 1665"/>
              <p:cNvSpPr>
                <a:spLocks/>
              </p:cNvSpPr>
              <p:nvPr/>
            </p:nvSpPr>
            <p:spPr bwMode="auto">
              <a:xfrm>
                <a:off x="4562" y="717"/>
                <a:ext cx="132" cy="168"/>
              </a:xfrm>
              <a:custGeom>
                <a:avLst/>
                <a:gdLst>
                  <a:gd name="T0" fmla="*/ 0 w 527"/>
                  <a:gd name="T1" fmla="*/ 0 h 672"/>
                  <a:gd name="T2" fmla="*/ 0 w 527"/>
                  <a:gd name="T3" fmla="*/ 0 h 672"/>
                  <a:gd name="T4" fmla="*/ 0 w 527"/>
                  <a:gd name="T5" fmla="*/ 0 h 672"/>
                  <a:gd name="T6" fmla="*/ 0 w 527"/>
                  <a:gd name="T7" fmla="*/ 0 h 672"/>
                  <a:gd name="T8" fmla="*/ 0 w 527"/>
                  <a:gd name="T9" fmla="*/ 0 h 672"/>
                  <a:gd name="T10" fmla="*/ 0 w 527"/>
                  <a:gd name="T11" fmla="*/ 0 h 672"/>
                  <a:gd name="T12" fmla="*/ 0 w 527"/>
                  <a:gd name="T13" fmla="*/ 0 h 672"/>
                  <a:gd name="T14" fmla="*/ 0 w 527"/>
                  <a:gd name="T15" fmla="*/ 0 h 672"/>
                  <a:gd name="T16" fmla="*/ 0 w 527"/>
                  <a:gd name="T17" fmla="*/ 0 h 672"/>
                  <a:gd name="T18" fmla="*/ 0 w 527"/>
                  <a:gd name="T19" fmla="*/ 0 h 672"/>
                  <a:gd name="T20" fmla="*/ 0 w 527"/>
                  <a:gd name="T21" fmla="*/ 0 h 6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27"/>
                  <a:gd name="T34" fmla="*/ 0 h 672"/>
                  <a:gd name="T35" fmla="*/ 527 w 527"/>
                  <a:gd name="T36" fmla="*/ 672 h 67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27" h="672">
                    <a:moveTo>
                      <a:pt x="0" y="500"/>
                    </a:moveTo>
                    <a:lnTo>
                      <a:pt x="215" y="672"/>
                    </a:lnTo>
                    <a:lnTo>
                      <a:pt x="527" y="156"/>
                    </a:lnTo>
                    <a:lnTo>
                      <a:pt x="317" y="0"/>
                    </a:lnTo>
                    <a:lnTo>
                      <a:pt x="309" y="10"/>
                    </a:lnTo>
                    <a:lnTo>
                      <a:pt x="506" y="157"/>
                    </a:lnTo>
                    <a:lnTo>
                      <a:pt x="214" y="652"/>
                    </a:lnTo>
                    <a:lnTo>
                      <a:pt x="17" y="495"/>
                    </a:lnTo>
                    <a:lnTo>
                      <a:pt x="296" y="38"/>
                    </a:lnTo>
                    <a:lnTo>
                      <a:pt x="0" y="5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6" name="Freeform 1666"/>
              <p:cNvSpPr>
                <a:spLocks/>
              </p:cNvSpPr>
              <p:nvPr/>
            </p:nvSpPr>
            <p:spPr bwMode="auto">
              <a:xfrm>
                <a:off x="4616" y="714"/>
                <a:ext cx="86" cy="179"/>
              </a:xfrm>
              <a:custGeom>
                <a:avLst/>
                <a:gdLst>
                  <a:gd name="T0" fmla="*/ 0 w 344"/>
                  <a:gd name="T1" fmla="*/ 0 h 716"/>
                  <a:gd name="T2" fmla="*/ 0 w 344"/>
                  <a:gd name="T3" fmla="*/ 0 h 716"/>
                  <a:gd name="T4" fmla="*/ 0 w 344"/>
                  <a:gd name="T5" fmla="*/ 0 h 716"/>
                  <a:gd name="T6" fmla="*/ 0 w 344"/>
                  <a:gd name="T7" fmla="*/ 0 h 716"/>
                  <a:gd name="T8" fmla="*/ 0 w 344"/>
                  <a:gd name="T9" fmla="*/ 0 h 716"/>
                  <a:gd name="T10" fmla="*/ 0 w 344"/>
                  <a:gd name="T11" fmla="*/ 0 h 716"/>
                  <a:gd name="T12" fmla="*/ 0 w 344"/>
                  <a:gd name="T13" fmla="*/ 0 h 716"/>
                  <a:gd name="T14" fmla="*/ 0 w 344"/>
                  <a:gd name="T15" fmla="*/ 0 h 7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44"/>
                  <a:gd name="T25" fmla="*/ 0 h 716"/>
                  <a:gd name="T26" fmla="*/ 344 w 344"/>
                  <a:gd name="T27" fmla="*/ 716 h 7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44" h="716">
                    <a:moveTo>
                      <a:pt x="0" y="716"/>
                    </a:moveTo>
                    <a:lnTo>
                      <a:pt x="330" y="167"/>
                    </a:lnTo>
                    <a:lnTo>
                      <a:pt x="108" y="3"/>
                    </a:lnTo>
                    <a:lnTo>
                      <a:pt x="124" y="0"/>
                    </a:lnTo>
                    <a:lnTo>
                      <a:pt x="344" y="161"/>
                    </a:lnTo>
                    <a:lnTo>
                      <a:pt x="21" y="707"/>
                    </a:lnTo>
                    <a:lnTo>
                      <a:pt x="0" y="7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7" name="Freeform 1667"/>
              <p:cNvSpPr>
                <a:spLocks/>
              </p:cNvSpPr>
              <p:nvPr/>
            </p:nvSpPr>
            <p:spPr bwMode="auto">
              <a:xfrm>
                <a:off x="4626" y="683"/>
                <a:ext cx="29" cy="24"/>
              </a:xfrm>
              <a:custGeom>
                <a:avLst/>
                <a:gdLst>
                  <a:gd name="T0" fmla="*/ 0 w 115"/>
                  <a:gd name="T1" fmla="*/ 0 h 95"/>
                  <a:gd name="T2" fmla="*/ 0 w 115"/>
                  <a:gd name="T3" fmla="*/ 0 h 95"/>
                  <a:gd name="T4" fmla="*/ 0 w 115"/>
                  <a:gd name="T5" fmla="*/ 0 h 95"/>
                  <a:gd name="T6" fmla="*/ 0 w 115"/>
                  <a:gd name="T7" fmla="*/ 0 h 95"/>
                  <a:gd name="T8" fmla="*/ 0 w 115"/>
                  <a:gd name="T9" fmla="*/ 0 h 95"/>
                  <a:gd name="T10" fmla="*/ 0 w 115"/>
                  <a:gd name="T11" fmla="*/ 0 h 95"/>
                  <a:gd name="T12" fmla="*/ 0 w 115"/>
                  <a:gd name="T13" fmla="*/ 0 h 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"/>
                  <a:gd name="T22" fmla="*/ 0 h 95"/>
                  <a:gd name="T23" fmla="*/ 115 w 115"/>
                  <a:gd name="T24" fmla="*/ 95 h 9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" h="95">
                    <a:moveTo>
                      <a:pt x="80" y="95"/>
                    </a:moveTo>
                    <a:lnTo>
                      <a:pt x="98" y="71"/>
                    </a:lnTo>
                    <a:lnTo>
                      <a:pt x="0" y="0"/>
                    </a:lnTo>
                    <a:lnTo>
                      <a:pt x="115" y="67"/>
                    </a:lnTo>
                    <a:lnTo>
                      <a:pt x="102" y="84"/>
                    </a:lnTo>
                    <a:lnTo>
                      <a:pt x="80" y="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8" name="Freeform 1668"/>
              <p:cNvSpPr>
                <a:spLocks/>
              </p:cNvSpPr>
              <p:nvPr/>
            </p:nvSpPr>
            <p:spPr bwMode="auto">
              <a:xfrm>
                <a:off x="4413" y="607"/>
                <a:ext cx="51" cy="116"/>
              </a:xfrm>
              <a:custGeom>
                <a:avLst/>
                <a:gdLst>
                  <a:gd name="T0" fmla="*/ 0 w 201"/>
                  <a:gd name="T1" fmla="*/ 0 h 462"/>
                  <a:gd name="T2" fmla="*/ 0 w 201"/>
                  <a:gd name="T3" fmla="*/ 0 h 462"/>
                  <a:gd name="T4" fmla="*/ 0 w 201"/>
                  <a:gd name="T5" fmla="*/ 0 h 462"/>
                  <a:gd name="T6" fmla="*/ 0 w 201"/>
                  <a:gd name="T7" fmla="*/ 0 h 462"/>
                  <a:gd name="T8" fmla="*/ 0 w 201"/>
                  <a:gd name="T9" fmla="*/ 0 h 462"/>
                  <a:gd name="T10" fmla="*/ 0 w 201"/>
                  <a:gd name="T11" fmla="*/ 0 h 462"/>
                  <a:gd name="T12" fmla="*/ 0 w 201"/>
                  <a:gd name="T13" fmla="*/ 0 h 462"/>
                  <a:gd name="T14" fmla="*/ 0 w 201"/>
                  <a:gd name="T15" fmla="*/ 0 h 462"/>
                  <a:gd name="T16" fmla="*/ 0 w 201"/>
                  <a:gd name="T17" fmla="*/ 0 h 4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1"/>
                  <a:gd name="T28" fmla="*/ 0 h 462"/>
                  <a:gd name="T29" fmla="*/ 201 w 201"/>
                  <a:gd name="T30" fmla="*/ 462 h 4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1" h="462">
                    <a:moveTo>
                      <a:pt x="9" y="462"/>
                    </a:moveTo>
                    <a:lnTo>
                      <a:pt x="70" y="385"/>
                    </a:lnTo>
                    <a:lnTo>
                      <a:pt x="65" y="415"/>
                    </a:lnTo>
                    <a:lnTo>
                      <a:pt x="201" y="0"/>
                    </a:lnTo>
                    <a:lnTo>
                      <a:pt x="191" y="8"/>
                    </a:lnTo>
                    <a:lnTo>
                      <a:pt x="69" y="372"/>
                    </a:lnTo>
                    <a:lnTo>
                      <a:pt x="0" y="459"/>
                    </a:lnTo>
                    <a:lnTo>
                      <a:pt x="9" y="4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9" name="Freeform 1669"/>
              <p:cNvSpPr>
                <a:spLocks/>
              </p:cNvSpPr>
              <p:nvPr/>
            </p:nvSpPr>
            <p:spPr bwMode="auto">
              <a:xfrm>
                <a:off x="4443" y="594"/>
                <a:ext cx="44" cy="96"/>
              </a:xfrm>
              <a:custGeom>
                <a:avLst/>
                <a:gdLst>
                  <a:gd name="T0" fmla="*/ 0 w 175"/>
                  <a:gd name="T1" fmla="*/ 0 h 382"/>
                  <a:gd name="T2" fmla="*/ 0 w 175"/>
                  <a:gd name="T3" fmla="*/ 0 h 382"/>
                  <a:gd name="T4" fmla="*/ 0 w 175"/>
                  <a:gd name="T5" fmla="*/ 0 h 382"/>
                  <a:gd name="T6" fmla="*/ 0 w 175"/>
                  <a:gd name="T7" fmla="*/ 0 h 382"/>
                  <a:gd name="T8" fmla="*/ 0 w 175"/>
                  <a:gd name="T9" fmla="*/ 0 h 382"/>
                  <a:gd name="T10" fmla="*/ 0 w 175"/>
                  <a:gd name="T11" fmla="*/ 0 h 382"/>
                  <a:gd name="T12" fmla="*/ 0 w 175"/>
                  <a:gd name="T13" fmla="*/ 0 h 382"/>
                  <a:gd name="T14" fmla="*/ 0 w 175"/>
                  <a:gd name="T15" fmla="*/ 0 h 382"/>
                  <a:gd name="T16" fmla="*/ 0 w 175"/>
                  <a:gd name="T17" fmla="*/ 0 h 382"/>
                  <a:gd name="T18" fmla="*/ 0 w 175"/>
                  <a:gd name="T19" fmla="*/ 0 h 3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5"/>
                  <a:gd name="T31" fmla="*/ 0 h 382"/>
                  <a:gd name="T32" fmla="*/ 175 w 175"/>
                  <a:gd name="T33" fmla="*/ 382 h 3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5" h="382">
                    <a:moveTo>
                      <a:pt x="147" y="46"/>
                    </a:moveTo>
                    <a:lnTo>
                      <a:pt x="74" y="274"/>
                    </a:lnTo>
                    <a:lnTo>
                      <a:pt x="7" y="359"/>
                    </a:lnTo>
                    <a:lnTo>
                      <a:pt x="0" y="382"/>
                    </a:lnTo>
                    <a:lnTo>
                      <a:pt x="62" y="306"/>
                    </a:lnTo>
                    <a:lnTo>
                      <a:pt x="39" y="376"/>
                    </a:lnTo>
                    <a:lnTo>
                      <a:pt x="77" y="295"/>
                    </a:lnTo>
                    <a:lnTo>
                      <a:pt x="175" y="0"/>
                    </a:lnTo>
                    <a:lnTo>
                      <a:pt x="147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0" name="Freeform 1670"/>
              <p:cNvSpPr>
                <a:spLocks/>
              </p:cNvSpPr>
              <p:nvPr/>
            </p:nvSpPr>
            <p:spPr bwMode="auto">
              <a:xfrm>
                <a:off x="4470" y="609"/>
                <a:ext cx="123" cy="46"/>
              </a:xfrm>
              <a:custGeom>
                <a:avLst/>
                <a:gdLst>
                  <a:gd name="T0" fmla="*/ 0 w 494"/>
                  <a:gd name="T1" fmla="*/ 0 h 185"/>
                  <a:gd name="T2" fmla="*/ 0 w 494"/>
                  <a:gd name="T3" fmla="*/ 0 h 185"/>
                  <a:gd name="T4" fmla="*/ 0 w 494"/>
                  <a:gd name="T5" fmla="*/ 0 h 185"/>
                  <a:gd name="T6" fmla="*/ 0 w 494"/>
                  <a:gd name="T7" fmla="*/ 0 h 185"/>
                  <a:gd name="T8" fmla="*/ 0 w 494"/>
                  <a:gd name="T9" fmla="*/ 0 h 185"/>
                  <a:gd name="T10" fmla="*/ 0 w 494"/>
                  <a:gd name="T11" fmla="*/ 0 h 185"/>
                  <a:gd name="T12" fmla="*/ 0 w 494"/>
                  <a:gd name="T13" fmla="*/ 0 h 185"/>
                  <a:gd name="T14" fmla="*/ 0 w 494"/>
                  <a:gd name="T15" fmla="*/ 0 h 185"/>
                  <a:gd name="T16" fmla="*/ 0 w 494"/>
                  <a:gd name="T17" fmla="*/ 0 h 185"/>
                  <a:gd name="T18" fmla="*/ 0 w 494"/>
                  <a:gd name="T19" fmla="*/ 0 h 1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94"/>
                  <a:gd name="T31" fmla="*/ 0 h 185"/>
                  <a:gd name="T32" fmla="*/ 494 w 494"/>
                  <a:gd name="T33" fmla="*/ 185 h 18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94" h="185">
                    <a:moveTo>
                      <a:pt x="11" y="153"/>
                    </a:moveTo>
                    <a:lnTo>
                      <a:pt x="53" y="91"/>
                    </a:lnTo>
                    <a:lnTo>
                      <a:pt x="264" y="0"/>
                    </a:lnTo>
                    <a:lnTo>
                      <a:pt x="494" y="176"/>
                    </a:lnTo>
                    <a:lnTo>
                      <a:pt x="487" y="182"/>
                    </a:lnTo>
                    <a:lnTo>
                      <a:pt x="261" y="13"/>
                    </a:lnTo>
                    <a:lnTo>
                      <a:pt x="58" y="97"/>
                    </a:lnTo>
                    <a:lnTo>
                      <a:pt x="0" y="185"/>
                    </a:lnTo>
                    <a:lnTo>
                      <a:pt x="11" y="1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1" name="Freeform 1671"/>
              <p:cNvSpPr>
                <a:spLocks/>
              </p:cNvSpPr>
              <p:nvPr/>
            </p:nvSpPr>
            <p:spPr bwMode="auto">
              <a:xfrm>
                <a:off x="4562" y="615"/>
                <a:ext cx="95" cy="47"/>
              </a:xfrm>
              <a:custGeom>
                <a:avLst/>
                <a:gdLst>
                  <a:gd name="T0" fmla="*/ 0 w 380"/>
                  <a:gd name="T1" fmla="*/ 0 h 185"/>
                  <a:gd name="T2" fmla="*/ 0 w 380"/>
                  <a:gd name="T3" fmla="*/ 0 h 185"/>
                  <a:gd name="T4" fmla="*/ 0 w 380"/>
                  <a:gd name="T5" fmla="*/ 0 h 185"/>
                  <a:gd name="T6" fmla="*/ 0 w 380"/>
                  <a:gd name="T7" fmla="*/ 0 h 185"/>
                  <a:gd name="T8" fmla="*/ 0 w 380"/>
                  <a:gd name="T9" fmla="*/ 0 h 185"/>
                  <a:gd name="T10" fmla="*/ 0 w 380"/>
                  <a:gd name="T11" fmla="*/ 0 h 185"/>
                  <a:gd name="T12" fmla="*/ 0 w 380"/>
                  <a:gd name="T13" fmla="*/ 0 h 185"/>
                  <a:gd name="T14" fmla="*/ 0 w 380"/>
                  <a:gd name="T15" fmla="*/ 0 h 18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80"/>
                  <a:gd name="T25" fmla="*/ 0 h 185"/>
                  <a:gd name="T26" fmla="*/ 380 w 380"/>
                  <a:gd name="T27" fmla="*/ 185 h 18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80" h="185">
                    <a:moveTo>
                      <a:pt x="0" y="171"/>
                    </a:moveTo>
                    <a:lnTo>
                      <a:pt x="254" y="10"/>
                    </a:lnTo>
                    <a:lnTo>
                      <a:pt x="380" y="0"/>
                    </a:lnTo>
                    <a:lnTo>
                      <a:pt x="352" y="23"/>
                    </a:lnTo>
                    <a:lnTo>
                      <a:pt x="246" y="35"/>
                    </a:lnTo>
                    <a:lnTo>
                      <a:pt x="19" y="185"/>
                    </a:lnTo>
                    <a:lnTo>
                      <a:pt x="0" y="17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2" name="Freeform 1672"/>
              <p:cNvSpPr>
                <a:spLocks/>
              </p:cNvSpPr>
              <p:nvPr/>
            </p:nvSpPr>
            <p:spPr bwMode="auto">
              <a:xfrm>
                <a:off x="4388" y="767"/>
                <a:ext cx="96" cy="63"/>
              </a:xfrm>
              <a:custGeom>
                <a:avLst/>
                <a:gdLst>
                  <a:gd name="T0" fmla="*/ 0 w 383"/>
                  <a:gd name="T1" fmla="*/ 0 h 253"/>
                  <a:gd name="T2" fmla="*/ 0 w 383"/>
                  <a:gd name="T3" fmla="*/ 0 h 253"/>
                  <a:gd name="T4" fmla="*/ 0 w 383"/>
                  <a:gd name="T5" fmla="*/ 0 h 253"/>
                  <a:gd name="T6" fmla="*/ 0 w 383"/>
                  <a:gd name="T7" fmla="*/ 0 h 253"/>
                  <a:gd name="T8" fmla="*/ 0 w 383"/>
                  <a:gd name="T9" fmla="*/ 0 h 253"/>
                  <a:gd name="T10" fmla="*/ 0 w 383"/>
                  <a:gd name="T11" fmla="*/ 0 h 253"/>
                  <a:gd name="T12" fmla="*/ 0 w 383"/>
                  <a:gd name="T13" fmla="*/ 0 h 253"/>
                  <a:gd name="T14" fmla="*/ 0 w 383"/>
                  <a:gd name="T15" fmla="*/ 0 h 253"/>
                  <a:gd name="T16" fmla="*/ 0 w 383"/>
                  <a:gd name="T17" fmla="*/ 0 h 253"/>
                  <a:gd name="T18" fmla="*/ 0 w 383"/>
                  <a:gd name="T19" fmla="*/ 0 h 253"/>
                  <a:gd name="T20" fmla="*/ 0 w 383"/>
                  <a:gd name="T21" fmla="*/ 0 h 253"/>
                  <a:gd name="T22" fmla="*/ 0 w 383"/>
                  <a:gd name="T23" fmla="*/ 0 h 253"/>
                  <a:gd name="T24" fmla="*/ 0 w 383"/>
                  <a:gd name="T25" fmla="*/ 0 h 253"/>
                  <a:gd name="T26" fmla="*/ 0 w 383"/>
                  <a:gd name="T27" fmla="*/ 0 h 253"/>
                  <a:gd name="T28" fmla="*/ 0 w 383"/>
                  <a:gd name="T29" fmla="*/ 0 h 253"/>
                  <a:gd name="T30" fmla="*/ 0 w 383"/>
                  <a:gd name="T31" fmla="*/ 0 h 253"/>
                  <a:gd name="T32" fmla="*/ 0 w 383"/>
                  <a:gd name="T33" fmla="*/ 0 h 253"/>
                  <a:gd name="T34" fmla="*/ 0 w 383"/>
                  <a:gd name="T35" fmla="*/ 0 h 253"/>
                  <a:gd name="T36" fmla="*/ 0 w 383"/>
                  <a:gd name="T37" fmla="*/ 0 h 253"/>
                  <a:gd name="T38" fmla="*/ 0 w 383"/>
                  <a:gd name="T39" fmla="*/ 0 h 253"/>
                  <a:gd name="T40" fmla="*/ 0 w 383"/>
                  <a:gd name="T41" fmla="*/ 0 h 253"/>
                  <a:gd name="T42" fmla="*/ 0 w 383"/>
                  <a:gd name="T43" fmla="*/ 0 h 253"/>
                  <a:gd name="T44" fmla="*/ 0 w 383"/>
                  <a:gd name="T45" fmla="*/ 0 h 253"/>
                  <a:gd name="T46" fmla="*/ 0 w 383"/>
                  <a:gd name="T47" fmla="*/ 0 h 253"/>
                  <a:gd name="T48" fmla="*/ 0 w 383"/>
                  <a:gd name="T49" fmla="*/ 0 h 253"/>
                  <a:gd name="T50" fmla="*/ 0 w 383"/>
                  <a:gd name="T51" fmla="*/ 0 h 253"/>
                  <a:gd name="T52" fmla="*/ 0 w 383"/>
                  <a:gd name="T53" fmla="*/ 0 h 253"/>
                  <a:gd name="T54" fmla="*/ 0 w 383"/>
                  <a:gd name="T55" fmla="*/ 0 h 253"/>
                  <a:gd name="T56" fmla="*/ 0 w 383"/>
                  <a:gd name="T57" fmla="*/ 0 h 253"/>
                  <a:gd name="T58" fmla="*/ 0 w 383"/>
                  <a:gd name="T59" fmla="*/ 0 h 253"/>
                  <a:gd name="T60" fmla="*/ 0 w 383"/>
                  <a:gd name="T61" fmla="*/ 0 h 253"/>
                  <a:gd name="T62" fmla="*/ 0 w 383"/>
                  <a:gd name="T63" fmla="*/ 0 h 253"/>
                  <a:gd name="T64" fmla="*/ 0 w 383"/>
                  <a:gd name="T65" fmla="*/ 0 h 253"/>
                  <a:gd name="T66" fmla="*/ 0 w 383"/>
                  <a:gd name="T67" fmla="*/ 0 h 253"/>
                  <a:gd name="T68" fmla="*/ 0 w 383"/>
                  <a:gd name="T69" fmla="*/ 0 h 253"/>
                  <a:gd name="T70" fmla="*/ 0 w 383"/>
                  <a:gd name="T71" fmla="*/ 0 h 253"/>
                  <a:gd name="T72" fmla="*/ 0 w 383"/>
                  <a:gd name="T73" fmla="*/ 0 h 253"/>
                  <a:gd name="T74" fmla="*/ 0 w 383"/>
                  <a:gd name="T75" fmla="*/ 0 h 253"/>
                  <a:gd name="T76" fmla="*/ 0 w 383"/>
                  <a:gd name="T77" fmla="*/ 0 h 253"/>
                  <a:gd name="T78" fmla="*/ 0 w 383"/>
                  <a:gd name="T79" fmla="*/ 0 h 253"/>
                  <a:gd name="T80" fmla="*/ 0 w 383"/>
                  <a:gd name="T81" fmla="*/ 0 h 253"/>
                  <a:gd name="T82" fmla="*/ 0 w 383"/>
                  <a:gd name="T83" fmla="*/ 0 h 253"/>
                  <a:gd name="T84" fmla="*/ 0 w 383"/>
                  <a:gd name="T85" fmla="*/ 0 h 253"/>
                  <a:gd name="T86" fmla="*/ 0 w 383"/>
                  <a:gd name="T87" fmla="*/ 0 h 253"/>
                  <a:gd name="T88" fmla="*/ 0 w 383"/>
                  <a:gd name="T89" fmla="*/ 0 h 253"/>
                  <a:gd name="T90" fmla="*/ 0 w 383"/>
                  <a:gd name="T91" fmla="*/ 0 h 253"/>
                  <a:gd name="T92" fmla="*/ 0 w 383"/>
                  <a:gd name="T93" fmla="*/ 0 h 253"/>
                  <a:gd name="T94" fmla="*/ 0 w 383"/>
                  <a:gd name="T95" fmla="*/ 0 h 253"/>
                  <a:gd name="T96" fmla="*/ 0 w 383"/>
                  <a:gd name="T97" fmla="*/ 0 h 253"/>
                  <a:gd name="T98" fmla="*/ 0 w 383"/>
                  <a:gd name="T99" fmla="*/ 0 h 253"/>
                  <a:gd name="T100" fmla="*/ 0 w 383"/>
                  <a:gd name="T101" fmla="*/ 0 h 253"/>
                  <a:gd name="T102" fmla="*/ 0 w 383"/>
                  <a:gd name="T103" fmla="*/ 0 h 253"/>
                  <a:gd name="T104" fmla="*/ 0 w 383"/>
                  <a:gd name="T105" fmla="*/ 0 h 253"/>
                  <a:gd name="T106" fmla="*/ 0 w 383"/>
                  <a:gd name="T107" fmla="*/ 0 h 253"/>
                  <a:gd name="T108" fmla="*/ 0 w 383"/>
                  <a:gd name="T109" fmla="*/ 0 h 253"/>
                  <a:gd name="T110" fmla="*/ 0 w 383"/>
                  <a:gd name="T111" fmla="*/ 0 h 253"/>
                  <a:gd name="T112" fmla="*/ 0 w 383"/>
                  <a:gd name="T113" fmla="*/ 0 h 253"/>
                  <a:gd name="T114" fmla="*/ 0 w 383"/>
                  <a:gd name="T115" fmla="*/ 0 h 253"/>
                  <a:gd name="T116" fmla="*/ 0 w 383"/>
                  <a:gd name="T117" fmla="*/ 0 h 253"/>
                  <a:gd name="T118" fmla="*/ 0 w 383"/>
                  <a:gd name="T119" fmla="*/ 0 h 253"/>
                  <a:gd name="T120" fmla="*/ 0 w 383"/>
                  <a:gd name="T121" fmla="*/ 0 h 253"/>
                  <a:gd name="T122" fmla="*/ 0 w 383"/>
                  <a:gd name="T123" fmla="*/ 0 h 25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83"/>
                  <a:gd name="T187" fmla="*/ 0 h 253"/>
                  <a:gd name="T188" fmla="*/ 383 w 383"/>
                  <a:gd name="T189" fmla="*/ 253 h 25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83" h="253">
                    <a:moveTo>
                      <a:pt x="101" y="0"/>
                    </a:moveTo>
                    <a:lnTo>
                      <a:pt x="75" y="17"/>
                    </a:lnTo>
                    <a:lnTo>
                      <a:pt x="54" y="39"/>
                    </a:lnTo>
                    <a:lnTo>
                      <a:pt x="44" y="58"/>
                    </a:lnTo>
                    <a:lnTo>
                      <a:pt x="40" y="79"/>
                    </a:lnTo>
                    <a:lnTo>
                      <a:pt x="41" y="109"/>
                    </a:lnTo>
                    <a:lnTo>
                      <a:pt x="50" y="139"/>
                    </a:lnTo>
                    <a:lnTo>
                      <a:pt x="66" y="163"/>
                    </a:lnTo>
                    <a:lnTo>
                      <a:pt x="91" y="193"/>
                    </a:lnTo>
                    <a:lnTo>
                      <a:pt x="128" y="219"/>
                    </a:lnTo>
                    <a:lnTo>
                      <a:pt x="163" y="232"/>
                    </a:lnTo>
                    <a:lnTo>
                      <a:pt x="197" y="240"/>
                    </a:lnTo>
                    <a:lnTo>
                      <a:pt x="236" y="241"/>
                    </a:lnTo>
                    <a:lnTo>
                      <a:pt x="275" y="228"/>
                    </a:lnTo>
                    <a:lnTo>
                      <a:pt x="302" y="218"/>
                    </a:lnTo>
                    <a:lnTo>
                      <a:pt x="336" y="192"/>
                    </a:lnTo>
                    <a:lnTo>
                      <a:pt x="355" y="162"/>
                    </a:lnTo>
                    <a:lnTo>
                      <a:pt x="362" y="137"/>
                    </a:lnTo>
                    <a:lnTo>
                      <a:pt x="383" y="150"/>
                    </a:lnTo>
                    <a:lnTo>
                      <a:pt x="361" y="172"/>
                    </a:lnTo>
                    <a:lnTo>
                      <a:pt x="350" y="197"/>
                    </a:lnTo>
                    <a:lnTo>
                      <a:pt x="331" y="207"/>
                    </a:lnTo>
                    <a:lnTo>
                      <a:pt x="335" y="222"/>
                    </a:lnTo>
                    <a:lnTo>
                      <a:pt x="322" y="232"/>
                    </a:lnTo>
                    <a:lnTo>
                      <a:pt x="311" y="224"/>
                    </a:lnTo>
                    <a:lnTo>
                      <a:pt x="287" y="235"/>
                    </a:lnTo>
                    <a:lnTo>
                      <a:pt x="279" y="233"/>
                    </a:lnTo>
                    <a:lnTo>
                      <a:pt x="271" y="241"/>
                    </a:lnTo>
                    <a:lnTo>
                      <a:pt x="231" y="252"/>
                    </a:lnTo>
                    <a:lnTo>
                      <a:pt x="220" y="246"/>
                    </a:lnTo>
                    <a:lnTo>
                      <a:pt x="207" y="253"/>
                    </a:lnTo>
                    <a:lnTo>
                      <a:pt x="179" y="248"/>
                    </a:lnTo>
                    <a:lnTo>
                      <a:pt x="166" y="249"/>
                    </a:lnTo>
                    <a:lnTo>
                      <a:pt x="158" y="236"/>
                    </a:lnTo>
                    <a:lnTo>
                      <a:pt x="135" y="235"/>
                    </a:lnTo>
                    <a:lnTo>
                      <a:pt x="128" y="224"/>
                    </a:lnTo>
                    <a:lnTo>
                      <a:pt x="111" y="218"/>
                    </a:lnTo>
                    <a:lnTo>
                      <a:pt x="97" y="232"/>
                    </a:lnTo>
                    <a:lnTo>
                      <a:pt x="88" y="207"/>
                    </a:lnTo>
                    <a:lnTo>
                      <a:pt x="71" y="209"/>
                    </a:lnTo>
                    <a:lnTo>
                      <a:pt x="46" y="195"/>
                    </a:lnTo>
                    <a:lnTo>
                      <a:pt x="72" y="193"/>
                    </a:lnTo>
                    <a:lnTo>
                      <a:pt x="62" y="178"/>
                    </a:lnTo>
                    <a:lnTo>
                      <a:pt x="49" y="172"/>
                    </a:lnTo>
                    <a:lnTo>
                      <a:pt x="37" y="161"/>
                    </a:lnTo>
                    <a:lnTo>
                      <a:pt x="53" y="163"/>
                    </a:lnTo>
                    <a:lnTo>
                      <a:pt x="41" y="139"/>
                    </a:lnTo>
                    <a:lnTo>
                      <a:pt x="27" y="154"/>
                    </a:lnTo>
                    <a:lnTo>
                      <a:pt x="6" y="150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4" y="133"/>
                    </a:lnTo>
                    <a:lnTo>
                      <a:pt x="32" y="118"/>
                    </a:lnTo>
                    <a:lnTo>
                      <a:pt x="23" y="105"/>
                    </a:lnTo>
                    <a:lnTo>
                      <a:pt x="31" y="88"/>
                    </a:lnTo>
                    <a:lnTo>
                      <a:pt x="32" y="68"/>
                    </a:lnTo>
                    <a:lnTo>
                      <a:pt x="37" y="66"/>
                    </a:lnTo>
                    <a:lnTo>
                      <a:pt x="36" y="46"/>
                    </a:lnTo>
                    <a:lnTo>
                      <a:pt x="46" y="44"/>
                    </a:lnTo>
                    <a:lnTo>
                      <a:pt x="58" y="19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3" name="Freeform 1673"/>
              <p:cNvSpPr>
                <a:spLocks/>
              </p:cNvSpPr>
              <p:nvPr/>
            </p:nvSpPr>
            <p:spPr bwMode="auto">
              <a:xfrm>
                <a:off x="4566" y="887"/>
                <a:ext cx="54" cy="29"/>
              </a:xfrm>
              <a:custGeom>
                <a:avLst/>
                <a:gdLst>
                  <a:gd name="T0" fmla="*/ 0 w 215"/>
                  <a:gd name="T1" fmla="*/ 0 h 114"/>
                  <a:gd name="T2" fmla="*/ 0 w 215"/>
                  <a:gd name="T3" fmla="*/ 0 h 114"/>
                  <a:gd name="T4" fmla="*/ 0 w 215"/>
                  <a:gd name="T5" fmla="*/ 0 h 114"/>
                  <a:gd name="T6" fmla="*/ 0 w 215"/>
                  <a:gd name="T7" fmla="*/ 0 h 114"/>
                  <a:gd name="T8" fmla="*/ 0 w 215"/>
                  <a:gd name="T9" fmla="*/ 0 h 114"/>
                  <a:gd name="T10" fmla="*/ 0 w 215"/>
                  <a:gd name="T11" fmla="*/ 0 h 114"/>
                  <a:gd name="T12" fmla="*/ 0 w 215"/>
                  <a:gd name="T13" fmla="*/ 0 h 114"/>
                  <a:gd name="T14" fmla="*/ 0 w 215"/>
                  <a:gd name="T15" fmla="*/ 0 h 114"/>
                  <a:gd name="T16" fmla="*/ 0 w 215"/>
                  <a:gd name="T17" fmla="*/ 0 h 114"/>
                  <a:gd name="T18" fmla="*/ 0 w 215"/>
                  <a:gd name="T19" fmla="*/ 0 h 114"/>
                  <a:gd name="T20" fmla="*/ 0 w 215"/>
                  <a:gd name="T21" fmla="*/ 0 h 114"/>
                  <a:gd name="T22" fmla="*/ 0 w 215"/>
                  <a:gd name="T23" fmla="*/ 0 h 114"/>
                  <a:gd name="T24" fmla="*/ 0 w 215"/>
                  <a:gd name="T25" fmla="*/ 0 h 114"/>
                  <a:gd name="T26" fmla="*/ 0 w 215"/>
                  <a:gd name="T27" fmla="*/ 0 h 114"/>
                  <a:gd name="T28" fmla="*/ 0 w 215"/>
                  <a:gd name="T29" fmla="*/ 0 h 114"/>
                  <a:gd name="T30" fmla="*/ 0 w 215"/>
                  <a:gd name="T31" fmla="*/ 0 h 11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15"/>
                  <a:gd name="T49" fmla="*/ 0 h 114"/>
                  <a:gd name="T50" fmla="*/ 215 w 215"/>
                  <a:gd name="T51" fmla="*/ 114 h 11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15" h="114">
                    <a:moveTo>
                      <a:pt x="0" y="114"/>
                    </a:moveTo>
                    <a:lnTo>
                      <a:pt x="4" y="100"/>
                    </a:lnTo>
                    <a:lnTo>
                      <a:pt x="28" y="91"/>
                    </a:lnTo>
                    <a:lnTo>
                      <a:pt x="42" y="77"/>
                    </a:lnTo>
                    <a:lnTo>
                      <a:pt x="77" y="62"/>
                    </a:lnTo>
                    <a:lnTo>
                      <a:pt x="111" y="34"/>
                    </a:lnTo>
                    <a:lnTo>
                      <a:pt x="130" y="36"/>
                    </a:lnTo>
                    <a:lnTo>
                      <a:pt x="139" y="12"/>
                    </a:lnTo>
                    <a:lnTo>
                      <a:pt x="170" y="12"/>
                    </a:lnTo>
                    <a:lnTo>
                      <a:pt x="186" y="0"/>
                    </a:lnTo>
                    <a:lnTo>
                      <a:pt x="215" y="0"/>
                    </a:lnTo>
                    <a:lnTo>
                      <a:pt x="200" y="23"/>
                    </a:lnTo>
                    <a:lnTo>
                      <a:pt x="147" y="49"/>
                    </a:lnTo>
                    <a:lnTo>
                      <a:pt x="109" y="61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" name="Freeform 1674"/>
              <p:cNvSpPr>
                <a:spLocks/>
              </p:cNvSpPr>
              <p:nvPr/>
            </p:nvSpPr>
            <p:spPr bwMode="auto">
              <a:xfrm>
                <a:off x="4526" y="887"/>
                <a:ext cx="27" cy="21"/>
              </a:xfrm>
              <a:custGeom>
                <a:avLst/>
                <a:gdLst>
                  <a:gd name="T0" fmla="*/ 0 w 111"/>
                  <a:gd name="T1" fmla="*/ 0 h 84"/>
                  <a:gd name="T2" fmla="*/ 0 w 111"/>
                  <a:gd name="T3" fmla="*/ 0 h 84"/>
                  <a:gd name="T4" fmla="*/ 0 w 111"/>
                  <a:gd name="T5" fmla="*/ 0 h 84"/>
                  <a:gd name="T6" fmla="*/ 0 w 111"/>
                  <a:gd name="T7" fmla="*/ 0 h 84"/>
                  <a:gd name="T8" fmla="*/ 0 w 111"/>
                  <a:gd name="T9" fmla="*/ 0 h 84"/>
                  <a:gd name="T10" fmla="*/ 0 w 111"/>
                  <a:gd name="T11" fmla="*/ 0 h 84"/>
                  <a:gd name="T12" fmla="*/ 0 w 111"/>
                  <a:gd name="T13" fmla="*/ 0 h 84"/>
                  <a:gd name="T14" fmla="*/ 0 w 111"/>
                  <a:gd name="T15" fmla="*/ 0 h 84"/>
                  <a:gd name="T16" fmla="*/ 0 w 111"/>
                  <a:gd name="T17" fmla="*/ 0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1"/>
                  <a:gd name="T28" fmla="*/ 0 h 84"/>
                  <a:gd name="T29" fmla="*/ 111 w 111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1" h="84">
                    <a:moveTo>
                      <a:pt x="7" y="74"/>
                    </a:moveTo>
                    <a:lnTo>
                      <a:pt x="57" y="36"/>
                    </a:lnTo>
                    <a:lnTo>
                      <a:pt x="85" y="10"/>
                    </a:lnTo>
                    <a:lnTo>
                      <a:pt x="111" y="0"/>
                    </a:lnTo>
                    <a:lnTo>
                      <a:pt x="111" y="22"/>
                    </a:lnTo>
                    <a:lnTo>
                      <a:pt x="66" y="45"/>
                    </a:lnTo>
                    <a:lnTo>
                      <a:pt x="0" y="84"/>
                    </a:lnTo>
                    <a:lnTo>
                      <a:pt x="7" y="7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" name="Freeform 1675"/>
              <p:cNvSpPr>
                <a:spLocks/>
              </p:cNvSpPr>
              <p:nvPr/>
            </p:nvSpPr>
            <p:spPr bwMode="auto">
              <a:xfrm>
                <a:off x="4528" y="823"/>
                <a:ext cx="80" cy="68"/>
              </a:xfrm>
              <a:custGeom>
                <a:avLst/>
                <a:gdLst>
                  <a:gd name="T0" fmla="*/ 0 w 316"/>
                  <a:gd name="T1" fmla="*/ 0 h 272"/>
                  <a:gd name="T2" fmla="*/ 0 w 316"/>
                  <a:gd name="T3" fmla="*/ 0 h 272"/>
                  <a:gd name="T4" fmla="*/ 0 w 316"/>
                  <a:gd name="T5" fmla="*/ 0 h 272"/>
                  <a:gd name="T6" fmla="*/ 0 w 316"/>
                  <a:gd name="T7" fmla="*/ 0 h 272"/>
                  <a:gd name="T8" fmla="*/ 0 w 316"/>
                  <a:gd name="T9" fmla="*/ 0 h 272"/>
                  <a:gd name="T10" fmla="*/ 0 w 316"/>
                  <a:gd name="T11" fmla="*/ 0 h 272"/>
                  <a:gd name="T12" fmla="*/ 0 w 316"/>
                  <a:gd name="T13" fmla="*/ 0 h 272"/>
                  <a:gd name="T14" fmla="*/ 0 w 316"/>
                  <a:gd name="T15" fmla="*/ 0 h 272"/>
                  <a:gd name="T16" fmla="*/ 0 w 316"/>
                  <a:gd name="T17" fmla="*/ 0 h 272"/>
                  <a:gd name="T18" fmla="*/ 0 w 316"/>
                  <a:gd name="T19" fmla="*/ 0 h 272"/>
                  <a:gd name="T20" fmla="*/ 0 w 316"/>
                  <a:gd name="T21" fmla="*/ 0 h 272"/>
                  <a:gd name="T22" fmla="*/ 0 w 316"/>
                  <a:gd name="T23" fmla="*/ 0 h 272"/>
                  <a:gd name="T24" fmla="*/ 0 w 316"/>
                  <a:gd name="T25" fmla="*/ 0 h 272"/>
                  <a:gd name="T26" fmla="*/ 0 w 316"/>
                  <a:gd name="T27" fmla="*/ 0 h 272"/>
                  <a:gd name="T28" fmla="*/ 0 w 316"/>
                  <a:gd name="T29" fmla="*/ 0 h 272"/>
                  <a:gd name="T30" fmla="*/ 0 w 316"/>
                  <a:gd name="T31" fmla="*/ 0 h 272"/>
                  <a:gd name="T32" fmla="*/ 0 w 316"/>
                  <a:gd name="T33" fmla="*/ 0 h 272"/>
                  <a:gd name="T34" fmla="*/ 0 w 316"/>
                  <a:gd name="T35" fmla="*/ 0 h 272"/>
                  <a:gd name="T36" fmla="*/ 0 w 316"/>
                  <a:gd name="T37" fmla="*/ 0 h 272"/>
                  <a:gd name="T38" fmla="*/ 0 w 316"/>
                  <a:gd name="T39" fmla="*/ 0 h 272"/>
                  <a:gd name="T40" fmla="*/ 0 w 316"/>
                  <a:gd name="T41" fmla="*/ 0 h 272"/>
                  <a:gd name="T42" fmla="*/ 0 w 316"/>
                  <a:gd name="T43" fmla="*/ 0 h 272"/>
                  <a:gd name="T44" fmla="*/ 0 w 316"/>
                  <a:gd name="T45" fmla="*/ 0 h 272"/>
                  <a:gd name="T46" fmla="*/ 0 w 316"/>
                  <a:gd name="T47" fmla="*/ 0 h 272"/>
                  <a:gd name="T48" fmla="*/ 0 w 316"/>
                  <a:gd name="T49" fmla="*/ 0 h 272"/>
                  <a:gd name="T50" fmla="*/ 0 w 316"/>
                  <a:gd name="T51" fmla="*/ 0 h 272"/>
                  <a:gd name="T52" fmla="*/ 0 w 316"/>
                  <a:gd name="T53" fmla="*/ 0 h 272"/>
                  <a:gd name="T54" fmla="*/ 0 w 316"/>
                  <a:gd name="T55" fmla="*/ 0 h 272"/>
                  <a:gd name="T56" fmla="*/ 0 w 316"/>
                  <a:gd name="T57" fmla="*/ 0 h 272"/>
                  <a:gd name="T58" fmla="*/ 0 w 316"/>
                  <a:gd name="T59" fmla="*/ 0 h 272"/>
                  <a:gd name="T60" fmla="*/ 0 w 316"/>
                  <a:gd name="T61" fmla="*/ 0 h 272"/>
                  <a:gd name="T62" fmla="*/ 0 w 316"/>
                  <a:gd name="T63" fmla="*/ 0 h 272"/>
                  <a:gd name="T64" fmla="*/ 0 w 316"/>
                  <a:gd name="T65" fmla="*/ 0 h 272"/>
                  <a:gd name="T66" fmla="*/ 0 w 316"/>
                  <a:gd name="T67" fmla="*/ 0 h 272"/>
                  <a:gd name="T68" fmla="*/ 0 w 316"/>
                  <a:gd name="T69" fmla="*/ 0 h 272"/>
                  <a:gd name="T70" fmla="*/ 0 w 316"/>
                  <a:gd name="T71" fmla="*/ 0 h 272"/>
                  <a:gd name="T72" fmla="*/ 0 w 316"/>
                  <a:gd name="T73" fmla="*/ 0 h 272"/>
                  <a:gd name="T74" fmla="*/ 0 w 316"/>
                  <a:gd name="T75" fmla="*/ 0 h 272"/>
                  <a:gd name="T76" fmla="*/ 0 w 316"/>
                  <a:gd name="T77" fmla="*/ 0 h 272"/>
                  <a:gd name="T78" fmla="*/ 0 w 316"/>
                  <a:gd name="T79" fmla="*/ 0 h 272"/>
                  <a:gd name="T80" fmla="*/ 0 w 316"/>
                  <a:gd name="T81" fmla="*/ 0 h 272"/>
                  <a:gd name="T82" fmla="*/ 0 w 316"/>
                  <a:gd name="T83" fmla="*/ 0 h 272"/>
                  <a:gd name="T84" fmla="*/ 0 w 316"/>
                  <a:gd name="T85" fmla="*/ 0 h 2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6"/>
                  <a:gd name="T130" fmla="*/ 0 h 272"/>
                  <a:gd name="T131" fmla="*/ 316 w 316"/>
                  <a:gd name="T132" fmla="*/ 272 h 27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6" h="272">
                    <a:moveTo>
                      <a:pt x="115" y="84"/>
                    </a:moveTo>
                    <a:lnTo>
                      <a:pt x="204" y="152"/>
                    </a:lnTo>
                    <a:lnTo>
                      <a:pt x="316" y="239"/>
                    </a:lnTo>
                    <a:lnTo>
                      <a:pt x="272" y="252"/>
                    </a:lnTo>
                    <a:lnTo>
                      <a:pt x="252" y="272"/>
                    </a:lnTo>
                    <a:lnTo>
                      <a:pt x="218" y="207"/>
                    </a:lnTo>
                    <a:lnTo>
                      <a:pt x="250" y="242"/>
                    </a:lnTo>
                    <a:lnTo>
                      <a:pt x="233" y="211"/>
                    </a:lnTo>
                    <a:lnTo>
                      <a:pt x="266" y="228"/>
                    </a:lnTo>
                    <a:lnTo>
                      <a:pt x="219" y="178"/>
                    </a:lnTo>
                    <a:lnTo>
                      <a:pt x="184" y="155"/>
                    </a:lnTo>
                    <a:lnTo>
                      <a:pt x="159" y="168"/>
                    </a:lnTo>
                    <a:lnTo>
                      <a:pt x="167" y="195"/>
                    </a:lnTo>
                    <a:lnTo>
                      <a:pt x="153" y="204"/>
                    </a:lnTo>
                    <a:lnTo>
                      <a:pt x="141" y="177"/>
                    </a:lnTo>
                    <a:lnTo>
                      <a:pt x="123" y="213"/>
                    </a:lnTo>
                    <a:lnTo>
                      <a:pt x="106" y="212"/>
                    </a:lnTo>
                    <a:lnTo>
                      <a:pt x="87" y="226"/>
                    </a:lnTo>
                    <a:lnTo>
                      <a:pt x="79" y="239"/>
                    </a:lnTo>
                    <a:lnTo>
                      <a:pt x="67" y="236"/>
                    </a:lnTo>
                    <a:lnTo>
                      <a:pt x="75" y="212"/>
                    </a:lnTo>
                    <a:lnTo>
                      <a:pt x="63" y="191"/>
                    </a:lnTo>
                    <a:lnTo>
                      <a:pt x="44" y="182"/>
                    </a:lnTo>
                    <a:lnTo>
                      <a:pt x="28" y="197"/>
                    </a:lnTo>
                    <a:lnTo>
                      <a:pt x="19" y="186"/>
                    </a:lnTo>
                    <a:lnTo>
                      <a:pt x="16" y="126"/>
                    </a:lnTo>
                    <a:lnTo>
                      <a:pt x="0" y="107"/>
                    </a:lnTo>
                    <a:lnTo>
                      <a:pt x="23" y="81"/>
                    </a:lnTo>
                    <a:lnTo>
                      <a:pt x="28" y="107"/>
                    </a:lnTo>
                    <a:lnTo>
                      <a:pt x="48" y="117"/>
                    </a:lnTo>
                    <a:lnTo>
                      <a:pt x="39" y="145"/>
                    </a:lnTo>
                    <a:lnTo>
                      <a:pt x="67" y="150"/>
                    </a:lnTo>
                    <a:lnTo>
                      <a:pt x="97" y="178"/>
                    </a:lnTo>
                    <a:lnTo>
                      <a:pt x="98" y="123"/>
                    </a:lnTo>
                    <a:lnTo>
                      <a:pt x="131" y="116"/>
                    </a:lnTo>
                    <a:lnTo>
                      <a:pt x="104" y="87"/>
                    </a:lnTo>
                    <a:lnTo>
                      <a:pt x="119" y="48"/>
                    </a:lnTo>
                    <a:lnTo>
                      <a:pt x="105" y="48"/>
                    </a:lnTo>
                    <a:lnTo>
                      <a:pt x="109" y="4"/>
                    </a:lnTo>
                    <a:lnTo>
                      <a:pt x="148" y="0"/>
                    </a:lnTo>
                    <a:lnTo>
                      <a:pt x="159" y="12"/>
                    </a:lnTo>
                    <a:lnTo>
                      <a:pt x="115" y="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6" name="Freeform 1676"/>
              <p:cNvSpPr>
                <a:spLocks/>
              </p:cNvSpPr>
              <p:nvPr/>
            </p:nvSpPr>
            <p:spPr bwMode="auto">
              <a:xfrm>
                <a:off x="4517" y="858"/>
                <a:ext cx="26" cy="50"/>
              </a:xfrm>
              <a:custGeom>
                <a:avLst/>
                <a:gdLst>
                  <a:gd name="T0" fmla="*/ 0 w 104"/>
                  <a:gd name="T1" fmla="*/ 0 h 200"/>
                  <a:gd name="T2" fmla="*/ 0 w 104"/>
                  <a:gd name="T3" fmla="*/ 0 h 200"/>
                  <a:gd name="T4" fmla="*/ 0 w 104"/>
                  <a:gd name="T5" fmla="*/ 0 h 200"/>
                  <a:gd name="T6" fmla="*/ 0 w 104"/>
                  <a:gd name="T7" fmla="*/ 0 h 200"/>
                  <a:gd name="T8" fmla="*/ 0 w 104"/>
                  <a:gd name="T9" fmla="*/ 0 h 200"/>
                  <a:gd name="T10" fmla="*/ 0 w 104"/>
                  <a:gd name="T11" fmla="*/ 0 h 200"/>
                  <a:gd name="T12" fmla="*/ 0 w 104"/>
                  <a:gd name="T13" fmla="*/ 0 h 200"/>
                  <a:gd name="T14" fmla="*/ 0 w 104"/>
                  <a:gd name="T15" fmla="*/ 0 h 200"/>
                  <a:gd name="T16" fmla="*/ 0 w 104"/>
                  <a:gd name="T17" fmla="*/ 0 h 200"/>
                  <a:gd name="T18" fmla="*/ 0 w 104"/>
                  <a:gd name="T19" fmla="*/ 0 h 200"/>
                  <a:gd name="T20" fmla="*/ 0 w 104"/>
                  <a:gd name="T21" fmla="*/ 0 h 200"/>
                  <a:gd name="T22" fmla="*/ 0 w 104"/>
                  <a:gd name="T23" fmla="*/ 0 h 200"/>
                  <a:gd name="T24" fmla="*/ 0 w 104"/>
                  <a:gd name="T25" fmla="*/ 0 h 200"/>
                  <a:gd name="T26" fmla="*/ 0 w 104"/>
                  <a:gd name="T27" fmla="*/ 0 h 200"/>
                  <a:gd name="T28" fmla="*/ 0 w 104"/>
                  <a:gd name="T29" fmla="*/ 0 h 200"/>
                  <a:gd name="T30" fmla="*/ 0 w 104"/>
                  <a:gd name="T31" fmla="*/ 0 h 200"/>
                  <a:gd name="T32" fmla="*/ 0 w 104"/>
                  <a:gd name="T33" fmla="*/ 0 h 200"/>
                  <a:gd name="T34" fmla="*/ 0 w 104"/>
                  <a:gd name="T35" fmla="*/ 0 h 200"/>
                  <a:gd name="T36" fmla="*/ 0 w 104"/>
                  <a:gd name="T37" fmla="*/ 0 h 200"/>
                  <a:gd name="T38" fmla="*/ 0 w 104"/>
                  <a:gd name="T39" fmla="*/ 0 h 200"/>
                  <a:gd name="T40" fmla="*/ 0 w 104"/>
                  <a:gd name="T41" fmla="*/ 0 h 200"/>
                  <a:gd name="T42" fmla="*/ 0 w 104"/>
                  <a:gd name="T43" fmla="*/ 0 h 200"/>
                  <a:gd name="T44" fmla="*/ 0 w 104"/>
                  <a:gd name="T45" fmla="*/ 0 h 2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04"/>
                  <a:gd name="T70" fmla="*/ 0 h 200"/>
                  <a:gd name="T71" fmla="*/ 104 w 104"/>
                  <a:gd name="T72" fmla="*/ 200 h 20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04" h="200">
                    <a:moveTo>
                      <a:pt x="16" y="0"/>
                    </a:moveTo>
                    <a:lnTo>
                      <a:pt x="0" y="15"/>
                    </a:lnTo>
                    <a:lnTo>
                      <a:pt x="14" y="68"/>
                    </a:lnTo>
                    <a:lnTo>
                      <a:pt x="21" y="128"/>
                    </a:lnTo>
                    <a:lnTo>
                      <a:pt x="12" y="155"/>
                    </a:lnTo>
                    <a:lnTo>
                      <a:pt x="24" y="190"/>
                    </a:lnTo>
                    <a:lnTo>
                      <a:pt x="33" y="200"/>
                    </a:lnTo>
                    <a:lnTo>
                      <a:pt x="50" y="190"/>
                    </a:lnTo>
                    <a:lnTo>
                      <a:pt x="50" y="173"/>
                    </a:lnTo>
                    <a:lnTo>
                      <a:pt x="33" y="164"/>
                    </a:lnTo>
                    <a:lnTo>
                      <a:pt x="26" y="146"/>
                    </a:lnTo>
                    <a:lnTo>
                      <a:pt x="66" y="152"/>
                    </a:lnTo>
                    <a:lnTo>
                      <a:pt x="38" y="123"/>
                    </a:lnTo>
                    <a:lnTo>
                      <a:pt x="78" y="125"/>
                    </a:lnTo>
                    <a:lnTo>
                      <a:pt x="92" y="115"/>
                    </a:lnTo>
                    <a:lnTo>
                      <a:pt x="85" y="102"/>
                    </a:lnTo>
                    <a:lnTo>
                      <a:pt x="104" y="91"/>
                    </a:lnTo>
                    <a:lnTo>
                      <a:pt x="101" y="68"/>
                    </a:lnTo>
                    <a:lnTo>
                      <a:pt x="52" y="82"/>
                    </a:lnTo>
                    <a:lnTo>
                      <a:pt x="52" y="50"/>
                    </a:lnTo>
                    <a:lnTo>
                      <a:pt x="24" y="3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7" name="Freeform 1677"/>
              <p:cNvSpPr>
                <a:spLocks/>
              </p:cNvSpPr>
              <p:nvPr/>
            </p:nvSpPr>
            <p:spPr bwMode="auto">
              <a:xfrm>
                <a:off x="4536" y="827"/>
                <a:ext cx="18" cy="25"/>
              </a:xfrm>
              <a:custGeom>
                <a:avLst/>
                <a:gdLst>
                  <a:gd name="T0" fmla="*/ 0 w 70"/>
                  <a:gd name="T1" fmla="*/ 0 h 101"/>
                  <a:gd name="T2" fmla="*/ 0 w 70"/>
                  <a:gd name="T3" fmla="*/ 0 h 101"/>
                  <a:gd name="T4" fmla="*/ 0 w 70"/>
                  <a:gd name="T5" fmla="*/ 0 h 101"/>
                  <a:gd name="T6" fmla="*/ 0 w 70"/>
                  <a:gd name="T7" fmla="*/ 0 h 101"/>
                  <a:gd name="T8" fmla="*/ 0 w 70"/>
                  <a:gd name="T9" fmla="*/ 0 h 101"/>
                  <a:gd name="T10" fmla="*/ 0 w 70"/>
                  <a:gd name="T11" fmla="*/ 0 h 101"/>
                  <a:gd name="T12" fmla="*/ 0 w 70"/>
                  <a:gd name="T13" fmla="*/ 0 h 101"/>
                  <a:gd name="T14" fmla="*/ 0 w 70"/>
                  <a:gd name="T15" fmla="*/ 0 h 101"/>
                  <a:gd name="T16" fmla="*/ 0 w 70"/>
                  <a:gd name="T17" fmla="*/ 0 h 101"/>
                  <a:gd name="T18" fmla="*/ 0 w 70"/>
                  <a:gd name="T19" fmla="*/ 0 h 101"/>
                  <a:gd name="T20" fmla="*/ 0 w 70"/>
                  <a:gd name="T21" fmla="*/ 0 h 101"/>
                  <a:gd name="T22" fmla="*/ 0 w 70"/>
                  <a:gd name="T23" fmla="*/ 0 h 101"/>
                  <a:gd name="T24" fmla="*/ 0 w 70"/>
                  <a:gd name="T25" fmla="*/ 0 h 101"/>
                  <a:gd name="T26" fmla="*/ 0 w 70"/>
                  <a:gd name="T27" fmla="*/ 0 h 10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0"/>
                  <a:gd name="T43" fmla="*/ 0 h 101"/>
                  <a:gd name="T44" fmla="*/ 70 w 70"/>
                  <a:gd name="T45" fmla="*/ 101 h 10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0" h="101">
                    <a:moveTo>
                      <a:pt x="31" y="101"/>
                    </a:moveTo>
                    <a:lnTo>
                      <a:pt x="37" y="72"/>
                    </a:lnTo>
                    <a:lnTo>
                      <a:pt x="2" y="69"/>
                    </a:lnTo>
                    <a:lnTo>
                      <a:pt x="0" y="46"/>
                    </a:lnTo>
                    <a:lnTo>
                      <a:pt x="30" y="37"/>
                    </a:lnTo>
                    <a:lnTo>
                      <a:pt x="41" y="14"/>
                    </a:lnTo>
                    <a:lnTo>
                      <a:pt x="70" y="0"/>
                    </a:lnTo>
                    <a:lnTo>
                      <a:pt x="61" y="44"/>
                    </a:lnTo>
                    <a:lnTo>
                      <a:pt x="39" y="52"/>
                    </a:lnTo>
                    <a:lnTo>
                      <a:pt x="61" y="62"/>
                    </a:lnTo>
                    <a:lnTo>
                      <a:pt x="49" y="80"/>
                    </a:lnTo>
                    <a:lnTo>
                      <a:pt x="62" y="100"/>
                    </a:lnTo>
                    <a:lnTo>
                      <a:pt x="31" y="1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8" name="Freeform 1678"/>
              <p:cNvSpPr>
                <a:spLocks/>
              </p:cNvSpPr>
              <p:nvPr/>
            </p:nvSpPr>
            <p:spPr bwMode="auto">
              <a:xfrm>
                <a:off x="4512" y="881"/>
                <a:ext cx="7" cy="5"/>
              </a:xfrm>
              <a:custGeom>
                <a:avLst/>
                <a:gdLst>
                  <a:gd name="T0" fmla="*/ 0 w 26"/>
                  <a:gd name="T1" fmla="*/ 0 h 22"/>
                  <a:gd name="T2" fmla="*/ 0 w 26"/>
                  <a:gd name="T3" fmla="*/ 0 h 22"/>
                  <a:gd name="T4" fmla="*/ 0 w 26"/>
                  <a:gd name="T5" fmla="*/ 0 h 22"/>
                  <a:gd name="T6" fmla="*/ 0 w 26"/>
                  <a:gd name="T7" fmla="*/ 0 h 22"/>
                  <a:gd name="T8" fmla="*/ 0 w 26"/>
                  <a:gd name="T9" fmla="*/ 0 h 22"/>
                  <a:gd name="T10" fmla="*/ 0 w 26"/>
                  <a:gd name="T11" fmla="*/ 0 h 22"/>
                  <a:gd name="T12" fmla="*/ 0 w 26"/>
                  <a:gd name="T13" fmla="*/ 0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"/>
                  <a:gd name="T22" fmla="*/ 0 h 22"/>
                  <a:gd name="T23" fmla="*/ 26 w 26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" h="22">
                    <a:moveTo>
                      <a:pt x="0" y="22"/>
                    </a:moveTo>
                    <a:lnTo>
                      <a:pt x="7" y="4"/>
                    </a:lnTo>
                    <a:lnTo>
                      <a:pt x="20" y="0"/>
                    </a:lnTo>
                    <a:lnTo>
                      <a:pt x="26" y="18"/>
                    </a:lnTo>
                    <a:lnTo>
                      <a:pt x="15" y="17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9" name="Freeform 1679"/>
              <p:cNvSpPr>
                <a:spLocks/>
              </p:cNvSpPr>
              <p:nvPr/>
            </p:nvSpPr>
            <p:spPr bwMode="auto">
              <a:xfrm>
                <a:off x="4488" y="847"/>
                <a:ext cx="31" cy="30"/>
              </a:xfrm>
              <a:custGeom>
                <a:avLst/>
                <a:gdLst>
                  <a:gd name="T0" fmla="*/ 0 w 122"/>
                  <a:gd name="T1" fmla="*/ 0 h 119"/>
                  <a:gd name="T2" fmla="*/ 0 w 122"/>
                  <a:gd name="T3" fmla="*/ 0 h 119"/>
                  <a:gd name="T4" fmla="*/ 0 w 122"/>
                  <a:gd name="T5" fmla="*/ 0 h 119"/>
                  <a:gd name="T6" fmla="*/ 0 w 122"/>
                  <a:gd name="T7" fmla="*/ 0 h 119"/>
                  <a:gd name="T8" fmla="*/ 0 w 122"/>
                  <a:gd name="T9" fmla="*/ 0 h 119"/>
                  <a:gd name="T10" fmla="*/ 0 w 122"/>
                  <a:gd name="T11" fmla="*/ 0 h 119"/>
                  <a:gd name="T12" fmla="*/ 0 w 122"/>
                  <a:gd name="T13" fmla="*/ 0 h 119"/>
                  <a:gd name="T14" fmla="*/ 0 w 122"/>
                  <a:gd name="T15" fmla="*/ 0 h 119"/>
                  <a:gd name="T16" fmla="*/ 0 w 122"/>
                  <a:gd name="T17" fmla="*/ 0 h 119"/>
                  <a:gd name="T18" fmla="*/ 0 w 122"/>
                  <a:gd name="T19" fmla="*/ 0 h 119"/>
                  <a:gd name="T20" fmla="*/ 0 w 122"/>
                  <a:gd name="T21" fmla="*/ 0 h 119"/>
                  <a:gd name="T22" fmla="*/ 0 w 122"/>
                  <a:gd name="T23" fmla="*/ 0 h 119"/>
                  <a:gd name="T24" fmla="*/ 0 w 122"/>
                  <a:gd name="T25" fmla="*/ 0 h 119"/>
                  <a:gd name="T26" fmla="*/ 0 w 122"/>
                  <a:gd name="T27" fmla="*/ 0 h 119"/>
                  <a:gd name="T28" fmla="*/ 0 w 122"/>
                  <a:gd name="T29" fmla="*/ 0 h 119"/>
                  <a:gd name="T30" fmla="*/ 0 w 122"/>
                  <a:gd name="T31" fmla="*/ 0 h 119"/>
                  <a:gd name="T32" fmla="*/ 0 w 122"/>
                  <a:gd name="T33" fmla="*/ 0 h 119"/>
                  <a:gd name="T34" fmla="*/ 0 w 122"/>
                  <a:gd name="T35" fmla="*/ 0 h 119"/>
                  <a:gd name="T36" fmla="*/ 0 w 122"/>
                  <a:gd name="T37" fmla="*/ 0 h 119"/>
                  <a:gd name="T38" fmla="*/ 0 w 122"/>
                  <a:gd name="T39" fmla="*/ 0 h 119"/>
                  <a:gd name="T40" fmla="*/ 0 w 122"/>
                  <a:gd name="T41" fmla="*/ 0 h 119"/>
                  <a:gd name="T42" fmla="*/ 0 w 122"/>
                  <a:gd name="T43" fmla="*/ 0 h 119"/>
                  <a:gd name="T44" fmla="*/ 0 w 122"/>
                  <a:gd name="T45" fmla="*/ 0 h 119"/>
                  <a:gd name="T46" fmla="*/ 0 w 122"/>
                  <a:gd name="T47" fmla="*/ 0 h 119"/>
                  <a:gd name="T48" fmla="*/ 0 w 122"/>
                  <a:gd name="T49" fmla="*/ 0 h 119"/>
                  <a:gd name="T50" fmla="*/ 0 w 122"/>
                  <a:gd name="T51" fmla="*/ 0 h 119"/>
                  <a:gd name="T52" fmla="*/ 0 w 122"/>
                  <a:gd name="T53" fmla="*/ 0 h 119"/>
                  <a:gd name="T54" fmla="*/ 0 w 122"/>
                  <a:gd name="T55" fmla="*/ 0 h 119"/>
                  <a:gd name="T56" fmla="*/ 0 w 122"/>
                  <a:gd name="T57" fmla="*/ 0 h 11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22"/>
                  <a:gd name="T88" fmla="*/ 0 h 119"/>
                  <a:gd name="T89" fmla="*/ 122 w 122"/>
                  <a:gd name="T90" fmla="*/ 119 h 119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22" h="119">
                    <a:moveTo>
                      <a:pt x="115" y="119"/>
                    </a:moveTo>
                    <a:lnTo>
                      <a:pt x="98" y="89"/>
                    </a:lnTo>
                    <a:lnTo>
                      <a:pt x="85" y="90"/>
                    </a:lnTo>
                    <a:lnTo>
                      <a:pt x="90" y="75"/>
                    </a:lnTo>
                    <a:lnTo>
                      <a:pt x="72" y="57"/>
                    </a:lnTo>
                    <a:lnTo>
                      <a:pt x="50" y="72"/>
                    </a:lnTo>
                    <a:lnTo>
                      <a:pt x="40" y="68"/>
                    </a:lnTo>
                    <a:lnTo>
                      <a:pt x="24" y="83"/>
                    </a:lnTo>
                    <a:lnTo>
                      <a:pt x="22" y="70"/>
                    </a:lnTo>
                    <a:lnTo>
                      <a:pt x="0" y="80"/>
                    </a:lnTo>
                    <a:lnTo>
                      <a:pt x="20" y="51"/>
                    </a:lnTo>
                    <a:lnTo>
                      <a:pt x="26" y="29"/>
                    </a:lnTo>
                    <a:lnTo>
                      <a:pt x="46" y="23"/>
                    </a:lnTo>
                    <a:lnTo>
                      <a:pt x="28" y="5"/>
                    </a:lnTo>
                    <a:lnTo>
                      <a:pt x="53" y="3"/>
                    </a:lnTo>
                    <a:lnTo>
                      <a:pt x="59" y="20"/>
                    </a:lnTo>
                    <a:lnTo>
                      <a:pt x="41" y="38"/>
                    </a:lnTo>
                    <a:lnTo>
                      <a:pt x="57" y="45"/>
                    </a:lnTo>
                    <a:lnTo>
                      <a:pt x="98" y="0"/>
                    </a:lnTo>
                    <a:lnTo>
                      <a:pt x="109" y="0"/>
                    </a:lnTo>
                    <a:lnTo>
                      <a:pt x="84" y="36"/>
                    </a:lnTo>
                    <a:lnTo>
                      <a:pt x="87" y="49"/>
                    </a:lnTo>
                    <a:lnTo>
                      <a:pt x="110" y="35"/>
                    </a:lnTo>
                    <a:lnTo>
                      <a:pt x="122" y="13"/>
                    </a:lnTo>
                    <a:lnTo>
                      <a:pt x="113" y="53"/>
                    </a:lnTo>
                    <a:lnTo>
                      <a:pt x="97" y="79"/>
                    </a:lnTo>
                    <a:lnTo>
                      <a:pt x="110" y="83"/>
                    </a:lnTo>
                    <a:lnTo>
                      <a:pt x="115" y="1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0" name="Freeform 1680"/>
              <p:cNvSpPr>
                <a:spLocks/>
              </p:cNvSpPr>
              <p:nvPr/>
            </p:nvSpPr>
            <p:spPr bwMode="auto">
              <a:xfrm>
                <a:off x="4502" y="874"/>
                <a:ext cx="10" cy="7"/>
              </a:xfrm>
              <a:custGeom>
                <a:avLst/>
                <a:gdLst>
                  <a:gd name="T0" fmla="*/ 0 w 39"/>
                  <a:gd name="T1" fmla="*/ 0 h 25"/>
                  <a:gd name="T2" fmla="*/ 0 w 39"/>
                  <a:gd name="T3" fmla="*/ 0 h 25"/>
                  <a:gd name="T4" fmla="*/ 0 w 39"/>
                  <a:gd name="T5" fmla="*/ 0 h 25"/>
                  <a:gd name="T6" fmla="*/ 0 w 39"/>
                  <a:gd name="T7" fmla="*/ 0 h 25"/>
                  <a:gd name="T8" fmla="*/ 0 w 39"/>
                  <a:gd name="T9" fmla="*/ 0 h 25"/>
                  <a:gd name="T10" fmla="*/ 0 w 39"/>
                  <a:gd name="T11" fmla="*/ 0 h 25"/>
                  <a:gd name="T12" fmla="*/ 0 w 39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"/>
                  <a:gd name="T22" fmla="*/ 0 h 25"/>
                  <a:gd name="T23" fmla="*/ 39 w 39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" h="25">
                    <a:moveTo>
                      <a:pt x="0" y="8"/>
                    </a:moveTo>
                    <a:lnTo>
                      <a:pt x="22" y="11"/>
                    </a:lnTo>
                    <a:lnTo>
                      <a:pt x="33" y="25"/>
                    </a:lnTo>
                    <a:lnTo>
                      <a:pt x="39" y="15"/>
                    </a:lnTo>
                    <a:lnTo>
                      <a:pt x="27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1" name="Freeform 1681"/>
              <p:cNvSpPr>
                <a:spLocks/>
              </p:cNvSpPr>
              <p:nvPr/>
            </p:nvSpPr>
            <p:spPr bwMode="auto">
              <a:xfrm>
                <a:off x="4500" y="831"/>
                <a:ext cx="12" cy="20"/>
              </a:xfrm>
              <a:custGeom>
                <a:avLst/>
                <a:gdLst>
                  <a:gd name="T0" fmla="*/ 0 w 48"/>
                  <a:gd name="T1" fmla="*/ 0 h 78"/>
                  <a:gd name="T2" fmla="*/ 0 w 48"/>
                  <a:gd name="T3" fmla="*/ 0 h 78"/>
                  <a:gd name="T4" fmla="*/ 0 w 48"/>
                  <a:gd name="T5" fmla="*/ 0 h 78"/>
                  <a:gd name="T6" fmla="*/ 0 w 48"/>
                  <a:gd name="T7" fmla="*/ 0 h 78"/>
                  <a:gd name="T8" fmla="*/ 0 w 48"/>
                  <a:gd name="T9" fmla="*/ 0 h 78"/>
                  <a:gd name="T10" fmla="*/ 0 w 48"/>
                  <a:gd name="T11" fmla="*/ 0 h 78"/>
                  <a:gd name="T12" fmla="*/ 0 w 48"/>
                  <a:gd name="T13" fmla="*/ 0 h 78"/>
                  <a:gd name="T14" fmla="*/ 0 w 48"/>
                  <a:gd name="T15" fmla="*/ 0 h 78"/>
                  <a:gd name="T16" fmla="*/ 0 w 48"/>
                  <a:gd name="T17" fmla="*/ 0 h 78"/>
                  <a:gd name="T18" fmla="*/ 0 w 48"/>
                  <a:gd name="T19" fmla="*/ 0 h 78"/>
                  <a:gd name="T20" fmla="*/ 0 w 48"/>
                  <a:gd name="T21" fmla="*/ 0 h 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"/>
                  <a:gd name="T34" fmla="*/ 0 h 78"/>
                  <a:gd name="T35" fmla="*/ 48 w 48"/>
                  <a:gd name="T36" fmla="*/ 78 h 7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" h="78">
                    <a:moveTo>
                      <a:pt x="0" y="71"/>
                    </a:moveTo>
                    <a:lnTo>
                      <a:pt x="4" y="54"/>
                    </a:lnTo>
                    <a:lnTo>
                      <a:pt x="36" y="0"/>
                    </a:lnTo>
                    <a:lnTo>
                      <a:pt x="40" y="30"/>
                    </a:lnTo>
                    <a:lnTo>
                      <a:pt x="28" y="36"/>
                    </a:lnTo>
                    <a:lnTo>
                      <a:pt x="32" y="48"/>
                    </a:lnTo>
                    <a:lnTo>
                      <a:pt x="48" y="41"/>
                    </a:lnTo>
                    <a:lnTo>
                      <a:pt x="20" y="78"/>
                    </a:lnTo>
                    <a:lnTo>
                      <a:pt x="13" y="66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2" name="Freeform 1682"/>
              <p:cNvSpPr>
                <a:spLocks/>
              </p:cNvSpPr>
              <p:nvPr/>
            </p:nvSpPr>
            <p:spPr bwMode="auto">
              <a:xfrm>
                <a:off x="4517" y="826"/>
                <a:ext cx="22" cy="39"/>
              </a:xfrm>
              <a:custGeom>
                <a:avLst/>
                <a:gdLst>
                  <a:gd name="T0" fmla="*/ 0 w 91"/>
                  <a:gd name="T1" fmla="*/ 0 h 156"/>
                  <a:gd name="T2" fmla="*/ 0 w 91"/>
                  <a:gd name="T3" fmla="*/ 0 h 156"/>
                  <a:gd name="T4" fmla="*/ 0 w 91"/>
                  <a:gd name="T5" fmla="*/ 0 h 156"/>
                  <a:gd name="T6" fmla="*/ 0 w 91"/>
                  <a:gd name="T7" fmla="*/ 0 h 156"/>
                  <a:gd name="T8" fmla="*/ 0 w 91"/>
                  <a:gd name="T9" fmla="*/ 0 h 156"/>
                  <a:gd name="T10" fmla="*/ 0 w 91"/>
                  <a:gd name="T11" fmla="*/ 0 h 156"/>
                  <a:gd name="T12" fmla="*/ 0 w 91"/>
                  <a:gd name="T13" fmla="*/ 0 h 156"/>
                  <a:gd name="T14" fmla="*/ 0 w 91"/>
                  <a:gd name="T15" fmla="*/ 0 h 156"/>
                  <a:gd name="T16" fmla="*/ 0 w 91"/>
                  <a:gd name="T17" fmla="*/ 0 h 156"/>
                  <a:gd name="T18" fmla="*/ 0 w 91"/>
                  <a:gd name="T19" fmla="*/ 0 h 156"/>
                  <a:gd name="T20" fmla="*/ 0 w 91"/>
                  <a:gd name="T21" fmla="*/ 0 h 156"/>
                  <a:gd name="T22" fmla="*/ 0 w 91"/>
                  <a:gd name="T23" fmla="*/ 0 h 156"/>
                  <a:gd name="T24" fmla="*/ 0 w 91"/>
                  <a:gd name="T25" fmla="*/ 0 h 156"/>
                  <a:gd name="T26" fmla="*/ 0 w 91"/>
                  <a:gd name="T27" fmla="*/ 0 h 156"/>
                  <a:gd name="T28" fmla="*/ 0 w 91"/>
                  <a:gd name="T29" fmla="*/ 0 h 156"/>
                  <a:gd name="T30" fmla="*/ 0 w 91"/>
                  <a:gd name="T31" fmla="*/ 0 h 156"/>
                  <a:gd name="T32" fmla="*/ 0 w 91"/>
                  <a:gd name="T33" fmla="*/ 0 h 156"/>
                  <a:gd name="T34" fmla="*/ 0 w 91"/>
                  <a:gd name="T35" fmla="*/ 0 h 156"/>
                  <a:gd name="T36" fmla="*/ 0 w 91"/>
                  <a:gd name="T37" fmla="*/ 0 h 156"/>
                  <a:gd name="T38" fmla="*/ 0 w 91"/>
                  <a:gd name="T39" fmla="*/ 0 h 156"/>
                  <a:gd name="T40" fmla="*/ 0 w 91"/>
                  <a:gd name="T41" fmla="*/ 0 h 1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1"/>
                  <a:gd name="T64" fmla="*/ 0 h 156"/>
                  <a:gd name="T65" fmla="*/ 91 w 91"/>
                  <a:gd name="T66" fmla="*/ 156 h 15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1" h="156">
                    <a:moveTo>
                      <a:pt x="6" y="71"/>
                    </a:moveTo>
                    <a:lnTo>
                      <a:pt x="0" y="110"/>
                    </a:lnTo>
                    <a:lnTo>
                      <a:pt x="12" y="99"/>
                    </a:lnTo>
                    <a:lnTo>
                      <a:pt x="17" y="115"/>
                    </a:lnTo>
                    <a:lnTo>
                      <a:pt x="15" y="154"/>
                    </a:lnTo>
                    <a:lnTo>
                      <a:pt x="25" y="125"/>
                    </a:lnTo>
                    <a:lnTo>
                      <a:pt x="40" y="156"/>
                    </a:lnTo>
                    <a:lnTo>
                      <a:pt x="38" y="115"/>
                    </a:lnTo>
                    <a:lnTo>
                      <a:pt x="28" y="101"/>
                    </a:lnTo>
                    <a:lnTo>
                      <a:pt x="40" y="75"/>
                    </a:lnTo>
                    <a:lnTo>
                      <a:pt x="31" y="52"/>
                    </a:lnTo>
                    <a:lnTo>
                      <a:pt x="47" y="38"/>
                    </a:lnTo>
                    <a:lnTo>
                      <a:pt x="60" y="64"/>
                    </a:lnTo>
                    <a:lnTo>
                      <a:pt x="91" y="19"/>
                    </a:lnTo>
                    <a:lnTo>
                      <a:pt x="67" y="0"/>
                    </a:lnTo>
                    <a:lnTo>
                      <a:pt x="39" y="3"/>
                    </a:lnTo>
                    <a:lnTo>
                      <a:pt x="17" y="42"/>
                    </a:lnTo>
                    <a:lnTo>
                      <a:pt x="0" y="52"/>
                    </a:lnTo>
                    <a:lnTo>
                      <a:pt x="25" y="69"/>
                    </a:lnTo>
                    <a:lnTo>
                      <a:pt x="6" y="7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3" name="Freeform 1683"/>
              <p:cNvSpPr>
                <a:spLocks/>
              </p:cNvSpPr>
              <p:nvPr/>
            </p:nvSpPr>
            <p:spPr bwMode="auto">
              <a:xfrm>
                <a:off x="4486" y="784"/>
                <a:ext cx="35" cy="26"/>
              </a:xfrm>
              <a:custGeom>
                <a:avLst/>
                <a:gdLst>
                  <a:gd name="T0" fmla="*/ 0 w 142"/>
                  <a:gd name="T1" fmla="*/ 0 h 104"/>
                  <a:gd name="T2" fmla="*/ 0 w 142"/>
                  <a:gd name="T3" fmla="*/ 0 h 104"/>
                  <a:gd name="T4" fmla="*/ 0 w 142"/>
                  <a:gd name="T5" fmla="*/ 0 h 104"/>
                  <a:gd name="T6" fmla="*/ 0 w 142"/>
                  <a:gd name="T7" fmla="*/ 0 h 104"/>
                  <a:gd name="T8" fmla="*/ 0 w 142"/>
                  <a:gd name="T9" fmla="*/ 0 h 104"/>
                  <a:gd name="T10" fmla="*/ 0 w 142"/>
                  <a:gd name="T11" fmla="*/ 0 h 104"/>
                  <a:gd name="T12" fmla="*/ 0 w 142"/>
                  <a:gd name="T13" fmla="*/ 0 h 104"/>
                  <a:gd name="T14" fmla="*/ 0 w 142"/>
                  <a:gd name="T15" fmla="*/ 0 h 104"/>
                  <a:gd name="T16" fmla="*/ 0 w 142"/>
                  <a:gd name="T17" fmla="*/ 0 h 104"/>
                  <a:gd name="T18" fmla="*/ 0 w 142"/>
                  <a:gd name="T19" fmla="*/ 0 h 104"/>
                  <a:gd name="T20" fmla="*/ 0 w 142"/>
                  <a:gd name="T21" fmla="*/ 0 h 104"/>
                  <a:gd name="T22" fmla="*/ 0 w 142"/>
                  <a:gd name="T23" fmla="*/ 0 h 104"/>
                  <a:gd name="T24" fmla="*/ 0 w 142"/>
                  <a:gd name="T25" fmla="*/ 0 h 104"/>
                  <a:gd name="T26" fmla="*/ 0 w 142"/>
                  <a:gd name="T27" fmla="*/ 0 h 104"/>
                  <a:gd name="T28" fmla="*/ 0 w 142"/>
                  <a:gd name="T29" fmla="*/ 0 h 104"/>
                  <a:gd name="T30" fmla="*/ 0 w 142"/>
                  <a:gd name="T31" fmla="*/ 0 h 104"/>
                  <a:gd name="T32" fmla="*/ 0 w 142"/>
                  <a:gd name="T33" fmla="*/ 0 h 104"/>
                  <a:gd name="T34" fmla="*/ 0 w 142"/>
                  <a:gd name="T35" fmla="*/ 0 h 1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2"/>
                  <a:gd name="T55" fmla="*/ 0 h 104"/>
                  <a:gd name="T56" fmla="*/ 142 w 142"/>
                  <a:gd name="T57" fmla="*/ 104 h 1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2" h="104">
                    <a:moveTo>
                      <a:pt x="0" y="88"/>
                    </a:moveTo>
                    <a:lnTo>
                      <a:pt x="4" y="104"/>
                    </a:lnTo>
                    <a:lnTo>
                      <a:pt x="24" y="99"/>
                    </a:lnTo>
                    <a:lnTo>
                      <a:pt x="68" y="85"/>
                    </a:lnTo>
                    <a:lnTo>
                      <a:pt x="103" y="69"/>
                    </a:lnTo>
                    <a:lnTo>
                      <a:pt x="142" y="50"/>
                    </a:lnTo>
                    <a:lnTo>
                      <a:pt x="90" y="54"/>
                    </a:lnTo>
                    <a:lnTo>
                      <a:pt x="93" y="30"/>
                    </a:lnTo>
                    <a:lnTo>
                      <a:pt x="116" y="23"/>
                    </a:lnTo>
                    <a:lnTo>
                      <a:pt x="133" y="38"/>
                    </a:lnTo>
                    <a:lnTo>
                      <a:pt x="132" y="29"/>
                    </a:lnTo>
                    <a:lnTo>
                      <a:pt x="102" y="0"/>
                    </a:lnTo>
                    <a:lnTo>
                      <a:pt x="85" y="11"/>
                    </a:lnTo>
                    <a:lnTo>
                      <a:pt x="71" y="41"/>
                    </a:lnTo>
                    <a:lnTo>
                      <a:pt x="64" y="65"/>
                    </a:lnTo>
                    <a:lnTo>
                      <a:pt x="23" y="91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" name="Freeform 1684"/>
              <p:cNvSpPr>
                <a:spLocks/>
              </p:cNvSpPr>
              <p:nvPr/>
            </p:nvSpPr>
            <p:spPr bwMode="auto">
              <a:xfrm>
                <a:off x="4483" y="804"/>
                <a:ext cx="35" cy="52"/>
              </a:xfrm>
              <a:custGeom>
                <a:avLst/>
                <a:gdLst>
                  <a:gd name="T0" fmla="*/ 0 w 138"/>
                  <a:gd name="T1" fmla="*/ 0 h 209"/>
                  <a:gd name="T2" fmla="*/ 0 w 138"/>
                  <a:gd name="T3" fmla="*/ 0 h 209"/>
                  <a:gd name="T4" fmla="*/ 0 w 138"/>
                  <a:gd name="T5" fmla="*/ 0 h 209"/>
                  <a:gd name="T6" fmla="*/ 0 w 138"/>
                  <a:gd name="T7" fmla="*/ 0 h 209"/>
                  <a:gd name="T8" fmla="*/ 0 w 138"/>
                  <a:gd name="T9" fmla="*/ 0 h 209"/>
                  <a:gd name="T10" fmla="*/ 0 w 138"/>
                  <a:gd name="T11" fmla="*/ 0 h 209"/>
                  <a:gd name="T12" fmla="*/ 0 w 138"/>
                  <a:gd name="T13" fmla="*/ 0 h 209"/>
                  <a:gd name="T14" fmla="*/ 0 w 138"/>
                  <a:gd name="T15" fmla="*/ 0 h 209"/>
                  <a:gd name="T16" fmla="*/ 0 w 138"/>
                  <a:gd name="T17" fmla="*/ 0 h 209"/>
                  <a:gd name="T18" fmla="*/ 0 w 138"/>
                  <a:gd name="T19" fmla="*/ 0 h 209"/>
                  <a:gd name="T20" fmla="*/ 0 w 138"/>
                  <a:gd name="T21" fmla="*/ 0 h 209"/>
                  <a:gd name="T22" fmla="*/ 0 w 138"/>
                  <a:gd name="T23" fmla="*/ 0 h 209"/>
                  <a:gd name="T24" fmla="*/ 0 w 138"/>
                  <a:gd name="T25" fmla="*/ 0 h 209"/>
                  <a:gd name="T26" fmla="*/ 0 w 138"/>
                  <a:gd name="T27" fmla="*/ 0 h 209"/>
                  <a:gd name="T28" fmla="*/ 0 w 138"/>
                  <a:gd name="T29" fmla="*/ 0 h 209"/>
                  <a:gd name="T30" fmla="*/ 0 w 138"/>
                  <a:gd name="T31" fmla="*/ 0 h 209"/>
                  <a:gd name="T32" fmla="*/ 0 w 138"/>
                  <a:gd name="T33" fmla="*/ 0 h 209"/>
                  <a:gd name="T34" fmla="*/ 0 w 138"/>
                  <a:gd name="T35" fmla="*/ 0 h 209"/>
                  <a:gd name="T36" fmla="*/ 0 w 138"/>
                  <a:gd name="T37" fmla="*/ 0 h 209"/>
                  <a:gd name="T38" fmla="*/ 0 w 138"/>
                  <a:gd name="T39" fmla="*/ 0 h 209"/>
                  <a:gd name="T40" fmla="*/ 0 w 138"/>
                  <a:gd name="T41" fmla="*/ 0 h 209"/>
                  <a:gd name="T42" fmla="*/ 0 w 138"/>
                  <a:gd name="T43" fmla="*/ 0 h 209"/>
                  <a:gd name="T44" fmla="*/ 0 w 138"/>
                  <a:gd name="T45" fmla="*/ 0 h 209"/>
                  <a:gd name="T46" fmla="*/ 0 w 138"/>
                  <a:gd name="T47" fmla="*/ 0 h 209"/>
                  <a:gd name="T48" fmla="*/ 0 w 138"/>
                  <a:gd name="T49" fmla="*/ 0 h 209"/>
                  <a:gd name="T50" fmla="*/ 0 w 138"/>
                  <a:gd name="T51" fmla="*/ 0 h 209"/>
                  <a:gd name="T52" fmla="*/ 0 w 138"/>
                  <a:gd name="T53" fmla="*/ 0 h 209"/>
                  <a:gd name="T54" fmla="*/ 0 w 138"/>
                  <a:gd name="T55" fmla="*/ 0 h 209"/>
                  <a:gd name="T56" fmla="*/ 0 w 138"/>
                  <a:gd name="T57" fmla="*/ 0 h 209"/>
                  <a:gd name="T58" fmla="*/ 0 w 138"/>
                  <a:gd name="T59" fmla="*/ 0 h 209"/>
                  <a:gd name="T60" fmla="*/ 0 w 138"/>
                  <a:gd name="T61" fmla="*/ 0 h 20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38"/>
                  <a:gd name="T94" fmla="*/ 0 h 209"/>
                  <a:gd name="T95" fmla="*/ 138 w 138"/>
                  <a:gd name="T96" fmla="*/ 209 h 20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38" h="209">
                    <a:moveTo>
                      <a:pt x="38" y="47"/>
                    </a:moveTo>
                    <a:lnTo>
                      <a:pt x="73" y="88"/>
                    </a:lnTo>
                    <a:lnTo>
                      <a:pt x="0" y="146"/>
                    </a:lnTo>
                    <a:lnTo>
                      <a:pt x="62" y="209"/>
                    </a:lnTo>
                    <a:lnTo>
                      <a:pt x="72" y="200"/>
                    </a:lnTo>
                    <a:lnTo>
                      <a:pt x="48" y="176"/>
                    </a:lnTo>
                    <a:lnTo>
                      <a:pt x="78" y="126"/>
                    </a:lnTo>
                    <a:lnTo>
                      <a:pt x="92" y="105"/>
                    </a:lnTo>
                    <a:lnTo>
                      <a:pt x="99" y="59"/>
                    </a:lnTo>
                    <a:lnTo>
                      <a:pt x="113" y="46"/>
                    </a:lnTo>
                    <a:lnTo>
                      <a:pt x="117" y="74"/>
                    </a:lnTo>
                    <a:lnTo>
                      <a:pt x="103" y="83"/>
                    </a:lnTo>
                    <a:lnTo>
                      <a:pt x="107" y="99"/>
                    </a:lnTo>
                    <a:lnTo>
                      <a:pt x="118" y="91"/>
                    </a:lnTo>
                    <a:lnTo>
                      <a:pt x="117" y="105"/>
                    </a:lnTo>
                    <a:lnTo>
                      <a:pt x="114" y="120"/>
                    </a:lnTo>
                    <a:lnTo>
                      <a:pt x="122" y="120"/>
                    </a:lnTo>
                    <a:lnTo>
                      <a:pt x="138" y="99"/>
                    </a:lnTo>
                    <a:lnTo>
                      <a:pt x="125" y="70"/>
                    </a:lnTo>
                    <a:lnTo>
                      <a:pt x="131" y="39"/>
                    </a:lnTo>
                    <a:lnTo>
                      <a:pt x="121" y="26"/>
                    </a:lnTo>
                    <a:lnTo>
                      <a:pt x="105" y="33"/>
                    </a:lnTo>
                    <a:lnTo>
                      <a:pt x="81" y="72"/>
                    </a:lnTo>
                    <a:lnTo>
                      <a:pt x="75" y="55"/>
                    </a:lnTo>
                    <a:lnTo>
                      <a:pt x="91" y="29"/>
                    </a:lnTo>
                    <a:lnTo>
                      <a:pt x="112" y="11"/>
                    </a:lnTo>
                    <a:lnTo>
                      <a:pt x="110" y="0"/>
                    </a:lnTo>
                    <a:lnTo>
                      <a:pt x="75" y="26"/>
                    </a:lnTo>
                    <a:lnTo>
                      <a:pt x="53" y="30"/>
                    </a:lnTo>
                    <a:lnTo>
                      <a:pt x="38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5" name="Freeform 1685"/>
              <p:cNvSpPr>
                <a:spLocks/>
              </p:cNvSpPr>
              <p:nvPr/>
            </p:nvSpPr>
            <p:spPr bwMode="auto">
              <a:xfrm>
                <a:off x="4517" y="798"/>
                <a:ext cx="20" cy="29"/>
              </a:xfrm>
              <a:custGeom>
                <a:avLst/>
                <a:gdLst>
                  <a:gd name="T0" fmla="*/ 0 w 82"/>
                  <a:gd name="T1" fmla="*/ 0 h 117"/>
                  <a:gd name="T2" fmla="*/ 0 w 82"/>
                  <a:gd name="T3" fmla="*/ 0 h 117"/>
                  <a:gd name="T4" fmla="*/ 0 w 82"/>
                  <a:gd name="T5" fmla="*/ 0 h 117"/>
                  <a:gd name="T6" fmla="*/ 0 w 82"/>
                  <a:gd name="T7" fmla="*/ 0 h 117"/>
                  <a:gd name="T8" fmla="*/ 0 w 82"/>
                  <a:gd name="T9" fmla="*/ 0 h 117"/>
                  <a:gd name="T10" fmla="*/ 0 w 82"/>
                  <a:gd name="T11" fmla="*/ 0 h 117"/>
                  <a:gd name="T12" fmla="*/ 0 w 82"/>
                  <a:gd name="T13" fmla="*/ 0 h 117"/>
                  <a:gd name="T14" fmla="*/ 0 w 82"/>
                  <a:gd name="T15" fmla="*/ 0 h 117"/>
                  <a:gd name="T16" fmla="*/ 0 w 82"/>
                  <a:gd name="T17" fmla="*/ 0 h 117"/>
                  <a:gd name="T18" fmla="*/ 0 w 82"/>
                  <a:gd name="T19" fmla="*/ 0 h 117"/>
                  <a:gd name="T20" fmla="*/ 0 w 82"/>
                  <a:gd name="T21" fmla="*/ 0 h 117"/>
                  <a:gd name="T22" fmla="*/ 0 w 82"/>
                  <a:gd name="T23" fmla="*/ 0 h 117"/>
                  <a:gd name="T24" fmla="*/ 0 w 82"/>
                  <a:gd name="T25" fmla="*/ 0 h 117"/>
                  <a:gd name="T26" fmla="*/ 0 w 82"/>
                  <a:gd name="T27" fmla="*/ 0 h 117"/>
                  <a:gd name="T28" fmla="*/ 0 w 82"/>
                  <a:gd name="T29" fmla="*/ 0 h 117"/>
                  <a:gd name="T30" fmla="*/ 0 w 82"/>
                  <a:gd name="T31" fmla="*/ 0 h 117"/>
                  <a:gd name="T32" fmla="*/ 0 w 82"/>
                  <a:gd name="T33" fmla="*/ 0 h 117"/>
                  <a:gd name="T34" fmla="*/ 0 w 82"/>
                  <a:gd name="T35" fmla="*/ 0 h 117"/>
                  <a:gd name="T36" fmla="*/ 0 w 82"/>
                  <a:gd name="T37" fmla="*/ 0 h 117"/>
                  <a:gd name="T38" fmla="*/ 0 w 82"/>
                  <a:gd name="T39" fmla="*/ 0 h 117"/>
                  <a:gd name="T40" fmla="*/ 0 w 82"/>
                  <a:gd name="T41" fmla="*/ 0 h 117"/>
                  <a:gd name="T42" fmla="*/ 0 w 82"/>
                  <a:gd name="T43" fmla="*/ 0 h 117"/>
                  <a:gd name="T44" fmla="*/ 0 w 82"/>
                  <a:gd name="T45" fmla="*/ 0 h 117"/>
                  <a:gd name="T46" fmla="*/ 0 w 82"/>
                  <a:gd name="T47" fmla="*/ 0 h 11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82"/>
                  <a:gd name="T73" fmla="*/ 0 h 117"/>
                  <a:gd name="T74" fmla="*/ 82 w 82"/>
                  <a:gd name="T75" fmla="*/ 117 h 11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82" h="117">
                    <a:moveTo>
                      <a:pt x="0" y="16"/>
                    </a:moveTo>
                    <a:lnTo>
                      <a:pt x="0" y="30"/>
                    </a:lnTo>
                    <a:lnTo>
                      <a:pt x="18" y="36"/>
                    </a:lnTo>
                    <a:lnTo>
                      <a:pt x="6" y="87"/>
                    </a:lnTo>
                    <a:lnTo>
                      <a:pt x="21" y="90"/>
                    </a:lnTo>
                    <a:lnTo>
                      <a:pt x="15" y="117"/>
                    </a:lnTo>
                    <a:lnTo>
                      <a:pt x="60" y="84"/>
                    </a:lnTo>
                    <a:lnTo>
                      <a:pt x="62" y="73"/>
                    </a:lnTo>
                    <a:lnTo>
                      <a:pt x="38" y="84"/>
                    </a:lnTo>
                    <a:lnTo>
                      <a:pt x="58" y="57"/>
                    </a:lnTo>
                    <a:lnTo>
                      <a:pt x="73" y="64"/>
                    </a:lnTo>
                    <a:lnTo>
                      <a:pt x="82" y="42"/>
                    </a:lnTo>
                    <a:lnTo>
                      <a:pt x="60" y="42"/>
                    </a:lnTo>
                    <a:lnTo>
                      <a:pt x="38" y="65"/>
                    </a:lnTo>
                    <a:lnTo>
                      <a:pt x="26" y="59"/>
                    </a:lnTo>
                    <a:lnTo>
                      <a:pt x="27" y="33"/>
                    </a:lnTo>
                    <a:lnTo>
                      <a:pt x="34" y="46"/>
                    </a:lnTo>
                    <a:lnTo>
                      <a:pt x="47" y="38"/>
                    </a:lnTo>
                    <a:lnTo>
                      <a:pt x="51" y="9"/>
                    </a:lnTo>
                    <a:lnTo>
                      <a:pt x="36" y="0"/>
                    </a:lnTo>
                    <a:lnTo>
                      <a:pt x="31" y="18"/>
                    </a:lnTo>
                    <a:lnTo>
                      <a:pt x="23" y="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6" name="Freeform 1686"/>
              <p:cNvSpPr>
                <a:spLocks/>
              </p:cNvSpPr>
              <p:nvPr/>
            </p:nvSpPr>
            <p:spPr bwMode="auto">
              <a:xfrm>
                <a:off x="4436" y="788"/>
                <a:ext cx="36" cy="24"/>
              </a:xfrm>
              <a:custGeom>
                <a:avLst/>
                <a:gdLst>
                  <a:gd name="T0" fmla="*/ 0 w 147"/>
                  <a:gd name="T1" fmla="*/ 0 h 97"/>
                  <a:gd name="T2" fmla="*/ 0 w 147"/>
                  <a:gd name="T3" fmla="*/ 0 h 97"/>
                  <a:gd name="T4" fmla="*/ 0 w 147"/>
                  <a:gd name="T5" fmla="*/ 0 h 97"/>
                  <a:gd name="T6" fmla="*/ 0 w 147"/>
                  <a:gd name="T7" fmla="*/ 0 h 97"/>
                  <a:gd name="T8" fmla="*/ 0 w 147"/>
                  <a:gd name="T9" fmla="*/ 0 h 97"/>
                  <a:gd name="T10" fmla="*/ 0 w 147"/>
                  <a:gd name="T11" fmla="*/ 0 h 97"/>
                  <a:gd name="T12" fmla="*/ 0 w 147"/>
                  <a:gd name="T13" fmla="*/ 0 h 97"/>
                  <a:gd name="T14" fmla="*/ 0 w 147"/>
                  <a:gd name="T15" fmla="*/ 0 h 97"/>
                  <a:gd name="T16" fmla="*/ 0 w 147"/>
                  <a:gd name="T17" fmla="*/ 0 h 97"/>
                  <a:gd name="T18" fmla="*/ 0 w 147"/>
                  <a:gd name="T19" fmla="*/ 0 h 97"/>
                  <a:gd name="T20" fmla="*/ 0 w 147"/>
                  <a:gd name="T21" fmla="*/ 0 h 97"/>
                  <a:gd name="T22" fmla="*/ 0 w 147"/>
                  <a:gd name="T23" fmla="*/ 0 h 97"/>
                  <a:gd name="T24" fmla="*/ 0 w 147"/>
                  <a:gd name="T25" fmla="*/ 0 h 97"/>
                  <a:gd name="T26" fmla="*/ 0 w 147"/>
                  <a:gd name="T27" fmla="*/ 0 h 97"/>
                  <a:gd name="T28" fmla="*/ 0 w 147"/>
                  <a:gd name="T29" fmla="*/ 0 h 97"/>
                  <a:gd name="T30" fmla="*/ 0 w 147"/>
                  <a:gd name="T31" fmla="*/ 0 h 97"/>
                  <a:gd name="T32" fmla="*/ 0 w 147"/>
                  <a:gd name="T33" fmla="*/ 0 h 97"/>
                  <a:gd name="T34" fmla="*/ 0 w 147"/>
                  <a:gd name="T35" fmla="*/ 0 h 97"/>
                  <a:gd name="T36" fmla="*/ 0 w 147"/>
                  <a:gd name="T37" fmla="*/ 0 h 97"/>
                  <a:gd name="T38" fmla="*/ 0 w 147"/>
                  <a:gd name="T39" fmla="*/ 0 h 97"/>
                  <a:gd name="T40" fmla="*/ 0 w 147"/>
                  <a:gd name="T41" fmla="*/ 0 h 9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7"/>
                  <a:gd name="T64" fmla="*/ 0 h 97"/>
                  <a:gd name="T65" fmla="*/ 147 w 147"/>
                  <a:gd name="T66" fmla="*/ 97 h 9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7" h="97">
                    <a:moveTo>
                      <a:pt x="0" y="97"/>
                    </a:moveTo>
                    <a:lnTo>
                      <a:pt x="37" y="36"/>
                    </a:lnTo>
                    <a:lnTo>
                      <a:pt x="108" y="0"/>
                    </a:lnTo>
                    <a:lnTo>
                      <a:pt x="130" y="15"/>
                    </a:lnTo>
                    <a:lnTo>
                      <a:pt x="147" y="35"/>
                    </a:lnTo>
                    <a:lnTo>
                      <a:pt x="125" y="39"/>
                    </a:lnTo>
                    <a:lnTo>
                      <a:pt x="118" y="54"/>
                    </a:lnTo>
                    <a:lnTo>
                      <a:pt x="108" y="26"/>
                    </a:lnTo>
                    <a:lnTo>
                      <a:pt x="87" y="19"/>
                    </a:lnTo>
                    <a:lnTo>
                      <a:pt x="98" y="41"/>
                    </a:lnTo>
                    <a:lnTo>
                      <a:pt x="95" y="62"/>
                    </a:lnTo>
                    <a:lnTo>
                      <a:pt x="85" y="31"/>
                    </a:lnTo>
                    <a:lnTo>
                      <a:pt x="64" y="31"/>
                    </a:lnTo>
                    <a:lnTo>
                      <a:pt x="60" y="49"/>
                    </a:lnTo>
                    <a:lnTo>
                      <a:pt x="83" y="62"/>
                    </a:lnTo>
                    <a:lnTo>
                      <a:pt x="70" y="78"/>
                    </a:lnTo>
                    <a:lnTo>
                      <a:pt x="52" y="54"/>
                    </a:lnTo>
                    <a:lnTo>
                      <a:pt x="46" y="40"/>
                    </a:lnTo>
                    <a:lnTo>
                      <a:pt x="27" y="73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7" name="Freeform 1687"/>
              <p:cNvSpPr>
                <a:spLocks/>
              </p:cNvSpPr>
              <p:nvPr/>
            </p:nvSpPr>
            <p:spPr bwMode="auto">
              <a:xfrm>
                <a:off x="4438" y="811"/>
                <a:ext cx="18" cy="6"/>
              </a:xfrm>
              <a:custGeom>
                <a:avLst/>
                <a:gdLst>
                  <a:gd name="T0" fmla="*/ 0 w 70"/>
                  <a:gd name="T1" fmla="*/ 0 h 24"/>
                  <a:gd name="T2" fmla="*/ 0 w 70"/>
                  <a:gd name="T3" fmla="*/ 0 h 24"/>
                  <a:gd name="T4" fmla="*/ 0 w 70"/>
                  <a:gd name="T5" fmla="*/ 0 h 24"/>
                  <a:gd name="T6" fmla="*/ 0 w 70"/>
                  <a:gd name="T7" fmla="*/ 0 h 24"/>
                  <a:gd name="T8" fmla="*/ 0 w 70"/>
                  <a:gd name="T9" fmla="*/ 0 h 24"/>
                  <a:gd name="T10" fmla="*/ 0 w 7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24"/>
                  <a:gd name="T20" fmla="*/ 70 w 7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24">
                    <a:moveTo>
                      <a:pt x="0" y="11"/>
                    </a:moveTo>
                    <a:lnTo>
                      <a:pt x="27" y="24"/>
                    </a:lnTo>
                    <a:lnTo>
                      <a:pt x="70" y="11"/>
                    </a:lnTo>
                    <a:lnTo>
                      <a:pt x="42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8" name="Freeform 1688"/>
              <p:cNvSpPr>
                <a:spLocks/>
              </p:cNvSpPr>
              <p:nvPr/>
            </p:nvSpPr>
            <p:spPr bwMode="auto">
              <a:xfrm>
                <a:off x="4455" y="804"/>
                <a:ext cx="15" cy="10"/>
              </a:xfrm>
              <a:custGeom>
                <a:avLst/>
                <a:gdLst>
                  <a:gd name="T0" fmla="*/ 0 w 60"/>
                  <a:gd name="T1" fmla="*/ 0 h 43"/>
                  <a:gd name="T2" fmla="*/ 0 w 60"/>
                  <a:gd name="T3" fmla="*/ 0 h 43"/>
                  <a:gd name="T4" fmla="*/ 0 w 60"/>
                  <a:gd name="T5" fmla="*/ 0 h 43"/>
                  <a:gd name="T6" fmla="*/ 0 w 60"/>
                  <a:gd name="T7" fmla="*/ 0 h 43"/>
                  <a:gd name="T8" fmla="*/ 0 w 60"/>
                  <a:gd name="T9" fmla="*/ 0 h 43"/>
                  <a:gd name="T10" fmla="*/ 0 w 60"/>
                  <a:gd name="T11" fmla="*/ 0 h 43"/>
                  <a:gd name="T12" fmla="*/ 0 w 60"/>
                  <a:gd name="T13" fmla="*/ 0 h 43"/>
                  <a:gd name="T14" fmla="*/ 0 w 60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"/>
                  <a:gd name="T25" fmla="*/ 0 h 43"/>
                  <a:gd name="T26" fmla="*/ 60 w 60"/>
                  <a:gd name="T27" fmla="*/ 43 h 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" h="43">
                    <a:moveTo>
                      <a:pt x="24" y="7"/>
                    </a:moveTo>
                    <a:lnTo>
                      <a:pt x="0" y="33"/>
                    </a:lnTo>
                    <a:lnTo>
                      <a:pt x="30" y="43"/>
                    </a:lnTo>
                    <a:lnTo>
                      <a:pt x="60" y="18"/>
                    </a:lnTo>
                    <a:lnTo>
                      <a:pt x="32" y="21"/>
                    </a:lnTo>
                    <a:lnTo>
                      <a:pt x="48" y="0"/>
                    </a:lnTo>
                    <a:lnTo>
                      <a:pt x="24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9" name="Freeform 1689"/>
              <p:cNvSpPr>
                <a:spLocks/>
              </p:cNvSpPr>
              <p:nvPr/>
            </p:nvSpPr>
            <p:spPr bwMode="auto">
              <a:xfrm>
                <a:off x="4373" y="787"/>
                <a:ext cx="55" cy="50"/>
              </a:xfrm>
              <a:custGeom>
                <a:avLst/>
                <a:gdLst>
                  <a:gd name="T0" fmla="*/ 0 w 222"/>
                  <a:gd name="T1" fmla="*/ 0 h 201"/>
                  <a:gd name="T2" fmla="*/ 0 w 222"/>
                  <a:gd name="T3" fmla="*/ 0 h 201"/>
                  <a:gd name="T4" fmla="*/ 0 w 222"/>
                  <a:gd name="T5" fmla="*/ 0 h 201"/>
                  <a:gd name="T6" fmla="*/ 0 w 222"/>
                  <a:gd name="T7" fmla="*/ 0 h 201"/>
                  <a:gd name="T8" fmla="*/ 0 w 222"/>
                  <a:gd name="T9" fmla="*/ 0 h 201"/>
                  <a:gd name="T10" fmla="*/ 0 w 222"/>
                  <a:gd name="T11" fmla="*/ 0 h 201"/>
                  <a:gd name="T12" fmla="*/ 0 w 222"/>
                  <a:gd name="T13" fmla="*/ 0 h 201"/>
                  <a:gd name="T14" fmla="*/ 0 w 222"/>
                  <a:gd name="T15" fmla="*/ 0 h 201"/>
                  <a:gd name="T16" fmla="*/ 0 w 222"/>
                  <a:gd name="T17" fmla="*/ 0 h 201"/>
                  <a:gd name="T18" fmla="*/ 0 w 222"/>
                  <a:gd name="T19" fmla="*/ 0 h 201"/>
                  <a:gd name="T20" fmla="*/ 0 w 222"/>
                  <a:gd name="T21" fmla="*/ 0 h 201"/>
                  <a:gd name="T22" fmla="*/ 0 w 222"/>
                  <a:gd name="T23" fmla="*/ 0 h 201"/>
                  <a:gd name="T24" fmla="*/ 0 w 222"/>
                  <a:gd name="T25" fmla="*/ 0 h 201"/>
                  <a:gd name="T26" fmla="*/ 0 w 222"/>
                  <a:gd name="T27" fmla="*/ 0 h 201"/>
                  <a:gd name="T28" fmla="*/ 0 w 222"/>
                  <a:gd name="T29" fmla="*/ 0 h 20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2"/>
                  <a:gd name="T46" fmla="*/ 0 h 201"/>
                  <a:gd name="T47" fmla="*/ 222 w 222"/>
                  <a:gd name="T48" fmla="*/ 201 h 20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2" h="201">
                    <a:moveTo>
                      <a:pt x="0" y="9"/>
                    </a:moveTo>
                    <a:lnTo>
                      <a:pt x="19" y="34"/>
                    </a:lnTo>
                    <a:lnTo>
                      <a:pt x="122" y="127"/>
                    </a:lnTo>
                    <a:lnTo>
                      <a:pt x="174" y="173"/>
                    </a:lnTo>
                    <a:lnTo>
                      <a:pt x="207" y="201"/>
                    </a:lnTo>
                    <a:lnTo>
                      <a:pt x="222" y="201"/>
                    </a:lnTo>
                    <a:lnTo>
                      <a:pt x="174" y="161"/>
                    </a:lnTo>
                    <a:lnTo>
                      <a:pt x="118" y="114"/>
                    </a:lnTo>
                    <a:lnTo>
                      <a:pt x="100" y="93"/>
                    </a:lnTo>
                    <a:lnTo>
                      <a:pt x="64" y="69"/>
                    </a:lnTo>
                    <a:lnTo>
                      <a:pt x="33" y="30"/>
                    </a:lnTo>
                    <a:lnTo>
                      <a:pt x="16" y="17"/>
                    </a:lnTo>
                    <a:lnTo>
                      <a:pt x="5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0" name="Freeform 1690"/>
              <p:cNvSpPr>
                <a:spLocks/>
              </p:cNvSpPr>
              <p:nvPr/>
            </p:nvSpPr>
            <p:spPr bwMode="auto">
              <a:xfrm>
                <a:off x="4455" y="845"/>
                <a:ext cx="37" cy="19"/>
              </a:xfrm>
              <a:custGeom>
                <a:avLst/>
                <a:gdLst>
                  <a:gd name="T0" fmla="*/ 0 w 149"/>
                  <a:gd name="T1" fmla="*/ 0 h 74"/>
                  <a:gd name="T2" fmla="*/ 0 w 149"/>
                  <a:gd name="T3" fmla="*/ 0 h 74"/>
                  <a:gd name="T4" fmla="*/ 0 w 149"/>
                  <a:gd name="T5" fmla="*/ 0 h 74"/>
                  <a:gd name="T6" fmla="*/ 0 w 149"/>
                  <a:gd name="T7" fmla="*/ 0 h 74"/>
                  <a:gd name="T8" fmla="*/ 0 w 149"/>
                  <a:gd name="T9" fmla="*/ 0 h 74"/>
                  <a:gd name="T10" fmla="*/ 0 w 149"/>
                  <a:gd name="T11" fmla="*/ 0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74"/>
                  <a:gd name="T20" fmla="*/ 149 w 149"/>
                  <a:gd name="T21" fmla="*/ 74 h 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74">
                    <a:moveTo>
                      <a:pt x="6" y="47"/>
                    </a:moveTo>
                    <a:lnTo>
                      <a:pt x="143" y="0"/>
                    </a:lnTo>
                    <a:lnTo>
                      <a:pt x="149" y="21"/>
                    </a:lnTo>
                    <a:lnTo>
                      <a:pt x="0" y="74"/>
                    </a:lnTo>
                    <a:lnTo>
                      <a:pt x="6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1" name="Freeform 1691"/>
              <p:cNvSpPr>
                <a:spLocks/>
              </p:cNvSpPr>
              <p:nvPr/>
            </p:nvSpPr>
            <p:spPr bwMode="auto">
              <a:xfrm>
                <a:off x="4450" y="809"/>
                <a:ext cx="39" cy="56"/>
              </a:xfrm>
              <a:custGeom>
                <a:avLst/>
                <a:gdLst>
                  <a:gd name="T0" fmla="*/ 0 w 156"/>
                  <a:gd name="T1" fmla="*/ 0 h 222"/>
                  <a:gd name="T2" fmla="*/ 0 w 156"/>
                  <a:gd name="T3" fmla="*/ 0 h 222"/>
                  <a:gd name="T4" fmla="*/ 0 w 156"/>
                  <a:gd name="T5" fmla="*/ 0 h 222"/>
                  <a:gd name="T6" fmla="*/ 0 w 156"/>
                  <a:gd name="T7" fmla="*/ 0 h 222"/>
                  <a:gd name="T8" fmla="*/ 0 w 156"/>
                  <a:gd name="T9" fmla="*/ 0 h 222"/>
                  <a:gd name="T10" fmla="*/ 0 w 156"/>
                  <a:gd name="T11" fmla="*/ 0 h 222"/>
                  <a:gd name="T12" fmla="*/ 0 w 156"/>
                  <a:gd name="T13" fmla="*/ 0 h 222"/>
                  <a:gd name="T14" fmla="*/ 0 w 156"/>
                  <a:gd name="T15" fmla="*/ 0 h 222"/>
                  <a:gd name="T16" fmla="*/ 0 w 156"/>
                  <a:gd name="T17" fmla="*/ 0 h 222"/>
                  <a:gd name="T18" fmla="*/ 0 w 156"/>
                  <a:gd name="T19" fmla="*/ 0 h 222"/>
                  <a:gd name="T20" fmla="*/ 0 w 156"/>
                  <a:gd name="T21" fmla="*/ 0 h 222"/>
                  <a:gd name="T22" fmla="*/ 0 w 156"/>
                  <a:gd name="T23" fmla="*/ 0 h 2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6"/>
                  <a:gd name="T37" fmla="*/ 0 h 222"/>
                  <a:gd name="T38" fmla="*/ 156 w 156"/>
                  <a:gd name="T39" fmla="*/ 222 h 22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6" h="222">
                    <a:moveTo>
                      <a:pt x="0" y="222"/>
                    </a:moveTo>
                    <a:lnTo>
                      <a:pt x="30" y="214"/>
                    </a:lnTo>
                    <a:lnTo>
                      <a:pt x="40" y="174"/>
                    </a:lnTo>
                    <a:lnTo>
                      <a:pt x="90" y="106"/>
                    </a:lnTo>
                    <a:lnTo>
                      <a:pt x="109" y="110"/>
                    </a:lnTo>
                    <a:lnTo>
                      <a:pt x="156" y="72"/>
                    </a:lnTo>
                    <a:lnTo>
                      <a:pt x="141" y="27"/>
                    </a:lnTo>
                    <a:lnTo>
                      <a:pt x="135" y="0"/>
                    </a:lnTo>
                    <a:lnTo>
                      <a:pt x="83" y="67"/>
                    </a:lnTo>
                    <a:lnTo>
                      <a:pt x="12" y="18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2" name="Freeform 1692"/>
              <p:cNvSpPr>
                <a:spLocks/>
              </p:cNvSpPr>
              <p:nvPr/>
            </p:nvSpPr>
            <p:spPr bwMode="auto">
              <a:xfrm>
                <a:off x="4419" y="760"/>
                <a:ext cx="15" cy="5"/>
              </a:xfrm>
              <a:custGeom>
                <a:avLst/>
                <a:gdLst>
                  <a:gd name="T0" fmla="*/ 0 w 62"/>
                  <a:gd name="T1" fmla="*/ 0 h 19"/>
                  <a:gd name="T2" fmla="*/ 0 w 62"/>
                  <a:gd name="T3" fmla="*/ 0 h 19"/>
                  <a:gd name="T4" fmla="*/ 0 w 62"/>
                  <a:gd name="T5" fmla="*/ 0 h 19"/>
                  <a:gd name="T6" fmla="*/ 0 w 62"/>
                  <a:gd name="T7" fmla="*/ 0 h 19"/>
                  <a:gd name="T8" fmla="*/ 0 w 62"/>
                  <a:gd name="T9" fmla="*/ 0 h 19"/>
                  <a:gd name="T10" fmla="*/ 0 w 62"/>
                  <a:gd name="T11" fmla="*/ 0 h 19"/>
                  <a:gd name="T12" fmla="*/ 0 w 62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19"/>
                  <a:gd name="T23" fmla="*/ 62 w 62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19">
                    <a:moveTo>
                      <a:pt x="0" y="19"/>
                    </a:moveTo>
                    <a:lnTo>
                      <a:pt x="27" y="14"/>
                    </a:lnTo>
                    <a:lnTo>
                      <a:pt x="62" y="15"/>
                    </a:lnTo>
                    <a:lnTo>
                      <a:pt x="52" y="0"/>
                    </a:lnTo>
                    <a:lnTo>
                      <a:pt x="20" y="1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3" name="Freeform 1693"/>
              <p:cNvSpPr>
                <a:spLocks/>
              </p:cNvSpPr>
              <p:nvPr/>
            </p:nvSpPr>
            <p:spPr bwMode="auto">
              <a:xfrm>
                <a:off x="4408" y="805"/>
                <a:ext cx="51" cy="21"/>
              </a:xfrm>
              <a:custGeom>
                <a:avLst/>
                <a:gdLst>
                  <a:gd name="T0" fmla="*/ 0 w 206"/>
                  <a:gd name="T1" fmla="*/ 0 h 84"/>
                  <a:gd name="T2" fmla="*/ 0 w 206"/>
                  <a:gd name="T3" fmla="*/ 0 h 84"/>
                  <a:gd name="T4" fmla="*/ 0 w 206"/>
                  <a:gd name="T5" fmla="*/ 0 h 84"/>
                  <a:gd name="T6" fmla="*/ 0 w 206"/>
                  <a:gd name="T7" fmla="*/ 0 h 84"/>
                  <a:gd name="T8" fmla="*/ 0 w 206"/>
                  <a:gd name="T9" fmla="*/ 0 h 84"/>
                  <a:gd name="T10" fmla="*/ 0 w 206"/>
                  <a:gd name="T11" fmla="*/ 0 h 84"/>
                  <a:gd name="T12" fmla="*/ 0 w 206"/>
                  <a:gd name="T13" fmla="*/ 0 h 84"/>
                  <a:gd name="T14" fmla="*/ 0 w 206"/>
                  <a:gd name="T15" fmla="*/ 0 h 84"/>
                  <a:gd name="T16" fmla="*/ 0 w 206"/>
                  <a:gd name="T17" fmla="*/ 0 h 84"/>
                  <a:gd name="T18" fmla="*/ 0 w 206"/>
                  <a:gd name="T19" fmla="*/ 0 h 84"/>
                  <a:gd name="T20" fmla="*/ 0 w 206"/>
                  <a:gd name="T21" fmla="*/ 0 h 84"/>
                  <a:gd name="T22" fmla="*/ 0 w 206"/>
                  <a:gd name="T23" fmla="*/ 0 h 84"/>
                  <a:gd name="T24" fmla="*/ 0 w 206"/>
                  <a:gd name="T25" fmla="*/ 0 h 84"/>
                  <a:gd name="T26" fmla="*/ 0 w 206"/>
                  <a:gd name="T27" fmla="*/ 0 h 84"/>
                  <a:gd name="T28" fmla="*/ 0 w 206"/>
                  <a:gd name="T29" fmla="*/ 0 h 8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6"/>
                  <a:gd name="T46" fmla="*/ 0 h 84"/>
                  <a:gd name="T47" fmla="*/ 206 w 206"/>
                  <a:gd name="T48" fmla="*/ 84 h 8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6" h="84">
                    <a:moveTo>
                      <a:pt x="16" y="27"/>
                    </a:moveTo>
                    <a:lnTo>
                      <a:pt x="45" y="55"/>
                    </a:lnTo>
                    <a:lnTo>
                      <a:pt x="72" y="69"/>
                    </a:lnTo>
                    <a:lnTo>
                      <a:pt x="103" y="78"/>
                    </a:lnTo>
                    <a:lnTo>
                      <a:pt x="136" y="84"/>
                    </a:lnTo>
                    <a:lnTo>
                      <a:pt x="167" y="79"/>
                    </a:lnTo>
                    <a:lnTo>
                      <a:pt x="206" y="65"/>
                    </a:lnTo>
                    <a:lnTo>
                      <a:pt x="187" y="52"/>
                    </a:lnTo>
                    <a:lnTo>
                      <a:pt x="141" y="62"/>
                    </a:lnTo>
                    <a:lnTo>
                      <a:pt x="102" y="55"/>
                    </a:lnTo>
                    <a:lnTo>
                      <a:pt x="70" y="44"/>
                    </a:lnTo>
                    <a:lnTo>
                      <a:pt x="36" y="27"/>
                    </a:lnTo>
                    <a:lnTo>
                      <a:pt x="0" y="0"/>
                    </a:lnTo>
                    <a:lnTo>
                      <a:pt x="16" y="27"/>
                    </a:lnTo>
                    <a:close/>
                  </a:path>
                </a:pathLst>
              </a:custGeom>
              <a:solidFill>
                <a:srgbClr val="E5E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4" name="Freeform 1694"/>
              <p:cNvSpPr>
                <a:spLocks/>
              </p:cNvSpPr>
              <p:nvPr/>
            </p:nvSpPr>
            <p:spPr bwMode="auto">
              <a:xfrm>
                <a:off x="4321" y="527"/>
                <a:ext cx="147" cy="48"/>
              </a:xfrm>
              <a:custGeom>
                <a:avLst/>
                <a:gdLst>
                  <a:gd name="T0" fmla="*/ 0 w 588"/>
                  <a:gd name="T1" fmla="*/ 0 h 188"/>
                  <a:gd name="T2" fmla="*/ 0 w 588"/>
                  <a:gd name="T3" fmla="*/ 0 h 188"/>
                  <a:gd name="T4" fmla="*/ 0 w 588"/>
                  <a:gd name="T5" fmla="*/ 0 h 188"/>
                  <a:gd name="T6" fmla="*/ 0 w 588"/>
                  <a:gd name="T7" fmla="*/ 0 h 188"/>
                  <a:gd name="T8" fmla="*/ 0 w 588"/>
                  <a:gd name="T9" fmla="*/ 0 h 188"/>
                  <a:gd name="T10" fmla="*/ 0 w 588"/>
                  <a:gd name="T11" fmla="*/ 0 h 188"/>
                  <a:gd name="T12" fmla="*/ 0 w 588"/>
                  <a:gd name="T13" fmla="*/ 0 h 188"/>
                  <a:gd name="T14" fmla="*/ 0 w 588"/>
                  <a:gd name="T15" fmla="*/ 0 h 188"/>
                  <a:gd name="T16" fmla="*/ 0 w 588"/>
                  <a:gd name="T17" fmla="*/ 0 h 188"/>
                  <a:gd name="T18" fmla="*/ 0 w 588"/>
                  <a:gd name="T19" fmla="*/ 0 h 188"/>
                  <a:gd name="T20" fmla="*/ 0 w 588"/>
                  <a:gd name="T21" fmla="*/ 0 h 188"/>
                  <a:gd name="T22" fmla="*/ 0 w 588"/>
                  <a:gd name="T23" fmla="*/ 0 h 188"/>
                  <a:gd name="T24" fmla="*/ 0 w 588"/>
                  <a:gd name="T25" fmla="*/ 0 h 188"/>
                  <a:gd name="T26" fmla="*/ 0 w 588"/>
                  <a:gd name="T27" fmla="*/ 0 h 188"/>
                  <a:gd name="T28" fmla="*/ 0 w 588"/>
                  <a:gd name="T29" fmla="*/ 0 h 188"/>
                  <a:gd name="T30" fmla="*/ 0 w 588"/>
                  <a:gd name="T31" fmla="*/ 0 h 188"/>
                  <a:gd name="T32" fmla="*/ 0 w 588"/>
                  <a:gd name="T33" fmla="*/ 0 h 1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8"/>
                  <a:gd name="T52" fmla="*/ 0 h 188"/>
                  <a:gd name="T53" fmla="*/ 588 w 588"/>
                  <a:gd name="T54" fmla="*/ 188 h 1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8" h="188">
                    <a:moveTo>
                      <a:pt x="0" y="92"/>
                    </a:moveTo>
                    <a:lnTo>
                      <a:pt x="13" y="69"/>
                    </a:lnTo>
                    <a:lnTo>
                      <a:pt x="30" y="45"/>
                    </a:lnTo>
                    <a:lnTo>
                      <a:pt x="65" y="23"/>
                    </a:lnTo>
                    <a:lnTo>
                      <a:pt x="109" y="9"/>
                    </a:lnTo>
                    <a:lnTo>
                      <a:pt x="175" y="0"/>
                    </a:lnTo>
                    <a:lnTo>
                      <a:pt x="249" y="4"/>
                    </a:lnTo>
                    <a:lnTo>
                      <a:pt x="341" y="19"/>
                    </a:lnTo>
                    <a:lnTo>
                      <a:pt x="408" y="40"/>
                    </a:lnTo>
                    <a:lnTo>
                      <a:pt x="470" y="73"/>
                    </a:lnTo>
                    <a:lnTo>
                      <a:pt x="519" y="100"/>
                    </a:lnTo>
                    <a:lnTo>
                      <a:pt x="562" y="143"/>
                    </a:lnTo>
                    <a:lnTo>
                      <a:pt x="588" y="188"/>
                    </a:lnTo>
                    <a:lnTo>
                      <a:pt x="524" y="157"/>
                    </a:lnTo>
                    <a:lnTo>
                      <a:pt x="304" y="138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5C5C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5" name="Freeform 1695"/>
              <p:cNvSpPr>
                <a:spLocks/>
              </p:cNvSpPr>
              <p:nvPr/>
            </p:nvSpPr>
            <p:spPr bwMode="auto">
              <a:xfrm>
                <a:off x="4363" y="563"/>
                <a:ext cx="57" cy="49"/>
              </a:xfrm>
              <a:custGeom>
                <a:avLst/>
                <a:gdLst>
                  <a:gd name="T0" fmla="*/ 0 w 227"/>
                  <a:gd name="T1" fmla="*/ 0 h 198"/>
                  <a:gd name="T2" fmla="*/ 0 w 227"/>
                  <a:gd name="T3" fmla="*/ 0 h 198"/>
                  <a:gd name="T4" fmla="*/ 0 w 227"/>
                  <a:gd name="T5" fmla="*/ 0 h 198"/>
                  <a:gd name="T6" fmla="*/ 0 w 227"/>
                  <a:gd name="T7" fmla="*/ 0 h 198"/>
                  <a:gd name="T8" fmla="*/ 0 w 227"/>
                  <a:gd name="T9" fmla="*/ 0 h 198"/>
                  <a:gd name="T10" fmla="*/ 0 w 227"/>
                  <a:gd name="T11" fmla="*/ 0 h 198"/>
                  <a:gd name="T12" fmla="*/ 0 w 227"/>
                  <a:gd name="T13" fmla="*/ 0 h 198"/>
                  <a:gd name="T14" fmla="*/ 0 w 227"/>
                  <a:gd name="T15" fmla="*/ 0 h 19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7"/>
                  <a:gd name="T25" fmla="*/ 0 h 198"/>
                  <a:gd name="T26" fmla="*/ 227 w 227"/>
                  <a:gd name="T27" fmla="*/ 198 h 19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7" h="198">
                    <a:moveTo>
                      <a:pt x="0" y="142"/>
                    </a:moveTo>
                    <a:lnTo>
                      <a:pt x="48" y="164"/>
                    </a:lnTo>
                    <a:lnTo>
                      <a:pt x="99" y="181"/>
                    </a:lnTo>
                    <a:lnTo>
                      <a:pt x="157" y="192"/>
                    </a:lnTo>
                    <a:lnTo>
                      <a:pt x="227" y="198"/>
                    </a:lnTo>
                    <a:lnTo>
                      <a:pt x="152" y="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5E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" name="Freeform 1696"/>
              <p:cNvSpPr>
                <a:spLocks/>
              </p:cNvSpPr>
              <p:nvPr/>
            </p:nvSpPr>
            <p:spPr bwMode="auto">
              <a:xfrm>
                <a:off x="4395" y="718"/>
                <a:ext cx="47" cy="48"/>
              </a:xfrm>
              <a:custGeom>
                <a:avLst/>
                <a:gdLst>
                  <a:gd name="T0" fmla="*/ 0 w 187"/>
                  <a:gd name="T1" fmla="*/ 0 h 193"/>
                  <a:gd name="T2" fmla="*/ 0 w 187"/>
                  <a:gd name="T3" fmla="*/ 0 h 193"/>
                  <a:gd name="T4" fmla="*/ 0 w 187"/>
                  <a:gd name="T5" fmla="*/ 0 h 193"/>
                  <a:gd name="T6" fmla="*/ 0 w 187"/>
                  <a:gd name="T7" fmla="*/ 0 h 193"/>
                  <a:gd name="T8" fmla="*/ 0 w 187"/>
                  <a:gd name="T9" fmla="*/ 0 h 193"/>
                  <a:gd name="T10" fmla="*/ 0 w 187"/>
                  <a:gd name="T11" fmla="*/ 0 h 193"/>
                  <a:gd name="T12" fmla="*/ 0 w 187"/>
                  <a:gd name="T13" fmla="*/ 0 h 193"/>
                  <a:gd name="T14" fmla="*/ 0 w 187"/>
                  <a:gd name="T15" fmla="*/ 0 h 193"/>
                  <a:gd name="T16" fmla="*/ 0 w 187"/>
                  <a:gd name="T17" fmla="*/ 0 h 193"/>
                  <a:gd name="T18" fmla="*/ 0 w 187"/>
                  <a:gd name="T19" fmla="*/ 0 h 193"/>
                  <a:gd name="T20" fmla="*/ 0 w 187"/>
                  <a:gd name="T21" fmla="*/ 0 h 193"/>
                  <a:gd name="T22" fmla="*/ 0 w 187"/>
                  <a:gd name="T23" fmla="*/ 0 h 193"/>
                  <a:gd name="T24" fmla="*/ 0 w 187"/>
                  <a:gd name="T25" fmla="*/ 0 h 193"/>
                  <a:gd name="T26" fmla="*/ 0 w 187"/>
                  <a:gd name="T27" fmla="*/ 0 h 193"/>
                  <a:gd name="T28" fmla="*/ 0 w 187"/>
                  <a:gd name="T29" fmla="*/ 0 h 193"/>
                  <a:gd name="T30" fmla="*/ 0 w 187"/>
                  <a:gd name="T31" fmla="*/ 0 h 193"/>
                  <a:gd name="T32" fmla="*/ 0 w 187"/>
                  <a:gd name="T33" fmla="*/ 0 h 193"/>
                  <a:gd name="T34" fmla="*/ 0 w 187"/>
                  <a:gd name="T35" fmla="*/ 0 h 193"/>
                  <a:gd name="T36" fmla="*/ 0 w 187"/>
                  <a:gd name="T37" fmla="*/ 0 h 193"/>
                  <a:gd name="T38" fmla="*/ 0 w 187"/>
                  <a:gd name="T39" fmla="*/ 0 h 193"/>
                  <a:gd name="T40" fmla="*/ 0 w 187"/>
                  <a:gd name="T41" fmla="*/ 0 h 193"/>
                  <a:gd name="T42" fmla="*/ 0 w 187"/>
                  <a:gd name="T43" fmla="*/ 0 h 193"/>
                  <a:gd name="T44" fmla="*/ 0 w 187"/>
                  <a:gd name="T45" fmla="*/ 0 h 193"/>
                  <a:gd name="T46" fmla="*/ 0 w 187"/>
                  <a:gd name="T47" fmla="*/ 0 h 193"/>
                  <a:gd name="T48" fmla="*/ 0 w 187"/>
                  <a:gd name="T49" fmla="*/ 0 h 193"/>
                  <a:gd name="T50" fmla="*/ 0 w 187"/>
                  <a:gd name="T51" fmla="*/ 0 h 193"/>
                  <a:gd name="T52" fmla="*/ 0 w 187"/>
                  <a:gd name="T53" fmla="*/ 0 h 19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87"/>
                  <a:gd name="T82" fmla="*/ 0 h 193"/>
                  <a:gd name="T83" fmla="*/ 187 w 187"/>
                  <a:gd name="T84" fmla="*/ 193 h 19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87" h="193">
                    <a:moveTo>
                      <a:pt x="122" y="16"/>
                    </a:moveTo>
                    <a:lnTo>
                      <a:pt x="80" y="33"/>
                    </a:lnTo>
                    <a:lnTo>
                      <a:pt x="60" y="86"/>
                    </a:lnTo>
                    <a:lnTo>
                      <a:pt x="39" y="106"/>
                    </a:lnTo>
                    <a:lnTo>
                      <a:pt x="48" y="50"/>
                    </a:lnTo>
                    <a:lnTo>
                      <a:pt x="31" y="32"/>
                    </a:lnTo>
                    <a:lnTo>
                      <a:pt x="14" y="71"/>
                    </a:lnTo>
                    <a:lnTo>
                      <a:pt x="0" y="128"/>
                    </a:lnTo>
                    <a:lnTo>
                      <a:pt x="21" y="163"/>
                    </a:lnTo>
                    <a:lnTo>
                      <a:pt x="15" y="193"/>
                    </a:lnTo>
                    <a:lnTo>
                      <a:pt x="47" y="152"/>
                    </a:lnTo>
                    <a:lnTo>
                      <a:pt x="75" y="103"/>
                    </a:lnTo>
                    <a:lnTo>
                      <a:pt x="101" y="85"/>
                    </a:lnTo>
                    <a:lnTo>
                      <a:pt x="134" y="90"/>
                    </a:lnTo>
                    <a:lnTo>
                      <a:pt x="130" y="121"/>
                    </a:lnTo>
                    <a:lnTo>
                      <a:pt x="73" y="164"/>
                    </a:lnTo>
                    <a:lnTo>
                      <a:pt x="113" y="171"/>
                    </a:lnTo>
                    <a:lnTo>
                      <a:pt x="145" y="169"/>
                    </a:lnTo>
                    <a:lnTo>
                      <a:pt x="144" y="145"/>
                    </a:lnTo>
                    <a:lnTo>
                      <a:pt x="173" y="124"/>
                    </a:lnTo>
                    <a:lnTo>
                      <a:pt x="187" y="93"/>
                    </a:lnTo>
                    <a:lnTo>
                      <a:pt x="158" y="68"/>
                    </a:lnTo>
                    <a:lnTo>
                      <a:pt x="182" y="0"/>
                    </a:lnTo>
                    <a:lnTo>
                      <a:pt x="158" y="15"/>
                    </a:lnTo>
                    <a:lnTo>
                      <a:pt x="134" y="56"/>
                    </a:lnTo>
                    <a:lnTo>
                      <a:pt x="122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7" name="Freeform 1697"/>
              <p:cNvSpPr>
                <a:spLocks/>
              </p:cNvSpPr>
              <p:nvPr/>
            </p:nvSpPr>
            <p:spPr bwMode="auto">
              <a:xfrm>
                <a:off x="4378" y="768"/>
                <a:ext cx="24" cy="26"/>
              </a:xfrm>
              <a:custGeom>
                <a:avLst/>
                <a:gdLst>
                  <a:gd name="T0" fmla="*/ 0 w 96"/>
                  <a:gd name="T1" fmla="*/ 0 h 101"/>
                  <a:gd name="T2" fmla="*/ 0 w 96"/>
                  <a:gd name="T3" fmla="*/ 0 h 101"/>
                  <a:gd name="T4" fmla="*/ 0 w 96"/>
                  <a:gd name="T5" fmla="*/ 0 h 101"/>
                  <a:gd name="T6" fmla="*/ 0 w 96"/>
                  <a:gd name="T7" fmla="*/ 0 h 101"/>
                  <a:gd name="T8" fmla="*/ 0 w 96"/>
                  <a:gd name="T9" fmla="*/ 0 h 101"/>
                  <a:gd name="T10" fmla="*/ 0 w 96"/>
                  <a:gd name="T11" fmla="*/ 0 h 101"/>
                  <a:gd name="T12" fmla="*/ 0 w 96"/>
                  <a:gd name="T13" fmla="*/ 0 h 101"/>
                  <a:gd name="T14" fmla="*/ 0 w 96"/>
                  <a:gd name="T15" fmla="*/ 0 h 101"/>
                  <a:gd name="T16" fmla="*/ 0 w 96"/>
                  <a:gd name="T17" fmla="*/ 0 h 101"/>
                  <a:gd name="T18" fmla="*/ 0 w 96"/>
                  <a:gd name="T19" fmla="*/ 0 h 101"/>
                  <a:gd name="T20" fmla="*/ 0 w 96"/>
                  <a:gd name="T21" fmla="*/ 0 h 101"/>
                  <a:gd name="T22" fmla="*/ 0 w 96"/>
                  <a:gd name="T23" fmla="*/ 0 h 101"/>
                  <a:gd name="T24" fmla="*/ 0 w 96"/>
                  <a:gd name="T25" fmla="*/ 0 h 101"/>
                  <a:gd name="T26" fmla="*/ 0 w 96"/>
                  <a:gd name="T27" fmla="*/ 0 h 101"/>
                  <a:gd name="T28" fmla="*/ 0 w 96"/>
                  <a:gd name="T29" fmla="*/ 0 h 101"/>
                  <a:gd name="T30" fmla="*/ 0 w 96"/>
                  <a:gd name="T31" fmla="*/ 0 h 101"/>
                  <a:gd name="T32" fmla="*/ 0 w 96"/>
                  <a:gd name="T33" fmla="*/ 0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101"/>
                  <a:gd name="T53" fmla="*/ 96 w 96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101">
                    <a:moveTo>
                      <a:pt x="96" y="5"/>
                    </a:moveTo>
                    <a:lnTo>
                      <a:pt x="61" y="10"/>
                    </a:lnTo>
                    <a:lnTo>
                      <a:pt x="37" y="0"/>
                    </a:lnTo>
                    <a:lnTo>
                      <a:pt x="21" y="17"/>
                    </a:lnTo>
                    <a:lnTo>
                      <a:pt x="43" y="26"/>
                    </a:lnTo>
                    <a:lnTo>
                      <a:pt x="7" y="32"/>
                    </a:lnTo>
                    <a:lnTo>
                      <a:pt x="0" y="47"/>
                    </a:lnTo>
                    <a:lnTo>
                      <a:pt x="22" y="60"/>
                    </a:lnTo>
                    <a:lnTo>
                      <a:pt x="13" y="76"/>
                    </a:lnTo>
                    <a:lnTo>
                      <a:pt x="26" y="101"/>
                    </a:lnTo>
                    <a:lnTo>
                      <a:pt x="35" y="69"/>
                    </a:lnTo>
                    <a:lnTo>
                      <a:pt x="50" y="52"/>
                    </a:lnTo>
                    <a:lnTo>
                      <a:pt x="38" y="41"/>
                    </a:lnTo>
                    <a:lnTo>
                      <a:pt x="63" y="34"/>
                    </a:lnTo>
                    <a:lnTo>
                      <a:pt x="82" y="27"/>
                    </a:lnTo>
                    <a:lnTo>
                      <a:pt x="96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8" name="Freeform 1698"/>
              <p:cNvSpPr>
                <a:spLocks/>
              </p:cNvSpPr>
              <p:nvPr/>
            </p:nvSpPr>
            <p:spPr bwMode="auto">
              <a:xfrm>
                <a:off x="4400" y="743"/>
                <a:ext cx="26" cy="25"/>
              </a:xfrm>
              <a:custGeom>
                <a:avLst/>
                <a:gdLst>
                  <a:gd name="T0" fmla="*/ 0 w 102"/>
                  <a:gd name="T1" fmla="*/ 0 h 99"/>
                  <a:gd name="T2" fmla="*/ 0 w 102"/>
                  <a:gd name="T3" fmla="*/ 0 h 99"/>
                  <a:gd name="T4" fmla="*/ 0 w 102"/>
                  <a:gd name="T5" fmla="*/ 0 h 99"/>
                  <a:gd name="T6" fmla="*/ 0 w 102"/>
                  <a:gd name="T7" fmla="*/ 0 h 99"/>
                  <a:gd name="T8" fmla="*/ 0 w 102"/>
                  <a:gd name="T9" fmla="*/ 0 h 99"/>
                  <a:gd name="T10" fmla="*/ 0 w 102"/>
                  <a:gd name="T11" fmla="*/ 0 h 99"/>
                  <a:gd name="T12" fmla="*/ 0 w 102"/>
                  <a:gd name="T13" fmla="*/ 0 h 99"/>
                  <a:gd name="T14" fmla="*/ 0 w 102"/>
                  <a:gd name="T15" fmla="*/ 0 h 99"/>
                  <a:gd name="T16" fmla="*/ 0 w 102"/>
                  <a:gd name="T17" fmla="*/ 0 h 99"/>
                  <a:gd name="T18" fmla="*/ 0 w 102"/>
                  <a:gd name="T19" fmla="*/ 0 h 99"/>
                  <a:gd name="T20" fmla="*/ 0 w 102"/>
                  <a:gd name="T21" fmla="*/ 0 h 99"/>
                  <a:gd name="T22" fmla="*/ 0 w 102"/>
                  <a:gd name="T23" fmla="*/ 0 h 9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2"/>
                  <a:gd name="T37" fmla="*/ 0 h 99"/>
                  <a:gd name="T38" fmla="*/ 102 w 102"/>
                  <a:gd name="T39" fmla="*/ 99 h 9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2" h="99">
                    <a:moveTo>
                      <a:pt x="0" y="99"/>
                    </a:moveTo>
                    <a:lnTo>
                      <a:pt x="4" y="88"/>
                    </a:lnTo>
                    <a:lnTo>
                      <a:pt x="41" y="37"/>
                    </a:lnTo>
                    <a:lnTo>
                      <a:pt x="55" y="10"/>
                    </a:lnTo>
                    <a:lnTo>
                      <a:pt x="79" y="0"/>
                    </a:lnTo>
                    <a:lnTo>
                      <a:pt x="102" y="6"/>
                    </a:lnTo>
                    <a:lnTo>
                      <a:pt x="40" y="56"/>
                    </a:lnTo>
                    <a:lnTo>
                      <a:pt x="31" y="74"/>
                    </a:lnTo>
                    <a:lnTo>
                      <a:pt x="71" y="75"/>
                    </a:lnTo>
                    <a:lnTo>
                      <a:pt x="35" y="96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9" name="Freeform 1699"/>
              <p:cNvSpPr>
                <a:spLocks/>
              </p:cNvSpPr>
              <p:nvPr/>
            </p:nvSpPr>
            <p:spPr bwMode="auto">
              <a:xfrm>
                <a:off x="4387" y="780"/>
                <a:ext cx="8" cy="19"/>
              </a:xfrm>
              <a:custGeom>
                <a:avLst/>
                <a:gdLst>
                  <a:gd name="T0" fmla="*/ 0 w 32"/>
                  <a:gd name="T1" fmla="*/ 0 h 79"/>
                  <a:gd name="T2" fmla="*/ 0 w 32"/>
                  <a:gd name="T3" fmla="*/ 0 h 79"/>
                  <a:gd name="T4" fmla="*/ 0 w 32"/>
                  <a:gd name="T5" fmla="*/ 0 h 79"/>
                  <a:gd name="T6" fmla="*/ 0 w 32"/>
                  <a:gd name="T7" fmla="*/ 0 h 79"/>
                  <a:gd name="T8" fmla="*/ 0 w 32"/>
                  <a:gd name="T9" fmla="*/ 0 h 79"/>
                  <a:gd name="T10" fmla="*/ 0 w 32"/>
                  <a:gd name="T11" fmla="*/ 0 h 79"/>
                  <a:gd name="T12" fmla="*/ 0 w 32"/>
                  <a:gd name="T13" fmla="*/ 0 h 79"/>
                  <a:gd name="T14" fmla="*/ 0 w 32"/>
                  <a:gd name="T15" fmla="*/ 0 h 79"/>
                  <a:gd name="T16" fmla="*/ 0 w 32"/>
                  <a:gd name="T17" fmla="*/ 0 h 79"/>
                  <a:gd name="T18" fmla="*/ 0 w 32"/>
                  <a:gd name="T19" fmla="*/ 0 h 79"/>
                  <a:gd name="T20" fmla="*/ 0 w 32"/>
                  <a:gd name="T21" fmla="*/ 0 h 7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79"/>
                  <a:gd name="T35" fmla="*/ 32 w 32"/>
                  <a:gd name="T36" fmla="*/ 79 h 7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79">
                    <a:moveTo>
                      <a:pt x="30" y="0"/>
                    </a:moveTo>
                    <a:lnTo>
                      <a:pt x="32" y="30"/>
                    </a:lnTo>
                    <a:lnTo>
                      <a:pt x="20" y="53"/>
                    </a:lnTo>
                    <a:lnTo>
                      <a:pt x="29" y="68"/>
                    </a:lnTo>
                    <a:lnTo>
                      <a:pt x="9" y="65"/>
                    </a:lnTo>
                    <a:lnTo>
                      <a:pt x="0" y="79"/>
                    </a:lnTo>
                    <a:lnTo>
                      <a:pt x="0" y="51"/>
                    </a:lnTo>
                    <a:lnTo>
                      <a:pt x="8" y="25"/>
                    </a:lnTo>
                    <a:lnTo>
                      <a:pt x="20" y="2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0" name="Freeform 1700"/>
              <p:cNvSpPr>
                <a:spLocks/>
              </p:cNvSpPr>
              <p:nvPr/>
            </p:nvSpPr>
            <p:spPr bwMode="auto">
              <a:xfrm>
                <a:off x="4375" y="783"/>
                <a:ext cx="10" cy="13"/>
              </a:xfrm>
              <a:custGeom>
                <a:avLst/>
                <a:gdLst>
                  <a:gd name="T0" fmla="*/ 0 w 37"/>
                  <a:gd name="T1" fmla="*/ 0 h 52"/>
                  <a:gd name="T2" fmla="*/ 0 w 37"/>
                  <a:gd name="T3" fmla="*/ 0 h 52"/>
                  <a:gd name="T4" fmla="*/ 0 w 37"/>
                  <a:gd name="T5" fmla="*/ 0 h 52"/>
                  <a:gd name="T6" fmla="*/ 0 w 37"/>
                  <a:gd name="T7" fmla="*/ 0 h 52"/>
                  <a:gd name="T8" fmla="*/ 0 w 37"/>
                  <a:gd name="T9" fmla="*/ 0 h 52"/>
                  <a:gd name="T10" fmla="*/ 0 w 37"/>
                  <a:gd name="T11" fmla="*/ 0 h 52"/>
                  <a:gd name="T12" fmla="*/ 0 w 37"/>
                  <a:gd name="T13" fmla="*/ 0 h 52"/>
                  <a:gd name="T14" fmla="*/ 0 w 37"/>
                  <a:gd name="T15" fmla="*/ 0 h 52"/>
                  <a:gd name="T16" fmla="*/ 0 w 37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7"/>
                  <a:gd name="T28" fmla="*/ 0 h 52"/>
                  <a:gd name="T29" fmla="*/ 37 w 37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7" h="52">
                    <a:moveTo>
                      <a:pt x="0" y="7"/>
                    </a:moveTo>
                    <a:lnTo>
                      <a:pt x="9" y="26"/>
                    </a:lnTo>
                    <a:lnTo>
                      <a:pt x="23" y="37"/>
                    </a:lnTo>
                    <a:lnTo>
                      <a:pt x="37" y="52"/>
                    </a:lnTo>
                    <a:lnTo>
                      <a:pt x="20" y="18"/>
                    </a:lnTo>
                    <a:lnTo>
                      <a:pt x="23" y="3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1" name="Freeform 1701"/>
              <p:cNvSpPr>
                <a:spLocks/>
              </p:cNvSpPr>
              <p:nvPr/>
            </p:nvSpPr>
            <p:spPr bwMode="auto">
              <a:xfrm>
                <a:off x="4390" y="753"/>
                <a:ext cx="9" cy="16"/>
              </a:xfrm>
              <a:custGeom>
                <a:avLst/>
                <a:gdLst>
                  <a:gd name="T0" fmla="*/ 0 w 32"/>
                  <a:gd name="T1" fmla="*/ 0 h 66"/>
                  <a:gd name="T2" fmla="*/ 0 w 32"/>
                  <a:gd name="T3" fmla="*/ 0 h 66"/>
                  <a:gd name="T4" fmla="*/ 0 w 32"/>
                  <a:gd name="T5" fmla="*/ 0 h 66"/>
                  <a:gd name="T6" fmla="*/ 0 w 32"/>
                  <a:gd name="T7" fmla="*/ 0 h 66"/>
                  <a:gd name="T8" fmla="*/ 0 w 32"/>
                  <a:gd name="T9" fmla="*/ 0 h 66"/>
                  <a:gd name="T10" fmla="*/ 0 w 32"/>
                  <a:gd name="T11" fmla="*/ 0 h 66"/>
                  <a:gd name="T12" fmla="*/ 0 w 32"/>
                  <a:gd name="T13" fmla="*/ 0 h 66"/>
                  <a:gd name="T14" fmla="*/ 0 w 32"/>
                  <a:gd name="T15" fmla="*/ 0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66"/>
                  <a:gd name="T26" fmla="*/ 32 w 32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66">
                    <a:moveTo>
                      <a:pt x="2" y="0"/>
                    </a:moveTo>
                    <a:lnTo>
                      <a:pt x="17" y="42"/>
                    </a:lnTo>
                    <a:lnTo>
                      <a:pt x="0" y="60"/>
                    </a:lnTo>
                    <a:lnTo>
                      <a:pt x="17" y="61"/>
                    </a:lnTo>
                    <a:lnTo>
                      <a:pt x="26" y="66"/>
                    </a:lnTo>
                    <a:lnTo>
                      <a:pt x="32" y="3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2" name="Freeform 1702"/>
              <p:cNvSpPr>
                <a:spLocks/>
              </p:cNvSpPr>
              <p:nvPr/>
            </p:nvSpPr>
            <p:spPr bwMode="auto">
              <a:xfrm>
                <a:off x="4407" y="725"/>
                <a:ext cx="7" cy="14"/>
              </a:xfrm>
              <a:custGeom>
                <a:avLst/>
                <a:gdLst>
                  <a:gd name="T0" fmla="*/ 0 w 27"/>
                  <a:gd name="T1" fmla="*/ 0 h 54"/>
                  <a:gd name="T2" fmla="*/ 0 w 27"/>
                  <a:gd name="T3" fmla="*/ 0 h 54"/>
                  <a:gd name="T4" fmla="*/ 0 w 27"/>
                  <a:gd name="T5" fmla="*/ 0 h 54"/>
                  <a:gd name="T6" fmla="*/ 0 w 27"/>
                  <a:gd name="T7" fmla="*/ 0 h 54"/>
                  <a:gd name="T8" fmla="*/ 0 w 27"/>
                  <a:gd name="T9" fmla="*/ 0 h 54"/>
                  <a:gd name="T10" fmla="*/ 0 w 27"/>
                  <a:gd name="T11" fmla="*/ 0 h 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"/>
                  <a:gd name="T19" fmla="*/ 0 h 54"/>
                  <a:gd name="T20" fmla="*/ 27 w 27"/>
                  <a:gd name="T21" fmla="*/ 54 h 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" h="54">
                    <a:moveTo>
                      <a:pt x="12" y="0"/>
                    </a:moveTo>
                    <a:lnTo>
                      <a:pt x="0" y="54"/>
                    </a:lnTo>
                    <a:lnTo>
                      <a:pt x="13" y="41"/>
                    </a:lnTo>
                    <a:lnTo>
                      <a:pt x="27" y="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3" name="Freeform 1703"/>
              <p:cNvSpPr>
                <a:spLocks/>
              </p:cNvSpPr>
              <p:nvPr/>
            </p:nvSpPr>
            <p:spPr bwMode="auto">
              <a:xfrm>
                <a:off x="4415" y="824"/>
                <a:ext cx="21" cy="10"/>
              </a:xfrm>
              <a:custGeom>
                <a:avLst/>
                <a:gdLst>
                  <a:gd name="T0" fmla="*/ 0 w 85"/>
                  <a:gd name="T1" fmla="*/ 0 h 38"/>
                  <a:gd name="T2" fmla="*/ 0 w 85"/>
                  <a:gd name="T3" fmla="*/ 0 h 38"/>
                  <a:gd name="T4" fmla="*/ 0 w 85"/>
                  <a:gd name="T5" fmla="*/ 0 h 38"/>
                  <a:gd name="T6" fmla="*/ 0 w 85"/>
                  <a:gd name="T7" fmla="*/ 0 h 38"/>
                  <a:gd name="T8" fmla="*/ 0 w 85"/>
                  <a:gd name="T9" fmla="*/ 0 h 38"/>
                  <a:gd name="T10" fmla="*/ 0 w 85"/>
                  <a:gd name="T11" fmla="*/ 0 h 38"/>
                  <a:gd name="T12" fmla="*/ 0 w 85"/>
                  <a:gd name="T13" fmla="*/ 0 h 38"/>
                  <a:gd name="T14" fmla="*/ 0 w 85"/>
                  <a:gd name="T15" fmla="*/ 0 h 38"/>
                  <a:gd name="T16" fmla="*/ 0 w 85"/>
                  <a:gd name="T17" fmla="*/ 0 h 38"/>
                  <a:gd name="T18" fmla="*/ 0 w 85"/>
                  <a:gd name="T19" fmla="*/ 0 h 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5"/>
                  <a:gd name="T31" fmla="*/ 0 h 38"/>
                  <a:gd name="T32" fmla="*/ 85 w 85"/>
                  <a:gd name="T33" fmla="*/ 38 h 3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5" h="38">
                    <a:moveTo>
                      <a:pt x="0" y="4"/>
                    </a:moveTo>
                    <a:lnTo>
                      <a:pt x="45" y="38"/>
                    </a:lnTo>
                    <a:lnTo>
                      <a:pt x="85" y="31"/>
                    </a:lnTo>
                    <a:lnTo>
                      <a:pt x="68" y="25"/>
                    </a:lnTo>
                    <a:lnTo>
                      <a:pt x="51" y="28"/>
                    </a:lnTo>
                    <a:lnTo>
                      <a:pt x="46" y="12"/>
                    </a:lnTo>
                    <a:lnTo>
                      <a:pt x="26" y="15"/>
                    </a:lnTo>
                    <a:lnTo>
                      <a:pt x="17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4" name="Freeform 1704"/>
              <p:cNvSpPr>
                <a:spLocks/>
              </p:cNvSpPr>
              <p:nvPr/>
            </p:nvSpPr>
            <p:spPr bwMode="auto">
              <a:xfrm>
                <a:off x="4464" y="815"/>
                <a:ext cx="35" cy="36"/>
              </a:xfrm>
              <a:custGeom>
                <a:avLst/>
                <a:gdLst>
                  <a:gd name="T0" fmla="*/ 0 w 139"/>
                  <a:gd name="T1" fmla="*/ 0 h 144"/>
                  <a:gd name="T2" fmla="*/ 0 w 139"/>
                  <a:gd name="T3" fmla="*/ 0 h 144"/>
                  <a:gd name="T4" fmla="*/ 0 w 139"/>
                  <a:gd name="T5" fmla="*/ 0 h 144"/>
                  <a:gd name="T6" fmla="*/ 0 w 139"/>
                  <a:gd name="T7" fmla="*/ 0 h 144"/>
                  <a:gd name="T8" fmla="*/ 0 w 139"/>
                  <a:gd name="T9" fmla="*/ 0 h 144"/>
                  <a:gd name="T10" fmla="*/ 0 w 139"/>
                  <a:gd name="T11" fmla="*/ 0 h 144"/>
                  <a:gd name="T12" fmla="*/ 0 w 139"/>
                  <a:gd name="T13" fmla="*/ 0 h 144"/>
                  <a:gd name="T14" fmla="*/ 0 w 139"/>
                  <a:gd name="T15" fmla="*/ 0 h 144"/>
                  <a:gd name="T16" fmla="*/ 0 w 139"/>
                  <a:gd name="T17" fmla="*/ 0 h 1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44"/>
                  <a:gd name="T29" fmla="*/ 139 w 139"/>
                  <a:gd name="T30" fmla="*/ 144 h 1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44">
                    <a:moveTo>
                      <a:pt x="0" y="144"/>
                    </a:moveTo>
                    <a:lnTo>
                      <a:pt x="34" y="97"/>
                    </a:lnTo>
                    <a:lnTo>
                      <a:pt x="55" y="94"/>
                    </a:lnTo>
                    <a:lnTo>
                      <a:pt x="112" y="48"/>
                    </a:lnTo>
                    <a:lnTo>
                      <a:pt x="97" y="0"/>
                    </a:lnTo>
                    <a:lnTo>
                      <a:pt x="139" y="39"/>
                    </a:lnTo>
                    <a:lnTo>
                      <a:pt x="126" y="53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" name="Freeform 1705"/>
              <p:cNvSpPr>
                <a:spLocks/>
              </p:cNvSpPr>
              <p:nvPr/>
            </p:nvSpPr>
            <p:spPr bwMode="auto">
              <a:xfrm>
                <a:off x="4461" y="825"/>
                <a:ext cx="7" cy="5"/>
              </a:xfrm>
              <a:custGeom>
                <a:avLst/>
                <a:gdLst>
                  <a:gd name="T0" fmla="*/ 0 w 29"/>
                  <a:gd name="T1" fmla="*/ 0 h 19"/>
                  <a:gd name="T2" fmla="*/ 0 w 29"/>
                  <a:gd name="T3" fmla="*/ 0 h 19"/>
                  <a:gd name="T4" fmla="*/ 0 w 29"/>
                  <a:gd name="T5" fmla="*/ 0 h 19"/>
                  <a:gd name="T6" fmla="*/ 0 w 29"/>
                  <a:gd name="T7" fmla="*/ 0 h 19"/>
                  <a:gd name="T8" fmla="*/ 0 w 29"/>
                  <a:gd name="T9" fmla="*/ 0 h 19"/>
                  <a:gd name="T10" fmla="*/ 0 w 29"/>
                  <a:gd name="T11" fmla="*/ 0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19"/>
                  <a:gd name="T20" fmla="*/ 29 w 29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19">
                    <a:moveTo>
                      <a:pt x="0" y="6"/>
                    </a:moveTo>
                    <a:lnTo>
                      <a:pt x="21" y="19"/>
                    </a:lnTo>
                    <a:lnTo>
                      <a:pt x="29" y="9"/>
                    </a:lnTo>
                    <a:lnTo>
                      <a:pt x="19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" name="Freeform 1706"/>
              <p:cNvSpPr>
                <a:spLocks/>
              </p:cNvSpPr>
              <p:nvPr/>
            </p:nvSpPr>
            <p:spPr bwMode="auto">
              <a:xfrm>
                <a:off x="4472" y="818"/>
                <a:ext cx="4" cy="4"/>
              </a:xfrm>
              <a:custGeom>
                <a:avLst/>
                <a:gdLst>
                  <a:gd name="T0" fmla="*/ 0 w 17"/>
                  <a:gd name="T1" fmla="*/ 0 h 14"/>
                  <a:gd name="T2" fmla="*/ 0 w 17"/>
                  <a:gd name="T3" fmla="*/ 0 h 14"/>
                  <a:gd name="T4" fmla="*/ 0 w 17"/>
                  <a:gd name="T5" fmla="*/ 0 h 14"/>
                  <a:gd name="T6" fmla="*/ 0 w 17"/>
                  <a:gd name="T7" fmla="*/ 0 h 14"/>
                  <a:gd name="T8" fmla="*/ 0 w 17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0" y="5"/>
                    </a:moveTo>
                    <a:lnTo>
                      <a:pt x="1" y="14"/>
                    </a:lnTo>
                    <a:lnTo>
                      <a:pt x="17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7" name="Freeform 1707"/>
              <p:cNvSpPr>
                <a:spLocks/>
              </p:cNvSpPr>
              <p:nvPr/>
            </p:nvSpPr>
            <p:spPr bwMode="auto">
              <a:xfrm>
                <a:off x="4440" y="615"/>
                <a:ext cx="89" cy="124"/>
              </a:xfrm>
              <a:custGeom>
                <a:avLst/>
                <a:gdLst>
                  <a:gd name="T0" fmla="*/ 0 w 359"/>
                  <a:gd name="T1" fmla="*/ 0 h 492"/>
                  <a:gd name="T2" fmla="*/ 0 w 359"/>
                  <a:gd name="T3" fmla="*/ 0 h 492"/>
                  <a:gd name="T4" fmla="*/ 0 w 359"/>
                  <a:gd name="T5" fmla="*/ 0 h 492"/>
                  <a:gd name="T6" fmla="*/ 0 w 359"/>
                  <a:gd name="T7" fmla="*/ 0 h 492"/>
                  <a:gd name="T8" fmla="*/ 0 w 359"/>
                  <a:gd name="T9" fmla="*/ 0 h 492"/>
                  <a:gd name="T10" fmla="*/ 0 w 359"/>
                  <a:gd name="T11" fmla="*/ 0 h 4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9"/>
                  <a:gd name="T19" fmla="*/ 0 h 492"/>
                  <a:gd name="T20" fmla="*/ 359 w 359"/>
                  <a:gd name="T21" fmla="*/ 492 h 4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9" h="492">
                    <a:moveTo>
                      <a:pt x="0" y="488"/>
                    </a:moveTo>
                    <a:lnTo>
                      <a:pt x="347" y="5"/>
                    </a:lnTo>
                    <a:lnTo>
                      <a:pt x="359" y="0"/>
                    </a:lnTo>
                    <a:lnTo>
                      <a:pt x="5" y="492"/>
                    </a:lnTo>
                    <a:lnTo>
                      <a:pt x="0" y="488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8" name="Freeform 1708"/>
              <p:cNvSpPr>
                <a:spLocks/>
              </p:cNvSpPr>
              <p:nvPr/>
            </p:nvSpPr>
            <p:spPr bwMode="auto">
              <a:xfrm>
                <a:off x="4433" y="611"/>
                <a:ext cx="32" cy="94"/>
              </a:xfrm>
              <a:custGeom>
                <a:avLst/>
                <a:gdLst>
                  <a:gd name="T0" fmla="*/ 0 w 126"/>
                  <a:gd name="T1" fmla="*/ 0 h 377"/>
                  <a:gd name="T2" fmla="*/ 0 w 126"/>
                  <a:gd name="T3" fmla="*/ 0 h 377"/>
                  <a:gd name="T4" fmla="*/ 0 w 126"/>
                  <a:gd name="T5" fmla="*/ 0 h 377"/>
                  <a:gd name="T6" fmla="*/ 0 w 126"/>
                  <a:gd name="T7" fmla="*/ 0 h 377"/>
                  <a:gd name="T8" fmla="*/ 0 w 126"/>
                  <a:gd name="T9" fmla="*/ 0 h 377"/>
                  <a:gd name="T10" fmla="*/ 0 w 126"/>
                  <a:gd name="T11" fmla="*/ 0 h 3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77"/>
                  <a:gd name="T20" fmla="*/ 126 w 126"/>
                  <a:gd name="T21" fmla="*/ 377 h 37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77">
                    <a:moveTo>
                      <a:pt x="0" y="377"/>
                    </a:moveTo>
                    <a:lnTo>
                      <a:pt x="121" y="0"/>
                    </a:lnTo>
                    <a:lnTo>
                      <a:pt x="126" y="8"/>
                    </a:lnTo>
                    <a:lnTo>
                      <a:pt x="9" y="375"/>
                    </a:lnTo>
                    <a:lnTo>
                      <a:pt x="0" y="377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9" name="Freeform 1709"/>
              <p:cNvSpPr>
                <a:spLocks/>
              </p:cNvSpPr>
              <p:nvPr/>
            </p:nvSpPr>
            <p:spPr bwMode="auto">
              <a:xfrm>
                <a:off x="4509" y="828"/>
                <a:ext cx="14" cy="18"/>
              </a:xfrm>
              <a:custGeom>
                <a:avLst/>
                <a:gdLst>
                  <a:gd name="T0" fmla="*/ 0 w 56"/>
                  <a:gd name="T1" fmla="*/ 0 h 74"/>
                  <a:gd name="T2" fmla="*/ 0 w 56"/>
                  <a:gd name="T3" fmla="*/ 0 h 74"/>
                  <a:gd name="T4" fmla="*/ 0 w 56"/>
                  <a:gd name="T5" fmla="*/ 0 h 74"/>
                  <a:gd name="T6" fmla="*/ 0 w 56"/>
                  <a:gd name="T7" fmla="*/ 0 h 74"/>
                  <a:gd name="T8" fmla="*/ 0 w 56"/>
                  <a:gd name="T9" fmla="*/ 0 h 74"/>
                  <a:gd name="T10" fmla="*/ 0 w 56"/>
                  <a:gd name="T11" fmla="*/ 0 h 74"/>
                  <a:gd name="T12" fmla="*/ 0 w 56"/>
                  <a:gd name="T13" fmla="*/ 0 h 74"/>
                  <a:gd name="T14" fmla="*/ 0 w 56"/>
                  <a:gd name="T15" fmla="*/ 0 h 74"/>
                  <a:gd name="T16" fmla="*/ 0 w 56"/>
                  <a:gd name="T17" fmla="*/ 0 h 74"/>
                  <a:gd name="T18" fmla="*/ 0 w 56"/>
                  <a:gd name="T19" fmla="*/ 0 h 74"/>
                  <a:gd name="T20" fmla="*/ 0 w 56"/>
                  <a:gd name="T21" fmla="*/ 0 h 74"/>
                  <a:gd name="T22" fmla="*/ 0 w 56"/>
                  <a:gd name="T23" fmla="*/ 0 h 74"/>
                  <a:gd name="T24" fmla="*/ 0 w 56"/>
                  <a:gd name="T25" fmla="*/ 0 h 74"/>
                  <a:gd name="T26" fmla="*/ 0 w 56"/>
                  <a:gd name="T27" fmla="*/ 0 h 74"/>
                  <a:gd name="T28" fmla="*/ 0 w 56"/>
                  <a:gd name="T29" fmla="*/ 0 h 7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6"/>
                  <a:gd name="T46" fmla="*/ 0 h 74"/>
                  <a:gd name="T47" fmla="*/ 56 w 56"/>
                  <a:gd name="T48" fmla="*/ 74 h 7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6" h="74">
                    <a:moveTo>
                      <a:pt x="5" y="27"/>
                    </a:moveTo>
                    <a:lnTo>
                      <a:pt x="12" y="46"/>
                    </a:lnTo>
                    <a:lnTo>
                      <a:pt x="0" y="52"/>
                    </a:lnTo>
                    <a:lnTo>
                      <a:pt x="18" y="54"/>
                    </a:lnTo>
                    <a:lnTo>
                      <a:pt x="9" y="70"/>
                    </a:lnTo>
                    <a:lnTo>
                      <a:pt x="27" y="74"/>
                    </a:lnTo>
                    <a:lnTo>
                      <a:pt x="30" y="54"/>
                    </a:lnTo>
                    <a:lnTo>
                      <a:pt x="44" y="55"/>
                    </a:lnTo>
                    <a:lnTo>
                      <a:pt x="21" y="42"/>
                    </a:lnTo>
                    <a:lnTo>
                      <a:pt x="38" y="32"/>
                    </a:lnTo>
                    <a:lnTo>
                      <a:pt x="56" y="0"/>
                    </a:lnTo>
                    <a:lnTo>
                      <a:pt x="36" y="9"/>
                    </a:lnTo>
                    <a:lnTo>
                      <a:pt x="23" y="28"/>
                    </a:lnTo>
                    <a:lnTo>
                      <a:pt x="5" y="27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0" name="Freeform 1710"/>
              <p:cNvSpPr>
                <a:spLocks/>
              </p:cNvSpPr>
              <p:nvPr/>
            </p:nvSpPr>
            <p:spPr bwMode="auto">
              <a:xfrm>
                <a:off x="4524" y="851"/>
                <a:ext cx="13" cy="26"/>
              </a:xfrm>
              <a:custGeom>
                <a:avLst/>
                <a:gdLst>
                  <a:gd name="T0" fmla="*/ 0 w 49"/>
                  <a:gd name="T1" fmla="*/ 0 h 105"/>
                  <a:gd name="T2" fmla="*/ 0 w 49"/>
                  <a:gd name="T3" fmla="*/ 0 h 105"/>
                  <a:gd name="T4" fmla="*/ 0 w 49"/>
                  <a:gd name="T5" fmla="*/ 0 h 105"/>
                  <a:gd name="T6" fmla="*/ 0 w 49"/>
                  <a:gd name="T7" fmla="*/ 0 h 105"/>
                  <a:gd name="T8" fmla="*/ 0 w 49"/>
                  <a:gd name="T9" fmla="*/ 0 h 105"/>
                  <a:gd name="T10" fmla="*/ 0 w 49"/>
                  <a:gd name="T11" fmla="*/ 0 h 105"/>
                  <a:gd name="T12" fmla="*/ 0 w 49"/>
                  <a:gd name="T13" fmla="*/ 0 h 105"/>
                  <a:gd name="T14" fmla="*/ 0 w 49"/>
                  <a:gd name="T15" fmla="*/ 0 h 105"/>
                  <a:gd name="T16" fmla="*/ 0 w 49"/>
                  <a:gd name="T17" fmla="*/ 0 h 105"/>
                  <a:gd name="T18" fmla="*/ 0 w 49"/>
                  <a:gd name="T19" fmla="*/ 0 h 105"/>
                  <a:gd name="T20" fmla="*/ 0 w 49"/>
                  <a:gd name="T21" fmla="*/ 0 h 105"/>
                  <a:gd name="T22" fmla="*/ 0 w 49"/>
                  <a:gd name="T23" fmla="*/ 0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9"/>
                  <a:gd name="T37" fmla="*/ 0 h 105"/>
                  <a:gd name="T38" fmla="*/ 49 w 49"/>
                  <a:gd name="T39" fmla="*/ 105 h 10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9" h="105">
                    <a:moveTo>
                      <a:pt x="2" y="0"/>
                    </a:moveTo>
                    <a:lnTo>
                      <a:pt x="13" y="14"/>
                    </a:lnTo>
                    <a:lnTo>
                      <a:pt x="18" y="63"/>
                    </a:lnTo>
                    <a:lnTo>
                      <a:pt x="0" y="62"/>
                    </a:lnTo>
                    <a:lnTo>
                      <a:pt x="24" y="75"/>
                    </a:lnTo>
                    <a:lnTo>
                      <a:pt x="27" y="105"/>
                    </a:lnTo>
                    <a:lnTo>
                      <a:pt x="49" y="103"/>
                    </a:lnTo>
                    <a:lnTo>
                      <a:pt x="26" y="67"/>
                    </a:lnTo>
                    <a:lnTo>
                      <a:pt x="30" y="20"/>
                    </a:lnTo>
                    <a:lnTo>
                      <a:pt x="14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1" name="Freeform 1711"/>
              <p:cNvSpPr>
                <a:spLocks/>
              </p:cNvSpPr>
              <p:nvPr/>
            </p:nvSpPr>
            <p:spPr bwMode="auto">
              <a:xfrm>
                <a:off x="4541" y="811"/>
                <a:ext cx="19" cy="24"/>
              </a:xfrm>
              <a:custGeom>
                <a:avLst/>
                <a:gdLst>
                  <a:gd name="T0" fmla="*/ 0 w 77"/>
                  <a:gd name="T1" fmla="*/ 0 h 96"/>
                  <a:gd name="T2" fmla="*/ 0 w 77"/>
                  <a:gd name="T3" fmla="*/ 0 h 96"/>
                  <a:gd name="T4" fmla="*/ 0 w 77"/>
                  <a:gd name="T5" fmla="*/ 0 h 96"/>
                  <a:gd name="T6" fmla="*/ 0 w 77"/>
                  <a:gd name="T7" fmla="*/ 0 h 96"/>
                  <a:gd name="T8" fmla="*/ 0 w 77"/>
                  <a:gd name="T9" fmla="*/ 0 h 96"/>
                  <a:gd name="T10" fmla="*/ 0 w 77"/>
                  <a:gd name="T11" fmla="*/ 0 h 96"/>
                  <a:gd name="T12" fmla="*/ 0 w 77"/>
                  <a:gd name="T13" fmla="*/ 0 h 96"/>
                  <a:gd name="T14" fmla="*/ 0 w 77"/>
                  <a:gd name="T15" fmla="*/ 0 h 96"/>
                  <a:gd name="T16" fmla="*/ 0 w 77"/>
                  <a:gd name="T17" fmla="*/ 0 h 96"/>
                  <a:gd name="T18" fmla="*/ 0 w 77"/>
                  <a:gd name="T19" fmla="*/ 0 h 96"/>
                  <a:gd name="T20" fmla="*/ 0 w 77"/>
                  <a:gd name="T21" fmla="*/ 0 h 96"/>
                  <a:gd name="T22" fmla="*/ 0 w 77"/>
                  <a:gd name="T23" fmla="*/ 0 h 9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7"/>
                  <a:gd name="T37" fmla="*/ 0 h 96"/>
                  <a:gd name="T38" fmla="*/ 77 w 77"/>
                  <a:gd name="T39" fmla="*/ 96 h 9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7" h="96">
                    <a:moveTo>
                      <a:pt x="0" y="96"/>
                    </a:moveTo>
                    <a:lnTo>
                      <a:pt x="1" y="65"/>
                    </a:lnTo>
                    <a:lnTo>
                      <a:pt x="25" y="58"/>
                    </a:lnTo>
                    <a:lnTo>
                      <a:pt x="36" y="43"/>
                    </a:lnTo>
                    <a:lnTo>
                      <a:pt x="6" y="0"/>
                    </a:lnTo>
                    <a:lnTo>
                      <a:pt x="38" y="13"/>
                    </a:lnTo>
                    <a:lnTo>
                      <a:pt x="77" y="44"/>
                    </a:lnTo>
                    <a:lnTo>
                      <a:pt x="49" y="51"/>
                    </a:lnTo>
                    <a:lnTo>
                      <a:pt x="43" y="64"/>
                    </a:lnTo>
                    <a:lnTo>
                      <a:pt x="14" y="74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2" name="Freeform 1712"/>
              <p:cNvSpPr>
                <a:spLocks/>
              </p:cNvSpPr>
              <p:nvPr/>
            </p:nvSpPr>
            <p:spPr bwMode="auto">
              <a:xfrm>
                <a:off x="4533" y="816"/>
                <a:ext cx="12" cy="8"/>
              </a:xfrm>
              <a:custGeom>
                <a:avLst/>
                <a:gdLst>
                  <a:gd name="T0" fmla="*/ 0 w 47"/>
                  <a:gd name="T1" fmla="*/ 0 h 33"/>
                  <a:gd name="T2" fmla="*/ 0 w 47"/>
                  <a:gd name="T3" fmla="*/ 0 h 33"/>
                  <a:gd name="T4" fmla="*/ 0 w 47"/>
                  <a:gd name="T5" fmla="*/ 0 h 33"/>
                  <a:gd name="T6" fmla="*/ 0 w 47"/>
                  <a:gd name="T7" fmla="*/ 0 h 33"/>
                  <a:gd name="T8" fmla="*/ 0 w 47"/>
                  <a:gd name="T9" fmla="*/ 0 h 33"/>
                  <a:gd name="T10" fmla="*/ 0 w 47"/>
                  <a:gd name="T11" fmla="*/ 0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33"/>
                  <a:gd name="T20" fmla="*/ 47 w 47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33">
                    <a:moveTo>
                      <a:pt x="2" y="0"/>
                    </a:moveTo>
                    <a:lnTo>
                      <a:pt x="0" y="22"/>
                    </a:lnTo>
                    <a:lnTo>
                      <a:pt x="34" y="33"/>
                    </a:lnTo>
                    <a:lnTo>
                      <a:pt x="47" y="2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3" name="Freeform 1713"/>
              <p:cNvSpPr>
                <a:spLocks/>
              </p:cNvSpPr>
              <p:nvPr/>
            </p:nvSpPr>
            <p:spPr bwMode="auto">
              <a:xfrm>
                <a:off x="4513" y="807"/>
                <a:ext cx="8" cy="5"/>
              </a:xfrm>
              <a:custGeom>
                <a:avLst/>
                <a:gdLst>
                  <a:gd name="T0" fmla="*/ 0 w 29"/>
                  <a:gd name="T1" fmla="*/ 0 h 22"/>
                  <a:gd name="T2" fmla="*/ 0 w 29"/>
                  <a:gd name="T3" fmla="*/ 0 h 22"/>
                  <a:gd name="T4" fmla="*/ 0 w 29"/>
                  <a:gd name="T5" fmla="*/ 0 h 22"/>
                  <a:gd name="T6" fmla="*/ 0 w 29"/>
                  <a:gd name="T7" fmla="*/ 0 h 22"/>
                  <a:gd name="T8" fmla="*/ 0 w 29"/>
                  <a:gd name="T9" fmla="*/ 0 h 22"/>
                  <a:gd name="T10" fmla="*/ 0 w 29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22"/>
                  <a:gd name="T20" fmla="*/ 29 w 29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22">
                    <a:moveTo>
                      <a:pt x="0" y="7"/>
                    </a:moveTo>
                    <a:lnTo>
                      <a:pt x="13" y="22"/>
                    </a:lnTo>
                    <a:lnTo>
                      <a:pt x="29" y="5"/>
                    </a:lnTo>
                    <a:lnTo>
                      <a:pt x="1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4" name="Freeform 1714"/>
              <p:cNvSpPr>
                <a:spLocks/>
              </p:cNvSpPr>
              <p:nvPr/>
            </p:nvSpPr>
            <p:spPr bwMode="auto">
              <a:xfrm>
                <a:off x="4516" y="821"/>
                <a:ext cx="4" cy="6"/>
              </a:xfrm>
              <a:custGeom>
                <a:avLst/>
                <a:gdLst>
                  <a:gd name="T0" fmla="*/ 0 w 17"/>
                  <a:gd name="T1" fmla="*/ 0 h 23"/>
                  <a:gd name="T2" fmla="*/ 0 w 17"/>
                  <a:gd name="T3" fmla="*/ 0 h 23"/>
                  <a:gd name="T4" fmla="*/ 0 w 17"/>
                  <a:gd name="T5" fmla="*/ 0 h 23"/>
                  <a:gd name="T6" fmla="*/ 0 w 17"/>
                  <a:gd name="T7" fmla="*/ 0 h 23"/>
                  <a:gd name="T8" fmla="*/ 0 w 17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3"/>
                  <a:gd name="T17" fmla="*/ 17 w 17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3">
                    <a:moveTo>
                      <a:pt x="0" y="0"/>
                    </a:moveTo>
                    <a:lnTo>
                      <a:pt x="10" y="23"/>
                    </a:lnTo>
                    <a:lnTo>
                      <a:pt x="1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5" name="Freeform 1715"/>
              <p:cNvSpPr>
                <a:spLocks/>
              </p:cNvSpPr>
              <p:nvPr/>
            </p:nvSpPr>
            <p:spPr bwMode="auto">
              <a:xfrm>
                <a:off x="4492" y="864"/>
                <a:ext cx="17" cy="10"/>
              </a:xfrm>
              <a:custGeom>
                <a:avLst/>
                <a:gdLst>
                  <a:gd name="T0" fmla="*/ 0 w 68"/>
                  <a:gd name="T1" fmla="*/ 0 h 41"/>
                  <a:gd name="T2" fmla="*/ 0 w 68"/>
                  <a:gd name="T3" fmla="*/ 0 h 41"/>
                  <a:gd name="T4" fmla="*/ 0 w 68"/>
                  <a:gd name="T5" fmla="*/ 0 h 41"/>
                  <a:gd name="T6" fmla="*/ 0 w 68"/>
                  <a:gd name="T7" fmla="*/ 0 h 41"/>
                  <a:gd name="T8" fmla="*/ 0 w 68"/>
                  <a:gd name="T9" fmla="*/ 0 h 41"/>
                  <a:gd name="T10" fmla="*/ 0 w 68"/>
                  <a:gd name="T11" fmla="*/ 0 h 41"/>
                  <a:gd name="T12" fmla="*/ 0 w 68"/>
                  <a:gd name="T13" fmla="*/ 0 h 41"/>
                  <a:gd name="T14" fmla="*/ 0 w 68"/>
                  <a:gd name="T15" fmla="*/ 0 h 41"/>
                  <a:gd name="T16" fmla="*/ 0 w 68"/>
                  <a:gd name="T17" fmla="*/ 0 h 41"/>
                  <a:gd name="T18" fmla="*/ 0 w 68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8"/>
                  <a:gd name="T31" fmla="*/ 0 h 41"/>
                  <a:gd name="T32" fmla="*/ 68 w 68"/>
                  <a:gd name="T33" fmla="*/ 41 h 4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8" h="41">
                    <a:moveTo>
                      <a:pt x="0" y="21"/>
                    </a:moveTo>
                    <a:lnTo>
                      <a:pt x="31" y="41"/>
                    </a:lnTo>
                    <a:lnTo>
                      <a:pt x="60" y="34"/>
                    </a:lnTo>
                    <a:lnTo>
                      <a:pt x="68" y="10"/>
                    </a:lnTo>
                    <a:lnTo>
                      <a:pt x="56" y="0"/>
                    </a:lnTo>
                    <a:lnTo>
                      <a:pt x="42" y="21"/>
                    </a:lnTo>
                    <a:lnTo>
                      <a:pt x="30" y="14"/>
                    </a:lnTo>
                    <a:lnTo>
                      <a:pt x="30" y="2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" name="Freeform 1716"/>
              <p:cNvSpPr>
                <a:spLocks/>
              </p:cNvSpPr>
              <p:nvPr/>
            </p:nvSpPr>
            <p:spPr bwMode="auto">
              <a:xfrm>
                <a:off x="4539" y="854"/>
                <a:ext cx="12" cy="10"/>
              </a:xfrm>
              <a:custGeom>
                <a:avLst/>
                <a:gdLst>
                  <a:gd name="T0" fmla="*/ 0 w 45"/>
                  <a:gd name="T1" fmla="*/ 0 h 40"/>
                  <a:gd name="T2" fmla="*/ 0 w 45"/>
                  <a:gd name="T3" fmla="*/ 0 h 40"/>
                  <a:gd name="T4" fmla="*/ 0 w 45"/>
                  <a:gd name="T5" fmla="*/ 0 h 40"/>
                  <a:gd name="T6" fmla="*/ 0 w 45"/>
                  <a:gd name="T7" fmla="*/ 0 h 40"/>
                  <a:gd name="T8" fmla="*/ 0 w 45"/>
                  <a:gd name="T9" fmla="*/ 0 h 40"/>
                  <a:gd name="T10" fmla="*/ 0 w 45"/>
                  <a:gd name="T11" fmla="*/ 0 h 40"/>
                  <a:gd name="T12" fmla="*/ 0 w 45"/>
                  <a:gd name="T13" fmla="*/ 0 h 40"/>
                  <a:gd name="T14" fmla="*/ 0 w 45"/>
                  <a:gd name="T15" fmla="*/ 0 h 4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5"/>
                  <a:gd name="T25" fmla="*/ 0 h 40"/>
                  <a:gd name="T26" fmla="*/ 45 w 45"/>
                  <a:gd name="T27" fmla="*/ 40 h 4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5" h="40">
                    <a:moveTo>
                      <a:pt x="14" y="0"/>
                    </a:moveTo>
                    <a:lnTo>
                      <a:pt x="0" y="18"/>
                    </a:lnTo>
                    <a:lnTo>
                      <a:pt x="24" y="19"/>
                    </a:lnTo>
                    <a:lnTo>
                      <a:pt x="45" y="40"/>
                    </a:lnTo>
                    <a:lnTo>
                      <a:pt x="44" y="3"/>
                    </a:lnTo>
                    <a:lnTo>
                      <a:pt x="30" y="6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7" name="Freeform 1717"/>
              <p:cNvSpPr>
                <a:spLocks/>
              </p:cNvSpPr>
              <p:nvPr/>
            </p:nvSpPr>
            <p:spPr bwMode="auto">
              <a:xfrm>
                <a:off x="4537" y="846"/>
                <a:ext cx="6" cy="4"/>
              </a:xfrm>
              <a:custGeom>
                <a:avLst/>
                <a:gdLst>
                  <a:gd name="T0" fmla="*/ 0 w 24"/>
                  <a:gd name="T1" fmla="*/ 0 h 15"/>
                  <a:gd name="T2" fmla="*/ 0 w 24"/>
                  <a:gd name="T3" fmla="*/ 0 h 15"/>
                  <a:gd name="T4" fmla="*/ 0 w 24"/>
                  <a:gd name="T5" fmla="*/ 0 h 15"/>
                  <a:gd name="T6" fmla="*/ 0 w 24"/>
                  <a:gd name="T7" fmla="*/ 0 h 15"/>
                  <a:gd name="T8" fmla="*/ 0 w 24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15"/>
                  <a:gd name="T17" fmla="*/ 24 w 24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15">
                    <a:moveTo>
                      <a:pt x="0" y="0"/>
                    </a:moveTo>
                    <a:lnTo>
                      <a:pt x="24" y="0"/>
                    </a:lnTo>
                    <a:lnTo>
                      <a:pt x="15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8" name="Freeform 1718"/>
              <p:cNvSpPr>
                <a:spLocks/>
              </p:cNvSpPr>
              <p:nvPr/>
            </p:nvSpPr>
            <p:spPr bwMode="auto">
              <a:xfrm>
                <a:off x="4550" y="846"/>
                <a:ext cx="8" cy="6"/>
              </a:xfrm>
              <a:custGeom>
                <a:avLst/>
                <a:gdLst>
                  <a:gd name="T0" fmla="*/ 0 w 32"/>
                  <a:gd name="T1" fmla="*/ 0 h 23"/>
                  <a:gd name="T2" fmla="*/ 0 w 32"/>
                  <a:gd name="T3" fmla="*/ 0 h 23"/>
                  <a:gd name="T4" fmla="*/ 0 w 32"/>
                  <a:gd name="T5" fmla="*/ 0 h 23"/>
                  <a:gd name="T6" fmla="*/ 0 w 32"/>
                  <a:gd name="T7" fmla="*/ 0 h 23"/>
                  <a:gd name="T8" fmla="*/ 0 w 32"/>
                  <a:gd name="T9" fmla="*/ 0 h 23"/>
                  <a:gd name="T10" fmla="*/ 0 w 3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3"/>
                  <a:gd name="T20" fmla="*/ 32 w 3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3">
                    <a:moveTo>
                      <a:pt x="0" y="4"/>
                    </a:moveTo>
                    <a:lnTo>
                      <a:pt x="13" y="23"/>
                    </a:lnTo>
                    <a:lnTo>
                      <a:pt x="32" y="21"/>
                    </a:lnTo>
                    <a:lnTo>
                      <a:pt x="14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9" name="Freeform 1719"/>
              <p:cNvSpPr>
                <a:spLocks/>
              </p:cNvSpPr>
              <p:nvPr/>
            </p:nvSpPr>
            <p:spPr bwMode="auto">
              <a:xfrm>
                <a:off x="4532" y="885"/>
                <a:ext cx="18" cy="14"/>
              </a:xfrm>
              <a:custGeom>
                <a:avLst/>
                <a:gdLst>
                  <a:gd name="T0" fmla="*/ 0 w 71"/>
                  <a:gd name="T1" fmla="*/ 0 h 58"/>
                  <a:gd name="T2" fmla="*/ 0 w 71"/>
                  <a:gd name="T3" fmla="*/ 0 h 58"/>
                  <a:gd name="T4" fmla="*/ 0 w 71"/>
                  <a:gd name="T5" fmla="*/ 0 h 58"/>
                  <a:gd name="T6" fmla="*/ 0 w 71"/>
                  <a:gd name="T7" fmla="*/ 0 h 58"/>
                  <a:gd name="T8" fmla="*/ 0 w 71"/>
                  <a:gd name="T9" fmla="*/ 0 h 58"/>
                  <a:gd name="T10" fmla="*/ 0 w 71"/>
                  <a:gd name="T11" fmla="*/ 0 h 58"/>
                  <a:gd name="T12" fmla="*/ 0 w 71"/>
                  <a:gd name="T13" fmla="*/ 0 h 58"/>
                  <a:gd name="T14" fmla="*/ 0 w 71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1"/>
                  <a:gd name="T25" fmla="*/ 0 h 58"/>
                  <a:gd name="T26" fmla="*/ 71 w 71"/>
                  <a:gd name="T27" fmla="*/ 58 h 5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1" h="58">
                    <a:moveTo>
                      <a:pt x="0" y="58"/>
                    </a:moveTo>
                    <a:lnTo>
                      <a:pt x="20" y="35"/>
                    </a:lnTo>
                    <a:lnTo>
                      <a:pt x="45" y="0"/>
                    </a:lnTo>
                    <a:lnTo>
                      <a:pt x="71" y="6"/>
                    </a:lnTo>
                    <a:lnTo>
                      <a:pt x="45" y="23"/>
                    </a:lnTo>
                    <a:lnTo>
                      <a:pt x="32" y="4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0" name="Freeform 1720"/>
              <p:cNvSpPr>
                <a:spLocks/>
              </p:cNvSpPr>
              <p:nvPr/>
            </p:nvSpPr>
            <p:spPr bwMode="auto">
              <a:xfrm>
                <a:off x="4541" y="886"/>
                <a:ext cx="43" cy="26"/>
              </a:xfrm>
              <a:custGeom>
                <a:avLst/>
                <a:gdLst>
                  <a:gd name="T0" fmla="*/ 0 w 172"/>
                  <a:gd name="T1" fmla="*/ 0 h 106"/>
                  <a:gd name="T2" fmla="*/ 0 w 172"/>
                  <a:gd name="T3" fmla="*/ 0 h 106"/>
                  <a:gd name="T4" fmla="*/ 0 w 172"/>
                  <a:gd name="T5" fmla="*/ 0 h 106"/>
                  <a:gd name="T6" fmla="*/ 0 w 172"/>
                  <a:gd name="T7" fmla="*/ 0 h 106"/>
                  <a:gd name="T8" fmla="*/ 0 w 172"/>
                  <a:gd name="T9" fmla="*/ 0 h 106"/>
                  <a:gd name="T10" fmla="*/ 0 w 172"/>
                  <a:gd name="T11" fmla="*/ 0 h 106"/>
                  <a:gd name="T12" fmla="*/ 0 w 172"/>
                  <a:gd name="T13" fmla="*/ 0 h 106"/>
                  <a:gd name="T14" fmla="*/ 0 w 172"/>
                  <a:gd name="T15" fmla="*/ 0 h 106"/>
                  <a:gd name="T16" fmla="*/ 0 w 172"/>
                  <a:gd name="T17" fmla="*/ 0 h 106"/>
                  <a:gd name="T18" fmla="*/ 0 w 172"/>
                  <a:gd name="T19" fmla="*/ 0 h 106"/>
                  <a:gd name="T20" fmla="*/ 0 w 172"/>
                  <a:gd name="T21" fmla="*/ 0 h 106"/>
                  <a:gd name="T22" fmla="*/ 0 w 172"/>
                  <a:gd name="T23" fmla="*/ 0 h 106"/>
                  <a:gd name="T24" fmla="*/ 0 w 172"/>
                  <a:gd name="T25" fmla="*/ 0 h 106"/>
                  <a:gd name="T26" fmla="*/ 0 w 172"/>
                  <a:gd name="T27" fmla="*/ 0 h 106"/>
                  <a:gd name="T28" fmla="*/ 0 w 172"/>
                  <a:gd name="T29" fmla="*/ 0 h 106"/>
                  <a:gd name="T30" fmla="*/ 0 w 172"/>
                  <a:gd name="T31" fmla="*/ 0 h 106"/>
                  <a:gd name="T32" fmla="*/ 0 w 172"/>
                  <a:gd name="T33" fmla="*/ 0 h 106"/>
                  <a:gd name="T34" fmla="*/ 0 w 172"/>
                  <a:gd name="T35" fmla="*/ 0 h 10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72"/>
                  <a:gd name="T55" fmla="*/ 0 h 106"/>
                  <a:gd name="T56" fmla="*/ 172 w 172"/>
                  <a:gd name="T57" fmla="*/ 106 h 10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72" h="106">
                    <a:moveTo>
                      <a:pt x="0" y="66"/>
                    </a:moveTo>
                    <a:lnTo>
                      <a:pt x="31" y="47"/>
                    </a:lnTo>
                    <a:lnTo>
                      <a:pt x="52" y="57"/>
                    </a:lnTo>
                    <a:lnTo>
                      <a:pt x="68" y="82"/>
                    </a:lnTo>
                    <a:lnTo>
                      <a:pt x="82" y="79"/>
                    </a:lnTo>
                    <a:lnTo>
                      <a:pt x="64" y="39"/>
                    </a:lnTo>
                    <a:lnTo>
                      <a:pt x="64" y="0"/>
                    </a:lnTo>
                    <a:lnTo>
                      <a:pt x="96" y="83"/>
                    </a:lnTo>
                    <a:lnTo>
                      <a:pt x="111" y="83"/>
                    </a:lnTo>
                    <a:lnTo>
                      <a:pt x="172" y="49"/>
                    </a:lnTo>
                    <a:lnTo>
                      <a:pt x="166" y="63"/>
                    </a:lnTo>
                    <a:lnTo>
                      <a:pt x="134" y="82"/>
                    </a:lnTo>
                    <a:lnTo>
                      <a:pt x="109" y="95"/>
                    </a:lnTo>
                    <a:lnTo>
                      <a:pt x="87" y="106"/>
                    </a:lnTo>
                    <a:lnTo>
                      <a:pt x="50" y="95"/>
                    </a:lnTo>
                    <a:lnTo>
                      <a:pt x="33" y="7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1" name="Freeform 1721"/>
              <p:cNvSpPr>
                <a:spLocks/>
              </p:cNvSpPr>
              <p:nvPr/>
            </p:nvSpPr>
            <p:spPr bwMode="auto">
              <a:xfrm>
                <a:off x="4558" y="869"/>
                <a:ext cx="30" cy="25"/>
              </a:xfrm>
              <a:custGeom>
                <a:avLst/>
                <a:gdLst>
                  <a:gd name="T0" fmla="*/ 0 w 121"/>
                  <a:gd name="T1" fmla="*/ 0 h 99"/>
                  <a:gd name="T2" fmla="*/ 0 w 121"/>
                  <a:gd name="T3" fmla="*/ 0 h 99"/>
                  <a:gd name="T4" fmla="*/ 0 w 121"/>
                  <a:gd name="T5" fmla="*/ 0 h 99"/>
                  <a:gd name="T6" fmla="*/ 0 w 121"/>
                  <a:gd name="T7" fmla="*/ 0 h 99"/>
                  <a:gd name="T8" fmla="*/ 0 w 121"/>
                  <a:gd name="T9" fmla="*/ 0 h 99"/>
                  <a:gd name="T10" fmla="*/ 0 w 121"/>
                  <a:gd name="T11" fmla="*/ 0 h 99"/>
                  <a:gd name="T12" fmla="*/ 0 w 121"/>
                  <a:gd name="T13" fmla="*/ 0 h 99"/>
                  <a:gd name="T14" fmla="*/ 0 w 121"/>
                  <a:gd name="T15" fmla="*/ 0 h 99"/>
                  <a:gd name="T16" fmla="*/ 0 w 121"/>
                  <a:gd name="T17" fmla="*/ 0 h 99"/>
                  <a:gd name="T18" fmla="*/ 0 w 121"/>
                  <a:gd name="T19" fmla="*/ 0 h 99"/>
                  <a:gd name="T20" fmla="*/ 0 w 121"/>
                  <a:gd name="T21" fmla="*/ 0 h 99"/>
                  <a:gd name="T22" fmla="*/ 0 w 121"/>
                  <a:gd name="T23" fmla="*/ 0 h 99"/>
                  <a:gd name="T24" fmla="*/ 0 w 121"/>
                  <a:gd name="T25" fmla="*/ 0 h 9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1"/>
                  <a:gd name="T40" fmla="*/ 0 h 99"/>
                  <a:gd name="T41" fmla="*/ 121 w 121"/>
                  <a:gd name="T42" fmla="*/ 99 h 9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1" h="99">
                    <a:moveTo>
                      <a:pt x="0" y="49"/>
                    </a:moveTo>
                    <a:lnTo>
                      <a:pt x="18" y="17"/>
                    </a:lnTo>
                    <a:lnTo>
                      <a:pt x="23" y="30"/>
                    </a:lnTo>
                    <a:lnTo>
                      <a:pt x="59" y="14"/>
                    </a:lnTo>
                    <a:lnTo>
                      <a:pt x="70" y="0"/>
                    </a:lnTo>
                    <a:lnTo>
                      <a:pt x="88" y="10"/>
                    </a:lnTo>
                    <a:lnTo>
                      <a:pt x="100" y="47"/>
                    </a:lnTo>
                    <a:lnTo>
                      <a:pt x="121" y="99"/>
                    </a:lnTo>
                    <a:lnTo>
                      <a:pt x="104" y="91"/>
                    </a:lnTo>
                    <a:lnTo>
                      <a:pt x="74" y="17"/>
                    </a:lnTo>
                    <a:lnTo>
                      <a:pt x="47" y="34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2" name="Freeform 1722"/>
              <p:cNvSpPr>
                <a:spLocks/>
              </p:cNvSpPr>
              <p:nvPr/>
            </p:nvSpPr>
            <p:spPr bwMode="auto">
              <a:xfrm>
                <a:off x="4594" y="885"/>
                <a:ext cx="15" cy="9"/>
              </a:xfrm>
              <a:custGeom>
                <a:avLst/>
                <a:gdLst>
                  <a:gd name="T0" fmla="*/ 0 w 61"/>
                  <a:gd name="T1" fmla="*/ 0 h 38"/>
                  <a:gd name="T2" fmla="*/ 0 w 61"/>
                  <a:gd name="T3" fmla="*/ 0 h 38"/>
                  <a:gd name="T4" fmla="*/ 0 w 61"/>
                  <a:gd name="T5" fmla="*/ 0 h 38"/>
                  <a:gd name="T6" fmla="*/ 0 w 61"/>
                  <a:gd name="T7" fmla="*/ 0 h 38"/>
                  <a:gd name="T8" fmla="*/ 0 w 61"/>
                  <a:gd name="T9" fmla="*/ 0 h 38"/>
                  <a:gd name="T10" fmla="*/ 0 w 61"/>
                  <a:gd name="T11" fmla="*/ 0 h 38"/>
                  <a:gd name="T12" fmla="*/ 0 w 61"/>
                  <a:gd name="T13" fmla="*/ 0 h 38"/>
                  <a:gd name="T14" fmla="*/ 0 w 61"/>
                  <a:gd name="T15" fmla="*/ 0 h 38"/>
                  <a:gd name="T16" fmla="*/ 0 w 61"/>
                  <a:gd name="T17" fmla="*/ 0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1"/>
                  <a:gd name="T28" fmla="*/ 0 h 38"/>
                  <a:gd name="T29" fmla="*/ 61 w 61"/>
                  <a:gd name="T30" fmla="*/ 38 h 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1" h="38">
                    <a:moveTo>
                      <a:pt x="0" y="34"/>
                    </a:moveTo>
                    <a:lnTo>
                      <a:pt x="12" y="12"/>
                    </a:lnTo>
                    <a:lnTo>
                      <a:pt x="53" y="0"/>
                    </a:lnTo>
                    <a:lnTo>
                      <a:pt x="61" y="6"/>
                    </a:lnTo>
                    <a:lnTo>
                      <a:pt x="49" y="14"/>
                    </a:lnTo>
                    <a:lnTo>
                      <a:pt x="21" y="16"/>
                    </a:lnTo>
                    <a:lnTo>
                      <a:pt x="16" y="38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3" name="Freeform 1723"/>
              <p:cNvSpPr>
                <a:spLocks/>
              </p:cNvSpPr>
              <p:nvPr/>
            </p:nvSpPr>
            <p:spPr bwMode="auto">
              <a:xfrm>
                <a:off x="4576" y="865"/>
                <a:ext cx="11" cy="9"/>
              </a:xfrm>
              <a:custGeom>
                <a:avLst/>
                <a:gdLst>
                  <a:gd name="T0" fmla="*/ 0 w 45"/>
                  <a:gd name="T1" fmla="*/ 0 h 37"/>
                  <a:gd name="T2" fmla="*/ 0 w 45"/>
                  <a:gd name="T3" fmla="*/ 0 h 37"/>
                  <a:gd name="T4" fmla="*/ 0 w 45"/>
                  <a:gd name="T5" fmla="*/ 0 h 37"/>
                  <a:gd name="T6" fmla="*/ 0 w 45"/>
                  <a:gd name="T7" fmla="*/ 0 h 37"/>
                  <a:gd name="T8" fmla="*/ 0 w 45"/>
                  <a:gd name="T9" fmla="*/ 0 h 37"/>
                  <a:gd name="T10" fmla="*/ 0 w 45"/>
                  <a:gd name="T11" fmla="*/ 0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37"/>
                  <a:gd name="T20" fmla="*/ 45 w 45"/>
                  <a:gd name="T21" fmla="*/ 37 h 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37">
                    <a:moveTo>
                      <a:pt x="0" y="0"/>
                    </a:moveTo>
                    <a:lnTo>
                      <a:pt x="19" y="22"/>
                    </a:lnTo>
                    <a:lnTo>
                      <a:pt x="45" y="37"/>
                    </a:lnTo>
                    <a:lnTo>
                      <a:pt x="28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4" name="Freeform 1724"/>
              <p:cNvSpPr>
                <a:spLocks/>
              </p:cNvSpPr>
              <p:nvPr/>
            </p:nvSpPr>
            <p:spPr bwMode="auto">
              <a:xfrm>
                <a:off x="4518" y="875"/>
                <a:ext cx="2" cy="18"/>
              </a:xfrm>
              <a:custGeom>
                <a:avLst/>
                <a:gdLst>
                  <a:gd name="T0" fmla="*/ 0 w 10"/>
                  <a:gd name="T1" fmla="*/ 0 h 71"/>
                  <a:gd name="T2" fmla="*/ 0 w 10"/>
                  <a:gd name="T3" fmla="*/ 0 h 71"/>
                  <a:gd name="T4" fmla="*/ 0 w 10"/>
                  <a:gd name="T5" fmla="*/ 0 h 71"/>
                  <a:gd name="T6" fmla="*/ 0 w 10"/>
                  <a:gd name="T7" fmla="*/ 0 h 71"/>
                  <a:gd name="T8" fmla="*/ 0 w 10"/>
                  <a:gd name="T9" fmla="*/ 0 h 71"/>
                  <a:gd name="T10" fmla="*/ 0 w 10"/>
                  <a:gd name="T11" fmla="*/ 0 h 71"/>
                  <a:gd name="T12" fmla="*/ 0 w 10"/>
                  <a:gd name="T13" fmla="*/ 0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71"/>
                  <a:gd name="T23" fmla="*/ 10 w 10"/>
                  <a:gd name="T24" fmla="*/ 71 h 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71">
                    <a:moveTo>
                      <a:pt x="1" y="0"/>
                    </a:moveTo>
                    <a:lnTo>
                      <a:pt x="6" y="51"/>
                    </a:lnTo>
                    <a:lnTo>
                      <a:pt x="0" y="71"/>
                    </a:lnTo>
                    <a:lnTo>
                      <a:pt x="10" y="58"/>
                    </a:lnTo>
                    <a:lnTo>
                      <a:pt x="10" y="2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5" name="Freeform 1725"/>
              <p:cNvSpPr>
                <a:spLocks/>
              </p:cNvSpPr>
              <p:nvPr/>
            </p:nvSpPr>
            <p:spPr bwMode="auto">
              <a:xfrm>
                <a:off x="4690" y="778"/>
                <a:ext cx="108" cy="105"/>
              </a:xfrm>
              <a:custGeom>
                <a:avLst/>
                <a:gdLst>
                  <a:gd name="T0" fmla="*/ 0 w 429"/>
                  <a:gd name="T1" fmla="*/ 0 h 420"/>
                  <a:gd name="T2" fmla="*/ 0 w 429"/>
                  <a:gd name="T3" fmla="*/ 0 h 420"/>
                  <a:gd name="T4" fmla="*/ 0 w 429"/>
                  <a:gd name="T5" fmla="*/ 0 h 420"/>
                  <a:gd name="T6" fmla="*/ 0 w 429"/>
                  <a:gd name="T7" fmla="*/ 0 h 420"/>
                  <a:gd name="T8" fmla="*/ 0 w 429"/>
                  <a:gd name="T9" fmla="*/ 0 h 420"/>
                  <a:gd name="T10" fmla="*/ 0 w 429"/>
                  <a:gd name="T11" fmla="*/ 0 h 420"/>
                  <a:gd name="T12" fmla="*/ 0 w 429"/>
                  <a:gd name="T13" fmla="*/ 0 h 420"/>
                  <a:gd name="T14" fmla="*/ 0 w 429"/>
                  <a:gd name="T15" fmla="*/ 0 h 420"/>
                  <a:gd name="T16" fmla="*/ 0 w 429"/>
                  <a:gd name="T17" fmla="*/ 0 h 420"/>
                  <a:gd name="T18" fmla="*/ 0 w 429"/>
                  <a:gd name="T19" fmla="*/ 0 h 420"/>
                  <a:gd name="T20" fmla="*/ 0 w 429"/>
                  <a:gd name="T21" fmla="*/ 0 h 420"/>
                  <a:gd name="T22" fmla="*/ 0 w 429"/>
                  <a:gd name="T23" fmla="*/ 0 h 420"/>
                  <a:gd name="T24" fmla="*/ 0 w 429"/>
                  <a:gd name="T25" fmla="*/ 0 h 420"/>
                  <a:gd name="T26" fmla="*/ 0 w 429"/>
                  <a:gd name="T27" fmla="*/ 0 h 420"/>
                  <a:gd name="T28" fmla="*/ 0 w 429"/>
                  <a:gd name="T29" fmla="*/ 0 h 42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29"/>
                  <a:gd name="T46" fmla="*/ 0 h 420"/>
                  <a:gd name="T47" fmla="*/ 429 w 429"/>
                  <a:gd name="T48" fmla="*/ 420 h 42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29" h="420">
                    <a:moveTo>
                      <a:pt x="0" y="41"/>
                    </a:moveTo>
                    <a:lnTo>
                      <a:pt x="26" y="14"/>
                    </a:lnTo>
                    <a:lnTo>
                      <a:pt x="70" y="0"/>
                    </a:lnTo>
                    <a:lnTo>
                      <a:pt x="133" y="1"/>
                    </a:lnTo>
                    <a:lnTo>
                      <a:pt x="196" y="22"/>
                    </a:lnTo>
                    <a:lnTo>
                      <a:pt x="244" y="51"/>
                    </a:lnTo>
                    <a:lnTo>
                      <a:pt x="302" y="103"/>
                    </a:lnTo>
                    <a:lnTo>
                      <a:pt x="352" y="172"/>
                    </a:lnTo>
                    <a:lnTo>
                      <a:pt x="397" y="263"/>
                    </a:lnTo>
                    <a:lnTo>
                      <a:pt x="424" y="339"/>
                    </a:lnTo>
                    <a:lnTo>
                      <a:pt x="429" y="420"/>
                    </a:lnTo>
                    <a:lnTo>
                      <a:pt x="378" y="355"/>
                    </a:lnTo>
                    <a:lnTo>
                      <a:pt x="215" y="249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5C5C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6" name="Freeform 1726"/>
              <p:cNvSpPr>
                <a:spLocks/>
              </p:cNvSpPr>
              <p:nvPr/>
            </p:nvSpPr>
            <p:spPr bwMode="auto">
              <a:xfrm>
                <a:off x="4401" y="774"/>
                <a:ext cx="27" cy="20"/>
              </a:xfrm>
              <a:custGeom>
                <a:avLst/>
                <a:gdLst>
                  <a:gd name="T0" fmla="*/ 0 w 109"/>
                  <a:gd name="T1" fmla="*/ 0 h 79"/>
                  <a:gd name="T2" fmla="*/ 0 w 109"/>
                  <a:gd name="T3" fmla="*/ 0 h 79"/>
                  <a:gd name="T4" fmla="*/ 0 w 109"/>
                  <a:gd name="T5" fmla="*/ 0 h 79"/>
                  <a:gd name="T6" fmla="*/ 0 w 109"/>
                  <a:gd name="T7" fmla="*/ 0 h 79"/>
                  <a:gd name="T8" fmla="*/ 0 w 109"/>
                  <a:gd name="T9" fmla="*/ 0 h 79"/>
                  <a:gd name="T10" fmla="*/ 0 w 109"/>
                  <a:gd name="T11" fmla="*/ 0 h 79"/>
                  <a:gd name="T12" fmla="*/ 0 w 109"/>
                  <a:gd name="T13" fmla="*/ 0 h 79"/>
                  <a:gd name="T14" fmla="*/ 0 w 109"/>
                  <a:gd name="T15" fmla="*/ 0 h 79"/>
                  <a:gd name="T16" fmla="*/ 0 w 109"/>
                  <a:gd name="T17" fmla="*/ 0 h 79"/>
                  <a:gd name="T18" fmla="*/ 0 w 109"/>
                  <a:gd name="T19" fmla="*/ 0 h 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9"/>
                  <a:gd name="T31" fmla="*/ 0 h 79"/>
                  <a:gd name="T32" fmla="*/ 109 w 109"/>
                  <a:gd name="T33" fmla="*/ 79 h 7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9" h="79">
                    <a:moveTo>
                      <a:pt x="30" y="3"/>
                    </a:moveTo>
                    <a:lnTo>
                      <a:pt x="7" y="41"/>
                    </a:lnTo>
                    <a:lnTo>
                      <a:pt x="0" y="79"/>
                    </a:lnTo>
                    <a:lnTo>
                      <a:pt x="21" y="56"/>
                    </a:lnTo>
                    <a:lnTo>
                      <a:pt x="51" y="38"/>
                    </a:lnTo>
                    <a:lnTo>
                      <a:pt x="73" y="30"/>
                    </a:lnTo>
                    <a:lnTo>
                      <a:pt x="98" y="32"/>
                    </a:lnTo>
                    <a:lnTo>
                      <a:pt x="109" y="0"/>
                    </a:lnTo>
                    <a:lnTo>
                      <a:pt x="30" y="3"/>
                    </a:lnTo>
                    <a:close/>
                  </a:path>
                </a:pathLst>
              </a:custGeom>
              <a:solidFill>
                <a:srgbClr val="5C5C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7" name="Freeform 1727"/>
              <p:cNvSpPr>
                <a:spLocks/>
              </p:cNvSpPr>
              <p:nvPr/>
            </p:nvSpPr>
            <p:spPr bwMode="auto">
              <a:xfrm>
                <a:off x="4429" y="772"/>
                <a:ext cx="9" cy="12"/>
              </a:xfrm>
              <a:custGeom>
                <a:avLst/>
                <a:gdLst>
                  <a:gd name="T0" fmla="*/ 0 w 36"/>
                  <a:gd name="T1" fmla="*/ 0 h 50"/>
                  <a:gd name="T2" fmla="*/ 0 w 36"/>
                  <a:gd name="T3" fmla="*/ 0 h 50"/>
                  <a:gd name="T4" fmla="*/ 0 w 36"/>
                  <a:gd name="T5" fmla="*/ 0 h 50"/>
                  <a:gd name="T6" fmla="*/ 0 w 36"/>
                  <a:gd name="T7" fmla="*/ 0 h 50"/>
                  <a:gd name="T8" fmla="*/ 0 w 36"/>
                  <a:gd name="T9" fmla="*/ 0 h 50"/>
                  <a:gd name="T10" fmla="*/ 0 w 36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0"/>
                  <a:gd name="T20" fmla="*/ 36 w 3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0">
                    <a:moveTo>
                      <a:pt x="18" y="1"/>
                    </a:moveTo>
                    <a:lnTo>
                      <a:pt x="0" y="50"/>
                    </a:lnTo>
                    <a:lnTo>
                      <a:pt x="25" y="34"/>
                    </a:lnTo>
                    <a:lnTo>
                      <a:pt x="36" y="0"/>
                    </a:ln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5C5C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8" name="Freeform 1728"/>
              <p:cNvSpPr>
                <a:spLocks/>
              </p:cNvSpPr>
              <p:nvPr/>
            </p:nvSpPr>
            <p:spPr bwMode="auto">
              <a:xfrm>
                <a:off x="4401" y="766"/>
                <a:ext cx="31" cy="25"/>
              </a:xfrm>
              <a:custGeom>
                <a:avLst/>
                <a:gdLst>
                  <a:gd name="T0" fmla="*/ 0 w 126"/>
                  <a:gd name="T1" fmla="*/ 0 h 100"/>
                  <a:gd name="T2" fmla="*/ 0 w 126"/>
                  <a:gd name="T3" fmla="*/ 0 h 100"/>
                  <a:gd name="T4" fmla="*/ 0 w 126"/>
                  <a:gd name="T5" fmla="*/ 0 h 100"/>
                  <a:gd name="T6" fmla="*/ 0 w 126"/>
                  <a:gd name="T7" fmla="*/ 0 h 100"/>
                  <a:gd name="T8" fmla="*/ 0 w 126"/>
                  <a:gd name="T9" fmla="*/ 0 h 100"/>
                  <a:gd name="T10" fmla="*/ 0 w 126"/>
                  <a:gd name="T11" fmla="*/ 0 h 100"/>
                  <a:gd name="T12" fmla="*/ 0 w 126"/>
                  <a:gd name="T13" fmla="*/ 0 h 100"/>
                  <a:gd name="T14" fmla="*/ 0 w 126"/>
                  <a:gd name="T15" fmla="*/ 0 h 100"/>
                  <a:gd name="T16" fmla="*/ 0 w 126"/>
                  <a:gd name="T17" fmla="*/ 0 h 100"/>
                  <a:gd name="T18" fmla="*/ 0 w 126"/>
                  <a:gd name="T19" fmla="*/ 0 h 100"/>
                  <a:gd name="T20" fmla="*/ 0 w 126"/>
                  <a:gd name="T21" fmla="*/ 0 h 100"/>
                  <a:gd name="T22" fmla="*/ 0 w 126"/>
                  <a:gd name="T23" fmla="*/ 0 h 100"/>
                  <a:gd name="T24" fmla="*/ 0 w 126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6"/>
                  <a:gd name="T40" fmla="*/ 0 h 100"/>
                  <a:gd name="T41" fmla="*/ 126 w 126"/>
                  <a:gd name="T42" fmla="*/ 100 h 10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6" h="100">
                    <a:moveTo>
                      <a:pt x="2" y="100"/>
                    </a:moveTo>
                    <a:lnTo>
                      <a:pt x="0" y="74"/>
                    </a:lnTo>
                    <a:lnTo>
                      <a:pt x="17" y="43"/>
                    </a:lnTo>
                    <a:lnTo>
                      <a:pt x="46" y="18"/>
                    </a:lnTo>
                    <a:lnTo>
                      <a:pt x="76" y="5"/>
                    </a:lnTo>
                    <a:lnTo>
                      <a:pt x="103" y="0"/>
                    </a:lnTo>
                    <a:lnTo>
                      <a:pt x="126" y="1"/>
                    </a:lnTo>
                    <a:lnTo>
                      <a:pt x="105" y="43"/>
                    </a:lnTo>
                    <a:lnTo>
                      <a:pt x="69" y="43"/>
                    </a:lnTo>
                    <a:lnTo>
                      <a:pt x="38" y="57"/>
                    </a:lnTo>
                    <a:lnTo>
                      <a:pt x="11" y="84"/>
                    </a:lnTo>
                    <a:lnTo>
                      <a:pt x="2" y="1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9" name="Freeform 1729"/>
              <p:cNvSpPr>
                <a:spLocks/>
              </p:cNvSpPr>
              <p:nvPr/>
            </p:nvSpPr>
            <p:spPr bwMode="auto">
              <a:xfrm>
                <a:off x="4423" y="767"/>
                <a:ext cx="39" cy="35"/>
              </a:xfrm>
              <a:custGeom>
                <a:avLst/>
                <a:gdLst>
                  <a:gd name="T0" fmla="*/ 0 w 154"/>
                  <a:gd name="T1" fmla="*/ 0 h 143"/>
                  <a:gd name="T2" fmla="*/ 0 w 154"/>
                  <a:gd name="T3" fmla="*/ 0 h 143"/>
                  <a:gd name="T4" fmla="*/ 0 w 154"/>
                  <a:gd name="T5" fmla="*/ 0 h 143"/>
                  <a:gd name="T6" fmla="*/ 0 w 154"/>
                  <a:gd name="T7" fmla="*/ 0 h 143"/>
                  <a:gd name="T8" fmla="*/ 0 w 154"/>
                  <a:gd name="T9" fmla="*/ 0 h 143"/>
                  <a:gd name="T10" fmla="*/ 0 w 154"/>
                  <a:gd name="T11" fmla="*/ 0 h 143"/>
                  <a:gd name="T12" fmla="*/ 0 w 154"/>
                  <a:gd name="T13" fmla="*/ 0 h 143"/>
                  <a:gd name="T14" fmla="*/ 0 w 154"/>
                  <a:gd name="T15" fmla="*/ 0 h 143"/>
                  <a:gd name="T16" fmla="*/ 0 w 154"/>
                  <a:gd name="T17" fmla="*/ 0 h 143"/>
                  <a:gd name="T18" fmla="*/ 0 w 154"/>
                  <a:gd name="T19" fmla="*/ 0 h 143"/>
                  <a:gd name="T20" fmla="*/ 0 w 154"/>
                  <a:gd name="T21" fmla="*/ 0 h 143"/>
                  <a:gd name="T22" fmla="*/ 0 w 154"/>
                  <a:gd name="T23" fmla="*/ 0 h 143"/>
                  <a:gd name="T24" fmla="*/ 0 w 154"/>
                  <a:gd name="T25" fmla="*/ 0 h 143"/>
                  <a:gd name="T26" fmla="*/ 0 w 154"/>
                  <a:gd name="T27" fmla="*/ 0 h 143"/>
                  <a:gd name="T28" fmla="*/ 0 w 154"/>
                  <a:gd name="T29" fmla="*/ 0 h 143"/>
                  <a:gd name="T30" fmla="*/ 0 w 154"/>
                  <a:gd name="T31" fmla="*/ 0 h 14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4"/>
                  <a:gd name="T49" fmla="*/ 0 h 143"/>
                  <a:gd name="T50" fmla="*/ 154 w 154"/>
                  <a:gd name="T51" fmla="*/ 143 h 14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4" h="143">
                    <a:moveTo>
                      <a:pt x="46" y="0"/>
                    </a:moveTo>
                    <a:lnTo>
                      <a:pt x="0" y="126"/>
                    </a:lnTo>
                    <a:lnTo>
                      <a:pt x="9" y="131"/>
                    </a:lnTo>
                    <a:lnTo>
                      <a:pt x="11" y="143"/>
                    </a:lnTo>
                    <a:lnTo>
                      <a:pt x="27" y="133"/>
                    </a:lnTo>
                    <a:lnTo>
                      <a:pt x="154" y="79"/>
                    </a:lnTo>
                    <a:lnTo>
                      <a:pt x="115" y="46"/>
                    </a:lnTo>
                    <a:lnTo>
                      <a:pt x="98" y="77"/>
                    </a:lnTo>
                    <a:lnTo>
                      <a:pt x="19" y="120"/>
                    </a:lnTo>
                    <a:lnTo>
                      <a:pt x="11" y="109"/>
                    </a:lnTo>
                    <a:lnTo>
                      <a:pt x="35" y="69"/>
                    </a:lnTo>
                    <a:lnTo>
                      <a:pt x="36" y="42"/>
                    </a:lnTo>
                    <a:lnTo>
                      <a:pt x="53" y="40"/>
                    </a:lnTo>
                    <a:lnTo>
                      <a:pt x="67" y="9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0" name="Freeform 1730"/>
              <p:cNvSpPr>
                <a:spLocks/>
              </p:cNvSpPr>
              <p:nvPr/>
            </p:nvSpPr>
            <p:spPr bwMode="auto">
              <a:xfrm>
                <a:off x="4587" y="400"/>
                <a:ext cx="610" cy="252"/>
              </a:xfrm>
              <a:custGeom>
                <a:avLst/>
                <a:gdLst>
                  <a:gd name="T0" fmla="*/ 0 w 2440"/>
                  <a:gd name="T1" fmla="*/ 0 h 1007"/>
                  <a:gd name="T2" fmla="*/ 0 w 2440"/>
                  <a:gd name="T3" fmla="*/ 0 h 1007"/>
                  <a:gd name="T4" fmla="*/ 0 w 2440"/>
                  <a:gd name="T5" fmla="*/ 0 h 1007"/>
                  <a:gd name="T6" fmla="*/ 0 w 2440"/>
                  <a:gd name="T7" fmla="*/ 0 h 1007"/>
                  <a:gd name="T8" fmla="*/ 0 w 2440"/>
                  <a:gd name="T9" fmla="*/ 0 h 1007"/>
                  <a:gd name="T10" fmla="*/ 0 w 2440"/>
                  <a:gd name="T11" fmla="*/ 0 h 1007"/>
                  <a:gd name="T12" fmla="*/ 0 w 2440"/>
                  <a:gd name="T13" fmla="*/ 0 h 10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40"/>
                  <a:gd name="T22" fmla="*/ 0 h 1007"/>
                  <a:gd name="T23" fmla="*/ 2440 w 2440"/>
                  <a:gd name="T24" fmla="*/ 1007 h 100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40" h="1007">
                    <a:moveTo>
                      <a:pt x="12" y="1007"/>
                    </a:moveTo>
                    <a:lnTo>
                      <a:pt x="1639" y="22"/>
                    </a:lnTo>
                    <a:lnTo>
                      <a:pt x="2440" y="459"/>
                    </a:lnTo>
                    <a:lnTo>
                      <a:pt x="1643" y="0"/>
                    </a:lnTo>
                    <a:lnTo>
                      <a:pt x="0" y="1000"/>
                    </a:lnTo>
                    <a:lnTo>
                      <a:pt x="12" y="10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1" name="Freeform 1731"/>
              <p:cNvSpPr>
                <a:spLocks/>
              </p:cNvSpPr>
              <p:nvPr/>
            </p:nvSpPr>
            <p:spPr bwMode="auto">
              <a:xfrm>
                <a:off x="4219" y="800"/>
                <a:ext cx="94" cy="51"/>
              </a:xfrm>
              <a:custGeom>
                <a:avLst/>
                <a:gdLst>
                  <a:gd name="T0" fmla="*/ 0 w 378"/>
                  <a:gd name="T1" fmla="*/ 0 h 205"/>
                  <a:gd name="T2" fmla="*/ 0 w 378"/>
                  <a:gd name="T3" fmla="*/ 0 h 205"/>
                  <a:gd name="T4" fmla="*/ 0 w 378"/>
                  <a:gd name="T5" fmla="*/ 0 h 205"/>
                  <a:gd name="T6" fmla="*/ 0 w 378"/>
                  <a:gd name="T7" fmla="*/ 0 h 205"/>
                  <a:gd name="T8" fmla="*/ 0 w 378"/>
                  <a:gd name="T9" fmla="*/ 0 h 205"/>
                  <a:gd name="T10" fmla="*/ 0 w 378"/>
                  <a:gd name="T11" fmla="*/ 0 h 2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8"/>
                  <a:gd name="T19" fmla="*/ 0 h 205"/>
                  <a:gd name="T20" fmla="*/ 378 w 378"/>
                  <a:gd name="T21" fmla="*/ 205 h 2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8" h="205">
                    <a:moveTo>
                      <a:pt x="0" y="205"/>
                    </a:moveTo>
                    <a:lnTo>
                      <a:pt x="378" y="0"/>
                    </a:lnTo>
                    <a:lnTo>
                      <a:pt x="348" y="0"/>
                    </a:lnTo>
                    <a:lnTo>
                      <a:pt x="12" y="185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2" name="Freeform 1732"/>
              <p:cNvSpPr>
                <a:spLocks/>
              </p:cNvSpPr>
              <p:nvPr/>
            </p:nvSpPr>
            <p:spPr bwMode="auto">
              <a:xfrm>
                <a:off x="4316" y="542"/>
                <a:ext cx="137" cy="73"/>
              </a:xfrm>
              <a:custGeom>
                <a:avLst/>
                <a:gdLst>
                  <a:gd name="T0" fmla="*/ 0 w 547"/>
                  <a:gd name="T1" fmla="*/ 0 h 292"/>
                  <a:gd name="T2" fmla="*/ 0 w 547"/>
                  <a:gd name="T3" fmla="*/ 0 h 292"/>
                  <a:gd name="T4" fmla="*/ 0 w 547"/>
                  <a:gd name="T5" fmla="*/ 0 h 292"/>
                  <a:gd name="T6" fmla="*/ 0 w 547"/>
                  <a:gd name="T7" fmla="*/ 0 h 292"/>
                  <a:gd name="T8" fmla="*/ 0 w 547"/>
                  <a:gd name="T9" fmla="*/ 0 h 292"/>
                  <a:gd name="T10" fmla="*/ 0 w 547"/>
                  <a:gd name="T11" fmla="*/ 0 h 292"/>
                  <a:gd name="T12" fmla="*/ 0 w 547"/>
                  <a:gd name="T13" fmla="*/ 0 h 292"/>
                  <a:gd name="T14" fmla="*/ 0 w 547"/>
                  <a:gd name="T15" fmla="*/ 0 h 292"/>
                  <a:gd name="T16" fmla="*/ 0 w 547"/>
                  <a:gd name="T17" fmla="*/ 0 h 292"/>
                  <a:gd name="T18" fmla="*/ 0 w 547"/>
                  <a:gd name="T19" fmla="*/ 0 h 292"/>
                  <a:gd name="T20" fmla="*/ 0 w 547"/>
                  <a:gd name="T21" fmla="*/ 0 h 292"/>
                  <a:gd name="T22" fmla="*/ 0 w 547"/>
                  <a:gd name="T23" fmla="*/ 0 h 292"/>
                  <a:gd name="T24" fmla="*/ 0 w 547"/>
                  <a:gd name="T25" fmla="*/ 0 h 292"/>
                  <a:gd name="T26" fmla="*/ 0 w 547"/>
                  <a:gd name="T27" fmla="*/ 0 h 292"/>
                  <a:gd name="T28" fmla="*/ 0 w 547"/>
                  <a:gd name="T29" fmla="*/ 0 h 292"/>
                  <a:gd name="T30" fmla="*/ 0 w 547"/>
                  <a:gd name="T31" fmla="*/ 0 h 292"/>
                  <a:gd name="T32" fmla="*/ 0 w 547"/>
                  <a:gd name="T33" fmla="*/ 0 h 292"/>
                  <a:gd name="T34" fmla="*/ 0 w 547"/>
                  <a:gd name="T35" fmla="*/ 0 h 292"/>
                  <a:gd name="T36" fmla="*/ 0 w 547"/>
                  <a:gd name="T37" fmla="*/ 0 h 292"/>
                  <a:gd name="T38" fmla="*/ 0 w 547"/>
                  <a:gd name="T39" fmla="*/ 0 h 292"/>
                  <a:gd name="T40" fmla="*/ 0 w 547"/>
                  <a:gd name="T41" fmla="*/ 0 h 292"/>
                  <a:gd name="T42" fmla="*/ 0 w 547"/>
                  <a:gd name="T43" fmla="*/ 0 h 292"/>
                  <a:gd name="T44" fmla="*/ 0 w 547"/>
                  <a:gd name="T45" fmla="*/ 0 h 292"/>
                  <a:gd name="T46" fmla="*/ 0 w 547"/>
                  <a:gd name="T47" fmla="*/ 0 h 292"/>
                  <a:gd name="T48" fmla="*/ 0 w 547"/>
                  <a:gd name="T49" fmla="*/ 0 h 292"/>
                  <a:gd name="T50" fmla="*/ 0 w 547"/>
                  <a:gd name="T51" fmla="*/ 0 h 292"/>
                  <a:gd name="T52" fmla="*/ 0 w 547"/>
                  <a:gd name="T53" fmla="*/ 0 h 292"/>
                  <a:gd name="T54" fmla="*/ 0 w 547"/>
                  <a:gd name="T55" fmla="*/ 0 h 292"/>
                  <a:gd name="T56" fmla="*/ 0 w 547"/>
                  <a:gd name="T57" fmla="*/ 0 h 292"/>
                  <a:gd name="T58" fmla="*/ 0 w 547"/>
                  <a:gd name="T59" fmla="*/ 0 h 292"/>
                  <a:gd name="T60" fmla="*/ 0 w 547"/>
                  <a:gd name="T61" fmla="*/ 0 h 292"/>
                  <a:gd name="T62" fmla="*/ 0 w 547"/>
                  <a:gd name="T63" fmla="*/ 0 h 292"/>
                  <a:gd name="T64" fmla="*/ 0 w 547"/>
                  <a:gd name="T65" fmla="*/ 0 h 292"/>
                  <a:gd name="T66" fmla="*/ 0 w 547"/>
                  <a:gd name="T67" fmla="*/ 0 h 2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47"/>
                  <a:gd name="T103" fmla="*/ 0 h 292"/>
                  <a:gd name="T104" fmla="*/ 547 w 547"/>
                  <a:gd name="T105" fmla="*/ 292 h 2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47" h="292">
                    <a:moveTo>
                      <a:pt x="17" y="0"/>
                    </a:moveTo>
                    <a:lnTo>
                      <a:pt x="4" y="26"/>
                    </a:lnTo>
                    <a:lnTo>
                      <a:pt x="0" y="50"/>
                    </a:lnTo>
                    <a:lnTo>
                      <a:pt x="4" y="76"/>
                    </a:lnTo>
                    <a:lnTo>
                      <a:pt x="17" y="113"/>
                    </a:lnTo>
                    <a:lnTo>
                      <a:pt x="37" y="141"/>
                    </a:lnTo>
                    <a:lnTo>
                      <a:pt x="65" y="171"/>
                    </a:lnTo>
                    <a:lnTo>
                      <a:pt x="113" y="208"/>
                    </a:lnTo>
                    <a:lnTo>
                      <a:pt x="177" y="241"/>
                    </a:lnTo>
                    <a:lnTo>
                      <a:pt x="220" y="258"/>
                    </a:lnTo>
                    <a:lnTo>
                      <a:pt x="273" y="274"/>
                    </a:lnTo>
                    <a:lnTo>
                      <a:pt x="318" y="284"/>
                    </a:lnTo>
                    <a:lnTo>
                      <a:pt x="368" y="291"/>
                    </a:lnTo>
                    <a:lnTo>
                      <a:pt x="420" y="292"/>
                    </a:lnTo>
                    <a:lnTo>
                      <a:pt x="485" y="287"/>
                    </a:lnTo>
                    <a:lnTo>
                      <a:pt x="547" y="271"/>
                    </a:lnTo>
                    <a:lnTo>
                      <a:pt x="489" y="279"/>
                    </a:lnTo>
                    <a:lnTo>
                      <a:pt x="424" y="284"/>
                    </a:lnTo>
                    <a:lnTo>
                      <a:pt x="381" y="284"/>
                    </a:lnTo>
                    <a:lnTo>
                      <a:pt x="338" y="279"/>
                    </a:lnTo>
                    <a:lnTo>
                      <a:pt x="296" y="271"/>
                    </a:lnTo>
                    <a:lnTo>
                      <a:pt x="235" y="254"/>
                    </a:lnTo>
                    <a:lnTo>
                      <a:pt x="180" y="231"/>
                    </a:lnTo>
                    <a:lnTo>
                      <a:pt x="142" y="213"/>
                    </a:lnTo>
                    <a:lnTo>
                      <a:pt x="100" y="187"/>
                    </a:lnTo>
                    <a:lnTo>
                      <a:pt x="68" y="159"/>
                    </a:lnTo>
                    <a:lnTo>
                      <a:pt x="35" y="128"/>
                    </a:lnTo>
                    <a:lnTo>
                      <a:pt x="22" y="104"/>
                    </a:lnTo>
                    <a:lnTo>
                      <a:pt x="11" y="79"/>
                    </a:lnTo>
                    <a:lnTo>
                      <a:pt x="7" y="58"/>
                    </a:lnTo>
                    <a:lnTo>
                      <a:pt x="7" y="39"/>
                    </a:lnTo>
                    <a:lnTo>
                      <a:pt x="16" y="1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3" name="Freeform 1733"/>
              <p:cNvSpPr>
                <a:spLocks/>
              </p:cNvSpPr>
              <p:nvPr/>
            </p:nvSpPr>
            <p:spPr bwMode="auto">
              <a:xfrm>
                <a:off x="4326" y="528"/>
                <a:ext cx="136" cy="37"/>
              </a:xfrm>
              <a:custGeom>
                <a:avLst/>
                <a:gdLst>
                  <a:gd name="T0" fmla="*/ 0 w 544"/>
                  <a:gd name="T1" fmla="*/ 0 h 147"/>
                  <a:gd name="T2" fmla="*/ 0 w 544"/>
                  <a:gd name="T3" fmla="*/ 0 h 147"/>
                  <a:gd name="T4" fmla="*/ 0 w 544"/>
                  <a:gd name="T5" fmla="*/ 0 h 147"/>
                  <a:gd name="T6" fmla="*/ 0 w 544"/>
                  <a:gd name="T7" fmla="*/ 0 h 147"/>
                  <a:gd name="T8" fmla="*/ 0 w 544"/>
                  <a:gd name="T9" fmla="*/ 0 h 147"/>
                  <a:gd name="T10" fmla="*/ 0 w 544"/>
                  <a:gd name="T11" fmla="*/ 0 h 147"/>
                  <a:gd name="T12" fmla="*/ 0 w 544"/>
                  <a:gd name="T13" fmla="*/ 0 h 147"/>
                  <a:gd name="T14" fmla="*/ 0 w 544"/>
                  <a:gd name="T15" fmla="*/ 0 h 147"/>
                  <a:gd name="T16" fmla="*/ 0 w 544"/>
                  <a:gd name="T17" fmla="*/ 0 h 147"/>
                  <a:gd name="T18" fmla="*/ 0 w 544"/>
                  <a:gd name="T19" fmla="*/ 0 h 147"/>
                  <a:gd name="T20" fmla="*/ 0 w 544"/>
                  <a:gd name="T21" fmla="*/ 0 h 147"/>
                  <a:gd name="T22" fmla="*/ 0 w 544"/>
                  <a:gd name="T23" fmla="*/ 0 h 147"/>
                  <a:gd name="T24" fmla="*/ 0 w 544"/>
                  <a:gd name="T25" fmla="*/ 0 h 147"/>
                  <a:gd name="T26" fmla="*/ 0 w 544"/>
                  <a:gd name="T27" fmla="*/ 0 h 147"/>
                  <a:gd name="T28" fmla="*/ 0 w 544"/>
                  <a:gd name="T29" fmla="*/ 0 h 147"/>
                  <a:gd name="T30" fmla="*/ 0 w 544"/>
                  <a:gd name="T31" fmla="*/ 0 h 147"/>
                  <a:gd name="T32" fmla="*/ 0 w 544"/>
                  <a:gd name="T33" fmla="*/ 0 h 147"/>
                  <a:gd name="T34" fmla="*/ 0 w 544"/>
                  <a:gd name="T35" fmla="*/ 0 h 147"/>
                  <a:gd name="T36" fmla="*/ 0 w 544"/>
                  <a:gd name="T37" fmla="*/ 0 h 147"/>
                  <a:gd name="T38" fmla="*/ 0 w 544"/>
                  <a:gd name="T39" fmla="*/ 0 h 147"/>
                  <a:gd name="T40" fmla="*/ 0 w 544"/>
                  <a:gd name="T41" fmla="*/ 0 h 147"/>
                  <a:gd name="T42" fmla="*/ 0 w 544"/>
                  <a:gd name="T43" fmla="*/ 0 h 147"/>
                  <a:gd name="T44" fmla="*/ 0 w 544"/>
                  <a:gd name="T45" fmla="*/ 0 h 1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44"/>
                  <a:gd name="T70" fmla="*/ 0 h 147"/>
                  <a:gd name="T71" fmla="*/ 544 w 544"/>
                  <a:gd name="T72" fmla="*/ 147 h 14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44" h="147">
                    <a:moveTo>
                      <a:pt x="0" y="60"/>
                    </a:moveTo>
                    <a:lnTo>
                      <a:pt x="22" y="39"/>
                    </a:lnTo>
                    <a:lnTo>
                      <a:pt x="55" y="24"/>
                    </a:lnTo>
                    <a:lnTo>
                      <a:pt x="99" y="7"/>
                    </a:lnTo>
                    <a:lnTo>
                      <a:pt x="155" y="0"/>
                    </a:lnTo>
                    <a:lnTo>
                      <a:pt x="221" y="2"/>
                    </a:lnTo>
                    <a:lnTo>
                      <a:pt x="291" y="15"/>
                    </a:lnTo>
                    <a:lnTo>
                      <a:pt x="357" y="33"/>
                    </a:lnTo>
                    <a:lnTo>
                      <a:pt x="416" y="56"/>
                    </a:lnTo>
                    <a:lnTo>
                      <a:pt x="463" y="79"/>
                    </a:lnTo>
                    <a:lnTo>
                      <a:pt x="513" y="116"/>
                    </a:lnTo>
                    <a:lnTo>
                      <a:pt x="544" y="147"/>
                    </a:lnTo>
                    <a:lnTo>
                      <a:pt x="492" y="108"/>
                    </a:lnTo>
                    <a:lnTo>
                      <a:pt x="456" y="87"/>
                    </a:lnTo>
                    <a:lnTo>
                      <a:pt x="399" y="60"/>
                    </a:lnTo>
                    <a:lnTo>
                      <a:pt x="346" y="42"/>
                    </a:lnTo>
                    <a:lnTo>
                      <a:pt x="292" y="30"/>
                    </a:lnTo>
                    <a:lnTo>
                      <a:pt x="213" y="17"/>
                    </a:lnTo>
                    <a:lnTo>
                      <a:pt x="146" y="17"/>
                    </a:lnTo>
                    <a:lnTo>
                      <a:pt x="100" y="22"/>
                    </a:lnTo>
                    <a:lnTo>
                      <a:pt x="54" y="33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4" name="Freeform 1734"/>
              <p:cNvSpPr>
                <a:spLocks/>
              </p:cNvSpPr>
              <p:nvPr/>
            </p:nvSpPr>
            <p:spPr bwMode="auto">
              <a:xfrm>
                <a:off x="4486" y="850"/>
                <a:ext cx="36" cy="58"/>
              </a:xfrm>
              <a:custGeom>
                <a:avLst/>
                <a:gdLst>
                  <a:gd name="T0" fmla="*/ 0 w 143"/>
                  <a:gd name="T1" fmla="*/ 0 h 231"/>
                  <a:gd name="T2" fmla="*/ 0 w 143"/>
                  <a:gd name="T3" fmla="*/ 0 h 231"/>
                  <a:gd name="T4" fmla="*/ 0 w 143"/>
                  <a:gd name="T5" fmla="*/ 0 h 231"/>
                  <a:gd name="T6" fmla="*/ 0 w 143"/>
                  <a:gd name="T7" fmla="*/ 0 h 231"/>
                  <a:gd name="T8" fmla="*/ 0 w 143"/>
                  <a:gd name="T9" fmla="*/ 0 h 231"/>
                  <a:gd name="T10" fmla="*/ 0 w 143"/>
                  <a:gd name="T11" fmla="*/ 0 h 231"/>
                  <a:gd name="T12" fmla="*/ 0 w 143"/>
                  <a:gd name="T13" fmla="*/ 0 h 231"/>
                  <a:gd name="T14" fmla="*/ 0 w 143"/>
                  <a:gd name="T15" fmla="*/ 0 h 231"/>
                  <a:gd name="T16" fmla="*/ 0 w 143"/>
                  <a:gd name="T17" fmla="*/ 0 h 231"/>
                  <a:gd name="T18" fmla="*/ 0 w 143"/>
                  <a:gd name="T19" fmla="*/ 0 h 231"/>
                  <a:gd name="T20" fmla="*/ 0 w 143"/>
                  <a:gd name="T21" fmla="*/ 0 h 231"/>
                  <a:gd name="T22" fmla="*/ 0 w 143"/>
                  <a:gd name="T23" fmla="*/ 0 h 231"/>
                  <a:gd name="T24" fmla="*/ 0 w 143"/>
                  <a:gd name="T25" fmla="*/ 0 h 231"/>
                  <a:gd name="T26" fmla="*/ 0 w 143"/>
                  <a:gd name="T27" fmla="*/ 0 h 231"/>
                  <a:gd name="T28" fmla="*/ 0 w 143"/>
                  <a:gd name="T29" fmla="*/ 0 h 2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3"/>
                  <a:gd name="T46" fmla="*/ 0 h 231"/>
                  <a:gd name="T47" fmla="*/ 143 w 143"/>
                  <a:gd name="T48" fmla="*/ 231 h 23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3" h="231">
                    <a:moveTo>
                      <a:pt x="14" y="3"/>
                    </a:moveTo>
                    <a:lnTo>
                      <a:pt x="13" y="35"/>
                    </a:lnTo>
                    <a:lnTo>
                      <a:pt x="0" y="73"/>
                    </a:lnTo>
                    <a:lnTo>
                      <a:pt x="115" y="158"/>
                    </a:lnTo>
                    <a:lnTo>
                      <a:pt x="113" y="182"/>
                    </a:lnTo>
                    <a:lnTo>
                      <a:pt x="130" y="226"/>
                    </a:lnTo>
                    <a:lnTo>
                      <a:pt x="143" y="231"/>
                    </a:lnTo>
                    <a:lnTo>
                      <a:pt x="132" y="216"/>
                    </a:lnTo>
                    <a:lnTo>
                      <a:pt x="123" y="180"/>
                    </a:lnTo>
                    <a:lnTo>
                      <a:pt x="126" y="156"/>
                    </a:lnTo>
                    <a:lnTo>
                      <a:pt x="10" y="67"/>
                    </a:lnTo>
                    <a:lnTo>
                      <a:pt x="19" y="34"/>
                    </a:lnTo>
                    <a:lnTo>
                      <a:pt x="19" y="0"/>
                    </a:lnTo>
                    <a:lnTo>
                      <a:pt x="14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5" name="Freeform 1735"/>
              <p:cNvSpPr>
                <a:spLocks/>
              </p:cNvSpPr>
              <p:nvPr/>
            </p:nvSpPr>
            <p:spPr bwMode="auto">
              <a:xfrm>
                <a:off x="4533" y="902"/>
                <a:ext cx="33" cy="14"/>
              </a:xfrm>
              <a:custGeom>
                <a:avLst/>
                <a:gdLst>
                  <a:gd name="T0" fmla="*/ 0 w 134"/>
                  <a:gd name="T1" fmla="*/ 0 h 56"/>
                  <a:gd name="T2" fmla="*/ 0 w 134"/>
                  <a:gd name="T3" fmla="*/ 0 h 56"/>
                  <a:gd name="T4" fmla="*/ 0 w 134"/>
                  <a:gd name="T5" fmla="*/ 0 h 56"/>
                  <a:gd name="T6" fmla="*/ 0 w 134"/>
                  <a:gd name="T7" fmla="*/ 0 h 56"/>
                  <a:gd name="T8" fmla="*/ 0 w 134"/>
                  <a:gd name="T9" fmla="*/ 0 h 56"/>
                  <a:gd name="T10" fmla="*/ 0 w 134"/>
                  <a:gd name="T11" fmla="*/ 0 h 56"/>
                  <a:gd name="T12" fmla="*/ 0 w 134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56"/>
                  <a:gd name="T23" fmla="*/ 134 w 134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56">
                    <a:moveTo>
                      <a:pt x="0" y="5"/>
                    </a:moveTo>
                    <a:lnTo>
                      <a:pt x="39" y="34"/>
                    </a:lnTo>
                    <a:lnTo>
                      <a:pt x="134" y="56"/>
                    </a:lnTo>
                    <a:lnTo>
                      <a:pt x="43" y="26"/>
                    </a:lnTo>
                    <a:lnTo>
                      <a:pt x="1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" name="Freeform 1736"/>
              <p:cNvSpPr>
                <a:spLocks/>
              </p:cNvSpPr>
              <p:nvPr/>
            </p:nvSpPr>
            <p:spPr bwMode="auto">
              <a:xfrm>
                <a:off x="4677" y="785"/>
                <a:ext cx="97" cy="134"/>
              </a:xfrm>
              <a:custGeom>
                <a:avLst/>
                <a:gdLst>
                  <a:gd name="T0" fmla="*/ 0 w 388"/>
                  <a:gd name="T1" fmla="*/ 0 h 535"/>
                  <a:gd name="T2" fmla="*/ 0 w 388"/>
                  <a:gd name="T3" fmla="*/ 0 h 535"/>
                  <a:gd name="T4" fmla="*/ 0 w 388"/>
                  <a:gd name="T5" fmla="*/ 0 h 535"/>
                  <a:gd name="T6" fmla="*/ 0 w 388"/>
                  <a:gd name="T7" fmla="*/ 0 h 535"/>
                  <a:gd name="T8" fmla="*/ 0 w 388"/>
                  <a:gd name="T9" fmla="*/ 0 h 535"/>
                  <a:gd name="T10" fmla="*/ 0 w 388"/>
                  <a:gd name="T11" fmla="*/ 0 h 535"/>
                  <a:gd name="T12" fmla="*/ 0 w 388"/>
                  <a:gd name="T13" fmla="*/ 0 h 535"/>
                  <a:gd name="T14" fmla="*/ 0 w 388"/>
                  <a:gd name="T15" fmla="*/ 0 h 535"/>
                  <a:gd name="T16" fmla="*/ 0 w 388"/>
                  <a:gd name="T17" fmla="*/ 0 h 535"/>
                  <a:gd name="T18" fmla="*/ 0 w 388"/>
                  <a:gd name="T19" fmla="*/ 0 h 535"/>
                  <a:gd name="T20" fmla="*/ 0 w 388"/>
                  <a:gd name="T21" fmla="*/ 0 h 535"/>
                  <a:gd name="T22" fmla="*/ 0 w 388"/>
                  <a:gd name="T23" fmla="*/ 0 h 535"/>
                  <a:gd name="T24" fmla="*/ 0 w 388"/>
                  <a:gd name="T25" fmla="*/ 0 h 535"/>
                  <a:gd name="T26" fmla="*/ 0 w 388"/>
                  <a:gd name="T27" fmla="*/ 0 h 535"/>
                  <a:gd name="T28" fmla="*/ 0 w 388"/>
                  <a:gd name="T29" fmla="*/ 0 h 535"/>
                  <a:gd name="T30" fmla="*/ 0 w 388"/>
                  <a:gd name="T31" fmla="*/ 0 h 535"/>
                  <a:gd name="T32" fmla="*/ 0 w 388"/>
                  <a:gd name="T33" fmla="*/ 0 h 535"/>
                  <a:gd name="T34" fmla="*/ 0 w 388"/>
                  <a:gd name="T35" fmla="*/ 0 h 535"/>
                  <a:gd name="T36" fmla="*/ 0 w 388"/>
                  <a:gd name="T37" fmla="*/ 0 h 535"/>
                  <a:gd name="T38" fmla="*/ 0 w 388"/>
                  <a:gd name="T39" fmla="*/ 0 h 535"/>
                  <a:gd name="T40" fmla="*/ 0 w 388"/>
                  <a:gd name="T41" fmla="*/ 0 h 535"/>
                  <a:gd name="T42" fmla="*/ 0 w 388"/>
                  <a:gd name="T43" fmla="*/ 0 h 535"/>
                  <a:gd name="T44" fmla="*/ 0 w 388"/>
                  <a:gd name="T45" fmla="*/ 0 h 535"/>
                  <a:gd name="T46" fmla="*/ 0 w 388"/>
                  <a:gd name="T47" fmla="*/ 0 h 535"/>
                  <a:gd name="T48" fmla="*/ 0 w 388"/>
                  <a:gd name="T49" fmla="*/ 0 h 535"/>
                  <a:gd name="T50" fmla="*/ 0 w 388"/>
                  <a:gd name="T51" fmla="*/ 0 h 535"/>
                  <a:gd name="T52" fmla="*/ 0 w 388"/>
                  <a:gd name="T53" fmla="*/ 0 h 535"/>
                  <a:gd name="T54" fmla="*/ 0 w 388"/>
                  <a:gd name="T55" fmla="*/ 0 h 535"/>
                  <a:gd name="T56" fmla="*/ 0 w 388"/>
                  <a:gd name="T57" fmla="*/ 0 h 535"/>
                  <a:gd name="T58" fmla="*/ 0 w 388"/>
                  <a:gd name="T59" fmla="*/ 0 h 535"/>
                  <a:gd name="T60" fmla="*/ 0 w 388"/>
                  <a:gd name="T61" fmla="*/ 0 h 535"/>
                  <a:gd name="T62" fmla="*/ 0 w 388"/>
                  <a:gd name="T63" fmla="*/ 0 h 535"/>
                  <a:gd name="T64" fmla="*/ 0 w 388"/>
                  <a:gd name="T65" fmla="*/ 0 h 535"/>
                  <a:gd name="T66" fmla="*/ 0 w 388"/>
                  <a:gd name="T67" fmla="*/ 0 h 53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8"/>
                  <a:gd name="T103" fmla="*/ 0 h 535"/>
                  <a:gd name="T104" fmla="*/ 388 w 388"/>
                  <a:gd name="T105" fmla="*/ 535 h 53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8" h="535">
                    <a:moveTo>
                      <a:pt x="31" y="4"/>
                    </a:moveTo>
                    <a:lnTo>
                      <a:pt x="16" y="39"/>
                    </a:lnTo>
                    <a:lnTo>
                      <a:pt x="4" y="76"/>
                    </a:lnTo>
                    <a:lnTo>
                      <a:pt x="0" y="118"/>
                    </a:lnTo>
                    <a:lnTo>
                      <a:pt x="3" y="162"/>
                    </a:lnTo>
                    <a:lnTo>
                      <a:pt x="14" y="208"/>
                    </a:lnTo>
                    <a:lnTo>
                      <a:pt x="36" y="270"/>
                    </a:lnTo>
                    <a:lnTo>
                      <a:pt x="66" y="327"/>
                    </a:lnTo>
                    <a:lnTo>
                      <a:pt x="97" y="374"/>
                    </a:lnTo>
                    <a:lnTo>
                      <a:pt x="134" y="418"/>
                    </a:lnTo>
                    <a:lnTo>
                      <a:pt x="179" y="461"/>
                    </a:lnTo>
                    <a:lnTo>
                      <a:pt x="233" y="497"/>
                    </a:lnTo>
                    <a:lnTo>
                      <a:pt x="283" y="518"/>
                    </a:lnTo>
                    <a:lnTo>
                      <a:pt x="335" y="531"/>
                    </a:lnTo>
                    <a:lnTo>
                      <a:pt x="373" y="535"/>
                    </a:lnTo>
                    <a:lnTo>
                      <a:pt x="388" y="530"/>
                    </a:lnTo>
                    <a:lnTo>
                      <a:pt x="346" y="527"/>
                    </a:lnTo>
                    <a:lnTo>
                      <a:pt x="310" y="517"/>
                    </a:lnTo>
                    <a:lnTo>
                      <a:pt x="285" y="512"/>
                    </a:lnTo>
                    <a:lnTo>
                      <a:pt x="248" y="495"/>
                    </a:lnTo>
                    <a:lnTo>
                      <a:pt x="207" y="467"/>
                    </a:lnTo>
                    <a:lnTo>
                      <a:pt x="162" y="432"/>
                    </a:lnTo>
                    <a:lnTo>
                      <a:pt x="123" y="391"/>
                    </a:lnTo>
                    <a:lnTo>
                      <a:pt x="92" y="351"/>
                    </a:lnTo>
                    <a:lnTo>
                      <a:pt x="64" y="305"/>
                    </a:lnTo>
                    <a:lnTo>
                      <a:pt x="39" y="247"/>
                    </a:lnTo>
                    <a:lnTo>
                      <a:pt x="20" y="197"/>
                    </a:lnTo>
                    <a:lnTo>
                      <a:pt x="9" y="143"/>
                    </a:lnTo>
                    <a:lnTo>
                      <a:pt x="9" y="92"/>
                    </a:lnTo>
                    <a:lnTo>
                      <a:pt x="14" y="57"/>
                    </a:lnTo>
                    <a:lnTo>
                      <a:pt x="26" y="28"/>
                    </a:lnTo>
                    <a:lnTo>
                      <a:pt x="43" y="0"/>
                    </a:ln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7" name="Freeform 1737"/>
              <p:cNvSpPr>
                <a:spLocks/>
              </p:cNvSpPr>
              <p:nvPr/>
            </p:nvSpPr>
            <p:spPr bwMode="auto">
              <a:xfrm>
                <a:off x="4694" y="777"/>
                <a:ext cx="102" cy="87"/>
              </a:xfrm>
              <a:custGeom>
                <a:avLst/>
                <a:gdLst>
                  <a:gd name="T0" fmla="*/ 0 w 409"/>
                  <a:gd name="T1" fmla="*/ 0 h 347"/>
                  <a:gd name="T2" fmla="*/ 0 w 409"/>
                  <a:gd name="T3" fmla="*/ 0 h 347"/>
                  <a:gd name="T4" fmla="*/ 0 w 409"/>
                  <a:gd name="T5" fmla="*/ 0 h 347"/>
                  <a:gd name="T6" fmla="*/ 0 w 409"/>
                  <a:gd name="T7" fmla="*/ 0 h 347"/>
                  <a:gd name="T8" fmla="*/ 0 w 409"/>
                  <a:gd name="T9" fmla="*/ 0 h 347"/>
                  <a:gd name="T10" fmla="*/ 0 w 409"/>
                  <a:gd name="T11" fmla="*/ 0 h 347"/>
                  <a:gd name="T12" fmla="*/ 0 w 409"/>
                  <a:gd name="T13" fmla="*/ 0 h 347"/>
                  <a:gd name="T14" fmla="*/ 0 w 409"/>
                  <a:gd name="T15" fmla="*/ 0 h 347"/>
                  <a:gd name="T16" fmla="*/ 0 w 409"/>
                  <a:gd name="T17" fmla="*/ 0 h 347"/>
                  <a:gd name="T18" fmla="*/ 0 w 409"/>
                  <a:gd name="T19" fmla="*/ 0 h 347"/>
                  <a:gd name="T20" fmla="*/ 0 w 409"/>
                  <a:gd name="T21" fmla="*/ 0 h 347"/>
                  <a:gd name="T22" fmla="*/ 0 w 409"/>
                  <a:gd name="T23" fmla="*/ 0 h 347"/>
                  <a:gd name="T24" fmla="*/ 0 w 409"/>
                  <a:gd name="T25" fmla="*/ 0 h 347"/>
                  <a:gd name="T26" fmla="*/ 0 w 409"/>
                  <a:gd name="T27" fmla="*/ 0 h 347"/>
                  <a:gd name="T28" fmla="*/ 0 w 409"/>
                  <a:gd name="T29" fmla="*/ 0 h 347"/>
                  <a:gd name="T30" fmla="*/ 0 w 409"/>
                  <a:gd name="T31" fmla="*/ 0 h 347"/>
                  <a:gd name="T32" fmla="*/ 0 w 409"/>
                  <a:gd name="T33" fmla="*/ 0 h 347"/>
                  <a:gd name="T34" fmla="*/ 0 w 409"/>
                  <a:gd name="T35" fmla="*/ 0 h 347"/>
                  <a:gd name="T36" fmla="*/ 0 w 409"/>
                  <a:gd name="T37" fmla="*/ 0 h 347"/>
                  <a:gd name="T38" fmla="*/ 0 w 409"/>
                  <a:gd name="T39" fmla="*/ 0 h 347"/>
                  <a:gd name="T40" fmla="*/ 0 w 409"/>
                  <a:gd name="T41" fmla="*/ 0 h 347"/>
                  <a:gd name="T42" fmla="*/ 0 w 409"/>
                  <a:gd name="T43" fmla="*/ 0 h 347"/>
                  <a:gd name="T44" fmla="*/ 0 w 409"/>
                  <a:gd name="T45" fmla="*/ 0 h 3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09"/>
                  <a:gd name="T70" fmla="*/ 0 h 347"/>
                  <a:gd name="T71" fmla="*/ 409 w 409"/>
                  <a:gd name="T72" fmla="*/ 347 h 34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09" h="347">
                    <a:moveTo>
                      <a:pt x="0" y="28"/>
                    </a:moveTo>
                    <a:lnTo>
                      <a:pt x="19" y="10"/>
                    </a:lnTo>
                    <a:lnTo>
                      <a:pt x="55" y="0"/>
                    </a:lnTo>
                    <a:lnTo>
                      <a:pt x="106" y="0"/>
                    </a:lnTo>
                    <a:lnTo>
                      <a:pt x="162" y="14"/>
                    </a:lnTo>
                    <a:lnTo>
                      <a:pt x="214" y="45"/>
                    </a:lnTo>
                    <a:lnTo>
                      <a:pt x="267" y="91"/>
                    </a:lnTo>
                    <a:lnTo>
                      <a:pt x="307" y="130"/>
                    </a:lnTo>
                    <a:lnTo>
                      <a:pt x="345" y="187"/>
                    </a:lnTo>
                    <a:lnTo>
                      <a:pt x="370" y="234"/>
                    </a:lnTo>
                    <a:lnTo>
                      <a:pt x="392" y="283"/>
                    </a:lnTo>
                    <a:lnTo>
                      <a:pt x="409" y="347"/>
                    </a:lnTo>
                    <a:lnTo>
                      <a:pt x="368" y="260"/>
                    </a:lnTo>
                    <a:lnTo>
                      <a:pt x="335" y="193"/>
                    </a:lnTo>
                    <a:lnTo>
                      <a:pt x="294" y="135"/>
                    </a:lnTo>
                    <a:lnTo>
                      <a:pt x="248" y="87"/>
                    </a:lnTo>
                    <a:lnTo>
                      <a:pt x="202" y="52"/>
                    </a:lnTo>
                    <a:lnTo>
                      <a:pt x="148" y="22"/>
                    </a:lnTo>
                    <a:lnTo>
                      <a:pt x="101" y="13"/>
                    </a:lnTo>
                    <a:lnTo>
                      <a:pt x="58" y="13"/>
                    </a:lnTo>
                    <a:lnTo>
                      <a:pt x="24" y="21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8" name="Freeform 1738"/>
              <p:cNvSpPr>
                <a:spLocks/>
              </p:cNvSpPr>
              <p:nvPr/>
            </p:nvSpPr>
            <p:spPr bwMode="auto">
              <a:xfrm>
                <a:off x="4387" y="719"/>
                <a:ext cx="29" cy="44"/>
              </a:xfrm>
              <a:custGeom>
                <a:avLst/>
                <a:gdLst>
                  <a:gd name="T0" fmla="*/ 0 w 116"/>
                  <a:gd name="T1" fmla="*/ 0 h 177"/>
                  <a:gd name="T2" fmla="*/ 0 w 116"/>
                  <a:gd name="T3" fmla="*/ 0 h 177"/>
                  <a:gd name="T4" fmla="*/ 0 w 116"/>
                  <a:gd name="T5" fmla="*/ 0 h 177"/>
                  <a:gd name="T6" fmla="*/ 0 w 116"/>
                  <a:gd name="T7" fmla="*/ 0 h 177"/>
                  <a:gd name="T8" fmla="*/ 0 w 116"/>
                  <a:gd name="T9" fmla="*/ 0 h 177"/>
                  <a:gd name="T10" fmla="*/ 0 w 116"/>
                  <a:gd name="T11" fmla="*/ 0 h 177"/>
                  <a:gd name="T12" fmla="*/ 0 w 116"/>
                  <a:gd name="T13" fmla="*/ 0 h 177"/>
                  <a:gd name="T14" fmla="*/ 0 w 116"/>
                  <a:gd name="T15" fmla="*/ 0 h 177"/>
                  <a:gd name="T16" fmla="*/ 0 w 116"/>
                  <a:gd name="T17" fmla="*/ 0 h 177"/>
                  <a:gd name="T18" fmla="*/ 0 w 116"/>
                  <a:gd name="T19" fmla="*/ 0 h 177"/>
                  <a:gd name="T20" fmla="*/ 0 w 116"/>
                  <a:gd name="T21" fmla="*/ 0 h 17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6"/>
                  <a:gd name="T34" fmla="*/ 0 h 177"/>
                  <a:gd name="T35" fmla="*/ 116 w 116"/>
                  <a:gd name="T36" fmla="*/ 177 h 17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6" h="177">
                    <a:moveTo>
                      <a:pt x="109" y="17"/>
                    </a:moveTo>
                    <a:lnTo>
                      <a:pt x="83" y="9"/>
                    </a:lnTo>
                    <a:lnTo>
                      <a:pt x="51" y="25"/>
                    </a:lnTo>
                    <a:lnTo>
                      <a:pt x="9" y="134"/>
                    </a:lnTo>
                    <a:lnTo>
                      <a:pt x="17" y="177"/>
                    </a:lnTo>
                    <a:lnTo>
                      <a:pt x="0" y="133"/>
                    </a:lnTo>
                    <a:lnTo>
                      <a:pt x="40" y="20"/>
                    </a:lnTo>
                    <a:lnTo>
                      <a:pt x="83" y="0"/>
                    </a:lnTo>
                    <a:lnTo>
                      <a:pt x="116" y="8"/>
                    </a:lnTo>
                    <a:lnTo>
                      <a:pt x="109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9" name="Group 254"/>
            <p:cNvGrpSpPr>
              <a:grpSpLocks/>
            </p:cNvGrpSpPr>
            <p:nvPr/>
          </p:nvGrpSpPr>
          <p:grpSpPr bwMode="auto">
            <a:xfrm>
              <a:off x="4283968" y="2204864"/>
              <a:ext cx="295041" cy="1570729"/>
              <a:chOff x="1117" y="-7"/>
              <a:chExt cx="794" cy="3922"/>
            </a:xfrm>
          </p:grpSpPr>
          <p:sp>
            <p:nvSpPr>
              <p:cNvPr id="101" name="Line 255"/>
              <p:cNvSpPr>
                <a:spLocks noChangeShapeType="1"/>
              </p:cNvSpPr>
              <p:nvPr/>
            </p:nvSpPr>
            <p:spPr bwMode="auto">
              <a:xfrm rot="82927">
                <a:off x="1366" y="1338"/>
                <a:ext cx="175" cy="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2" name="Line 256"/>
              <p:cNvSpPr>
                <a:spLocks noChangeShapeType="1"/>
              </p:cNvSpPr>
              <p:nvPr/>
            </p:nvSpPr>
            <p:spPr bwMode="auto">
              <a:xfrm rot="82927" flipV="1">
                <a:off x="1328" y="1337"/>
                <a:ext cx="182" cy="5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" name="Line 257"/>
              <p:cNvSpPr>
                <a:spLocks noChangeShapeType="1"/>
              </p:cNvSpPr>
              <p:nvPr/>
            </p:nvSpPr>
            <p:spPr bwMode="auto">
              <a:xfrm rot="82927">
                <a:off x="1295" y="1914"/>
                <a:ext cx="273" cy="1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4" name="Line 258"/>
              <p:cNvSpPr>
                <a:spLocks noChangeShapeType="1"/>
              </p:cNvSpPr>
              <p:nvPr/>
            </p:nvSpPr>
            <p:spPr bwMode="auto">
              <a:xfrm rot="82927" flipV="1">
                <a:off x="1117" y="3018"/>
                <a:ext cx="437" cy="8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" name="Line 259"/>
              <p:cNvSpPr>
                <a:spLocks noChangeShapeType="1"/>
              </p:cNvSpPr>
              <p:nvPr/>
            </p:nvSpPr>
            <p:spPr bwMode="auto">
              <a:xfrm rot="82927">
                <a:off x="1188" y="3035"/>
                <a:ext cx="428" cy="8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6" name="Line 260"/>
              <p:cNvSpPr>
                <a:spLocks noChangeShapeType="1"/>
              </p:cNvSpPr>
              <p:nvPr/>
            </p:nvSpPr>
            <p:spPr bwMode="auto">
              <a:xfrm rot="82927" flipV="1">
                <a:off x="1204" y="1915"/>
                <a:ext cx="338" cy="11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" name="Line 261"/>
              <p:cNvSpPr>
                <a:spLocks noChangeShapeType="1"/>
              </p:cNvSpPr>
              <p:nvPr/>
            </p:nvSpPr>
            <p:spPr bwMode="auto">
              <a:xfrm rot="82927">
                <a:off x="1366" y="1333"/>
                <a:ext cx="18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8" name="Line 262"/>
              <p:cNvSpPr>
                <a:spLocks noChangeShapeType="1"/>
              </p:cNvSpPr>
              <p:nvPr/>
            </p:nvSpPr>
            <p:spPr bwMode="auto">
              <a:xfrm rot="82927" flipV="1">
                <a:off x="1600" y="2822"/>
                <a:ext cx="180" cy="10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9" name="Line 263"/>
              <p:cNvSpPr>
                <a:spLocks noChangeShapeType="1"/>
              </p:cNvSpPr>
              <p:nvPr/>
            </p:nvSpPr>
            <p:spPr bwMode="auto">
              <a:xfrm rot="82927">
                <a:off x="1544" y="1942"/>
                <a:ext cx="249" cy="8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0" name="Line 264"/>
              <p:cNvSpPr>
                <a:spLocks noChangeShapeType="1"/>
              </p:cNvSpPr>
              <p:nvPr/>
            </p:nvSpPr>
            <p:spPr bwMode="auto">
              <a:xfrm rot="82927" flipV="1">
                <a:off x="1557" y="1303"/>
                <a:ext cx="86" cy="6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1" name="Line 265"/>
              <p:cNvSpPr>
                <a:spLocks noChangeShapeType="1"/>
              </p:cNvSpPr>
              <p:nvPr/>
            </p:nvSpPr>
            <p:spPr bwMode="auto">
              <a:xfrm rot="82927" flipV="1">
                <a:off x="1540" y="1249"/>
                <a:ext cx="105" cy="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" name="Line 266"/>
              <p:cNvSpPr>
                <a:spLocks noChangeShapeType="1"/>
              </p:cNvSpPr>
              <p:nvPr/>
            </p:nvSpPr>
            <p:spPr bwMode="auto">
              <a:xfrm rot="82927">
                <a:off x="1527" y="1336"/>
                <a:ext cx="182" cy="4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3" name="Line 267"/>
              <p:cNvSpPr>
                <a:spLocks noChangeShapeType="1"/>
              </p:cNvSpPr>
              <p:nvPr/>
            </p:nvSpPr>
            <p:spPr bwMode="auto">
              <a:xfrm rot="82927" flipV="1">
                <a:off x="1582" y="1829"/>
                <a:ext cx="117" cy="11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4" name="Line 268"/>
              <p:cNvSpPr>
                <a:spLocks noChangeShapeType="1"/>
              </p:cNvSpPr>
              <p:nvPr/>
            </p:nvSpPr>
            <p:spPr bwMode="auto">
              <a:xfrm rot="82927">
                <a:off x="1552" y="3010"/>
                <a:ext cx="303" cy="5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5" name="Line 269"/>
              <p:cNvSpPr>
                <a:spLocks noChangeShapeType="1"/>
              </p:cNvSpPr>
              <p:nvPr/>
            </p:nvSpPr>
            <p:spPr bwMode="auto">
              <a:xfrm rot="82927" flipV="1">
                <a:off x="1163" y="-7"/>
                <a:ext cx="294" cy="38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6" name="Line 270"/>
              <p:cNvSpPr>
                <a:spLocks noChangeShapeType="1"/>
              </p:cNvSpPr>
              <p:nvPr/>
            </p:nvSpPr>
            <p:spPr bwMode="auto">
              <a:xfrm rot="82927">
                <a:off x="1468" y="0"/>
                <a:ext cx="161" cy="39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7" name="Line 271"/>
              <p:cNvSpPr>
                <a:spLocks noChangeShapeType="1"/>
              </p:cNvSpPr>
              <p:nvPr/>
            </p:nvSpPr>
            <p:spPr bwMode="auto">
              <a:xfrm rot="82927" flipV="1">
                <a:off x="1607" y="3591"/>
                <a:ext cx="252" cy="3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8" name="Line 272"/>
              <p:cNvSpPr>
                <a:spLocks noChangeShapeType="1"/>
              </p:cNvSpPr>
              <p:nvPr/>
            </p:nvSpPr>
            <p:spPr bwMode="auto">
              <a:xfrm rot="82927">
                <a:off x="1487" y="-1"/>
                <a:ext cx="424" cy="36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9" name="Line 273"/>
              <p:cNvSpPr>
                <a:spLocks noChangeShapeType="1"/>
              </p:cNvSpPr>
              <p:nvPr/>
            </p:nvSpPr>
            <p:spPr bwMode="auto">
              <a:xfrm rot="82927">
                <a:off x="1119" y="3882"/>
                <a:ext cx="493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0" name="Line 274"/>
              <p:cNvSpPr>
                <a:spLocks noChangeShapeType="1"/>
              </p:cNvSpPr>
              <p:nvPr/>
            </p:nvSpPr>
            <p:spPr bwMode="auto">
              <a:xfrm flipV="1">
                <a:off x="1371" y="561"/>
                <a:ext cx="149" cy="7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" name="Line 275"/>
              <p:cNvSpPr>
                <a:spLocks noChangeShapeType="1"/>
              </p:cNvSpPr>
              <p:nvPr/>
            </p:nvSpPr>
            <p:spPr bwMode="auto">
              <a:xfrm flipH="1" flipV="1">
                <a:off x="1442" y="569"/>
                <a:ext cx="86" cy="7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" name="Line 276"/>
              <p:cNvSpPr>
                <a:spLocks noChangeShapeType="1"/>
              </p:cNvSpPr>
              <p:nvPr/>
            </p:nvSpPr>
            <p:spPr bwMode="auto">
              <a:xfrm flipV="1">
                <a:off x="1535" y="600"/>
                <a:ext cx="47" cy="7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" name="Line 277"/>
              <p:cNvSpPr>
                <a:spLocks noChangeShapeType="1"/>
              </p:cNvSpPr>
              <p:nvPr/>
            </p:nvSpPr>
            <p:spPr bwMode="auto">
              <a:xfrm flipH="1" flipV="1">
                <a:off x="1529" y="589"/>
                <a:ext cx="107" cy="6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4" name="Line 278"/>
              <p:cNvSpPr>
                <a:spLocks noChangeShapeType="1"/>
              </p:cNvSpPr>
              <p:nvPr/>
            </p:nvSpPr>
            <p:spPr bwMode="auto">
              <a:xfrm>
                <a:off x="1436" y="568"/>
                <a:ext cx="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5" name="Line 279"/>
              <p:cNvSpPr>
                <a:spLocks noChangeShapeType="1"/>
              </p:cNvSpPr>
              <p:nvPr/>
            </p:nvSpPr>
            <p:spPr bwMode="auto">
              <a:xfrm flipV="1">
                <a:off x="1528" y="560"/>
                <a:ext cx="61" cy="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" name="Group 417"/>
            <p:cNvGrpSpPr>
              <a:grpSpLocks/>
            </p:cNvGrpSpPr>
            <p:nvPr/>
          </p:nvGrpSpPr>
          <p:grpSpPr bwMode="auto">
            <a:xfrm rot="18892078">
              <a:off x="1966095" y="2175000"/>
              <a:ext cx="2611952" cy="895826"/>
              <a:chOff x="1269" y="911"/>
              <a:chExt cx="1566" cy="586"/>
            </a:xfrm>
          </p:grpSpPr>
          <p:sp>
            <p:nvSpPr>
              <p:cNvPr id="79" name="Arc 418"/>
              <p:cNvSpPr>
                <a:spLocks/>
              </p:cNvSpPr>
              <p:nvPr/>
            </p:nvSpPr>
            <p:spPr bwMode="auto">
              <a:xfrm rot="-7258055">
                <a:off x="1269" y="911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" name="Arc 419"/>
              <p:cNvSpPr>
                <a:spLocks/>
              </p:cNvSpPr>
              <p:nvPr/>
            </p:nvSpPr>
            <p:spPr bwMode="auto">
              <a:xfrm rot="-7258055">
                <a:off x="1328" y="931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" name="Arc 420"/>
              <p:cNvSpPr>
                <a:spLocks/>
              </p:cNvSpPr>
              <p:nvPr/>
            </p:nvSpPr>
            <p:spPr bwMode="auto">
              <a:xfrm rot="-7258055">
                <a:off x="1387" y="952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" name="Arc 421"/>
              <p:cNvSpPr>
                <a:spLocks/>
              </p:cNvSpPr>
              <p:nvPr/>
            </p:nvSpPr>
            <p:spPr bwMode="auto">
              <a:xfrm rot="-7258055">
                <a:off x="1446" y="972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3" name="Arc 422"/>
              <p:cNvSpPr>
                <a:spLocks/>
              </p:cNvSpPr>
              <p:nvPr/>
            </p:nvSpPr>
            <p:spPr bwMode="auto">
              <a:xfrm rot="-7258055">
                <a:off x="1518" y="996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4" name="Arc 423"/>
              <p:cNvSpPr>
                <a:spLocks/>
              </p:cNvSpPr>
              <p:nvPr/>
            </p:nvSpPr>
            <p:spPr bwMode="auto">
              <a:xfrm rot="-7258055">
                <a:off x="1590" y="1020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5" name="Arc 424"/>
              <p:cNvSpPr>
                <a:spLocks/>
              </p:cNvSpPr>
              <p:nvPr/>
            </p:nvSpPr>
            <p:spPr bwMode="auto">
              <a:xfrm rot="-7258055">
                <a:off x="1662" y="1044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6" name="Arc 425"/>
              <p:cNvSpPr>
                <a:spLocks/>
              </p:cNvSpPr>
              <p:nvPr/>
            </p:nvSpPr>
            <p:spPr bwMode="auto">
              <a:xfrm rot="-7258055">
                <a:off x="1734" y="1068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7" name="Arc 426"/>
              <p:cNvSpPr>
                <a:spLocks/>
              </p:cNvSpPr>
              <p:nvPr/>
            </p:nvSpPr>
            <p:spPr bwMode="auto">
              <a:xfrm rot="-7258055">
                <a:off x="1806" y="1092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8" name="Arc 427"/>
              <p:cNvSpPr>
                <a:spLocks/>
              </p:cNvSpPr>
              <p:nvPr/>
            </p:nvSpPr>
            <p:spPr bwMode="auto">
              <a:xfrm rot="-7258055">
                <a:off x="1878" y="1116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9" name="Arc 428"/>
              <p:cNvSpPr>
                <a:spLocks/>
              </p:cNvSpPr>
              <p:nvPr/>
            </p:nvSpPr>
            <p:spPr bwMode="auto">
              <a:xfrm rot="-7258055">
                <a:off x="1950" y="1140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0" name="Arc 429"/>
              <p:cNvSpPr>
                <a:spLocks/>
              </p:cNvSpPr>
              <p:nvPr/>
            </p:nvSpPr>
            <p:spPr bwMode="auto">
              <a:xfrm rot="-7258055">
                <a:off x="2022" y="1164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1" name="Arc 430"/>
              <p:cNvSpPr>
                <a:spLocks/>
              </p:cNvSpPr>
              <p:nvPr/>
            </p:nvSpPr>
            <p:spPr bwMode="auto">
              <a:xfrm rot="-7258055">
                <a:off x="2094" y="1188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2" name="Arc 431"/>
              <p:cNvSpPr>
                <a:spLocks/>
              </p:cNvSpPr>
              <p:nvPr/>
            </p:nvSpPr>
            <p:spPr bwMode="auto">
              <a:xfrm rot="-7258055">
                <a:off x="2166" y="1212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3" name="Arc 432"/>
              <p:cNvSpPr>
                <a:spLocks/>
              </p:cNvSpPr>
              <p:nvPr/>
            </p:nvSpPr>
            <p:spPr bwMode="auto">
              <a:xfrm rot="-7258055">
                <a:off x="2238" y="1236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" name="Arc 433"/>
              <p:cNvSpPr>
                <a:spLocks/>
              </p:cNvSpPr>
              <p:nvPr/>
            </p:nvSpPr>
            <p:spPr bwMode="auto">
              <a:xfrm rot="-7258055">
                <a:off x="2310" y="1260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5" name="Arc 434"/>
              <p:cNvSpPr>
                <a:spLocks/>
              </p:cNvSpPr>
              <p:nvPr/>
            </p:nvSpPr>
            <p:spPr bwMode="auto">
              <a:xfrm rot="-7258055">
                <a:off x="2382" y="1284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6" name="Arc 435"/>
              <p:cNvSpPr>
                <a:spLocks/>
              </p:cNvSpPr>
              <p:nvPr/>
            </p:nvSpPr>
            <p:spPr bwMode="auto">
              <a:xfrm rot="-7258055">
                <a:off x="2454" y="1308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7" name="Arc 436"/>
              <p:cNvSpPr>
                <a:spLocks/>
              </p:cNvSpPr>
              <p:nvPr/>
            </p:nvSpPr>
            <p:spPr bwMode="auto">
              <a:xfrm rot="-7258055">
                <a:off x="2526" y="1332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8" name="Arc 437"/>
              <p:cNvSpPr>
                <a:spLocks/>
              </p:cNvSpPr>
              <p:nvPr/>
            </p:nvSpPr>
            <p:spPr bwMode="auto">
              <a:xfrm rot="-7258055">
                <a:off x="2598" y="1356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9" name="Arc 438"/>
              <p:cNvSpPr>
                <a:spLocks/>
              </p:cNvSpPr>
              <p:nvPr/>
            </p:nvSpPr>
            <p:spPr bwMode="auto">
              <a:xfrm rot="-7258055">
                <a:off x="2670" y="1380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0" name="Arc 439"/>
              <p:cNvSpPr>
                <a:spLocks/>
              </p:cNvSpPr>
              <p:nvPr/>
            </p:nvSpPr>
            <p:spPr bwMode="auto">
              <a:xfrm rot="-7258055">
                <a:off x="2742" y="1404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1" name="Group 417"/>
            <p:cNvGrpSpPr>
              <a:grpSpLocks/>
            </p:cNvGrpSpPr>
            <p:nvPr/>
          </p:nvGrpSpPr>
          <p:grpSpPr bwMode="auto">
            <a:xfrm>
              <a:off x="4725293" y="1923087"/>
              <a:ext cx="2979463" cy="1358653"/>
              <a:chOff x="1269" y="911"/>
              <a:chExt cx="1566" cy="586"/>
            </a:xfrm>
          </p:grpSpPr>
          <p:sp>
            <p:nvSpPr>
              <p:cNvPr id="57" name="Arc 418"/>
              <p:cNvSpPr>
                <a:spLocks/>
              </p:cNvSpPr>
              <p:nvPr/>
            </p:nvSpPr>
            <p:spPr bwMode="auto">
              <a:xfrm rot="-7258055">
                <a:off x="1269" y="911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" name="Arc 419"/>
              <p:cNvSpPr>
                <a:spLocks/>
              </p:cNvSpPr>
              <p:nvPr/>
            </p:nvSpPr>
            <p:spPr bwMode="auto">
              <a:xfrm rot="-7258055">
                <a:off x="1328" y="931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" name="Arc 420"/>
              <p:cNvSpPr>
                <a:spLocks/>
              </p:cNvSpPr>
              <p:nvPr/>
            </p:nvSpPr>
            <p:spPr bwMode="auto">
              <a:xfrm rot="-7258055">
                <a:off x="1387" y="952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0" name="Arc 421"/>
              <p:cNvSpPr>
                <a:spLocks/>
              </p:cNvSpPr>
              <p:nvPr/>
            </p:nvSpPr>
            <p:spPr bwMode="auto">
              <a:xfrm rot="-7258055">
                <a:off x="1446" y="972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" name="Arc 422"/>
              <p:cNvSpPr>
                <a:spLocks/>
              </p:cNvSpPr>
              <p:nvPr/>
            </p:nvSpPr>
            <p:spPr bwMode="auto">
              <a:xfrm rot="-7258055">
                <a:off x="1518" y="996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" name="Arc 423"/>
              <p:cNvSpPr>
                <a:spLocks/>
              </p:cNvSpPr>
              <p:nvPr/>
            </p:nvSpPr>
            <p:spPr bwMode="auto">
              <a:xfrm rot="-7258055">
                <a:off x="1590" y="1020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" name="Arc 424"/>
              <p:cNvSpPr>
                <a:spLocks/>
              </p:cNvSpPr>
              <p:nvPr/>
            </p:nvSpPr>
            <p:spPr bwMode="auto">
              <a:xfrm rot="-7258055">
                <a:off x="1662" y="1044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" name="Arc 425"/>
              <p:cNvSpPr>
                <a:spLocks/>
              </p:cNvSpPr>
              <p:nvPr/>
            </p:nvSpPr>
            <p:spPr bwMode="auto">
              <a:xfrm rot="-7258055">
                <a:off x="1734" y="1068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" name="Arc 426"/>
              <p:cNvSpPr>
                <a:spLocks/>
              </p:cNvSpPr>
              <p:nvPr/>
            </p:nvSpPr>
            <p:spPr bwMode="auto">
              <a:xfrm rot="-7258055">
                <a:off x="1806" y="1092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" name="Arc 427"/>
              <p:cNvSpPr>
                <a:spLocks/>
              </p:cNvSpPr>
              <p:nvPr/>
            </p:nvSpPr>
            <p:spPr bwMode="auto">
              <a:xfrm rot="-7258055">
                <a:off x="1878" y="1116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7" name="Arc 428"/>
              <p:cNvSpPr>
                <a:spLocks/>
              </p:cNvSpPr>
              <p:nvPr/>
            </p:nvSpPr>
            <p:spPr bwMode="auto">
              <a:xfrm rot="-7258055">
                <a:off x="1950" y="1140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8" name="Arc 429"/>
              <p:cNvSpPr>
                <a:spLocks/>
              </p:cNvSpPr>
              <p:nvPr/>
            </p:nvSpPr>
            <p:spPr bwMode="auto">
              <a:xfrm rot="-7258055">
                <a:off x="2022" y="1164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9" name="Arc 430"/>
              <p:cNvSpPr>
                <a:spLocks/>
              </p:cNvSpPr>
              <p:nvPr/>
            </p:nvSpPr>
            <p:spPr bwMode="auto">
              <a:xfrm rot="-7258055">
                <a:off x="2094" y="1188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0" name="Arc 431"/>
              <p:cNvSpPr>
                <a:spLocks/>
              </p:cNvSpPr>
              <p:nvPr/>
            </p:nvSpPr>
            <p:spPr bwMode="auto">
              <a:xfrm rot="-7258055">
                <a:off x="2166" y="1212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" name="Arc 432"/>
              <p:cNvSpPr>
                <a:spLocks/>
              </p:cNvSpPr>
              <p:nvPr/>
            </p:nvSpPr>
            <p:spPr bwMode="auto">
              <a:xfrm rot="-7258055">
                <a:off x="2238" y="1236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" name="Arc 433"/>
              <p:cNvSpPr>
                <a:spLocks/>
              </p:cNvSpPr>
              <p:nvPr/>
            </p:nvSpPr>
            <p:spPr bwMode="auto">
              <a:xfrm rot="-7258055">
                <a:off x="2310" y="1260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3" name="Arc 434"/>
              <p:cNvSpPr>
                <a:spLocks/>
              </p:cNvSpPr>
              <p:nvPr/>
            </p:nvSpPr>
            <p:spPr bwMode="auto">
              <a:xfrm rot="-7258055">
                <a:off x="2382" y="1284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" name="Arc 435"/>
              <p:cNvSpPr>
                <a:spLocks/>
              </p:cNvSpPr>
              <p:nvPr/>
            </p:nvSpPr>
            <p:spPr bwMode="auto">
              <a:xfrm rot="-7258055">
                <a:off x="2454" y="1308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5" name="Arc 436"/>
              <p:cNvSpPr>
                <a:spLocks/>
              </p:cNvSpPr>
              <p:nvPr/>
            </p:nvSpPr>
            <p:spPr bwMode="auto">
              <a:xfrm rot="-7258055">
                <a:off x="2526" y="1332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6" name="Arc 437"/>
              <p:cNvSpPr>
                <a:spLocks/>
              </p:cNvSpPr>
              <p:nvPr/>
            </p:nvSpPr>
            <p:spPr bwMode="auto">
              <a:xfrm rot="-7258055">
                <a:off x="2598" y="1356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7" name="Arc 438"/>
              <p:cNvSpPr>
                <a:spLocks/>
              </p:cNvSpPr>
              <p:nvPr/>
            </p:nvSpPr>
            <p:spPr bwMode="auto">
              <a:xfrm rot="-7258055">
                <a:off x="2670" y="1380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8" name="Arc 439"/>
              <p:cNvSpPr>
                <a:spLocks/>
              </p:cNvSpPr>
              <p:nvPr/>
            </p:nvSpPr>
            <p:spPr bwMode="auto">
              <a:xfrm rot="-7258055">
                <a:off x="2742" y="1404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2" name="Group 417"/>
            <p:cNvGrpSpPr>
              <a:grpSpLocks/>
            </p:cNvGrpSpPr>
            <p:nvPr/>
          </p:nvGrpSpPr>
          <p:grpSpPr bwMode="auto">
            <a:xfrm rot="1475002">
              <a:off x="4418667" y="2478367"/>
              <a:ext cx="1865030" cy="801783"/>
              <a:chOff x="1269" y="911"/>
              <a:chExt cx="1566" cy="586"/>
            </a:xfrm>
          </p:grpSpPr>
          <p:sp>
            <p:nvSpPr>
              <p:cNvPr id="35" name="Arc 418"/>
              <p:cNvSpPr>
                <a:spLocks/>
              </p:cNvSpPr>
              <p:nvPr/>
            </p:nvSpPr>
            <p:spPr bwMode="auto">
              <a:xfrm rot="-7258055">
                <a:off x="1269" y="911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" name="Arc 419"/>
              <p:cNvSpPr>
                <a:spLocks/>
              </p:cNvSpPr>
              <p:nvPr/>
            </p:nvSpPr>
            <p:spPr bwMode="auto">
              <a:xfrm rot="-7258055">
                <a:off x="1328" y="931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" name="Arc 420"/>
              <p:cNvSpPr>
                <a:spLocks/>
              </p:cNvSpPr>
              <p:nvPr/>
            </p:nvSpPr>
            <p:spPr bwMode="auto">
              <a:xfrm rot="-7258055">
                <a:off x="1387" y="952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" name="Arc 421"/>
              <p:cNvSpPr>
                <a:spLocks/>
              </p:cNvSpPr>
              <p:nvPr/>
            </p:nvSpPr>
            <p:spPr bwMode="auto">
              <a:xfrm rot="-7258055">
                <a:off x="1446" y="972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" name="Arc 422"/>
              <p:cNvSpPr>
                <a:spLocks/>
              </p:cNvSpPr>
              <p:nvPr/>
            </p:nvSpPr>
            <p:spPr bwMode="auto">
              <a:xfrm rot="-7258055">
                <a:off x="1518" y="996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" name="Arc 423"/>
              <p:cNvSpPr>
                <a:spLocks/>
              </p:cNvSpPr>
              <p:nvPr/>
            </p:nvSpPr>
            <p:spPr bwMode="auto">
              <a:xfrm rot="-7258055">
                <a:off x="1590" y="1020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" name="Arc 424"/>
              <p:cNvSpPr>
                <a:spLocks/>
              </p:cNvSpPr>
              <p:nvPr/>
            </p:nvSpPr>
            <p:spPr bwMode="auto">
              <a:xfrm rot="-7258055">
                <a:off x="1662" y="1044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" name="Arc 425"/>
              <p:cNvSpPr>
                <a:spLocks/>
              </p:cNvSpPr>
              <p:nvPr/>
            </p:nvSpPr>
            <p:spPr bwMode="auto">
              <a:xfrm rot="-7258055">
                <a:off x="1734" y="1068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" name="Arc 426"/>
              <p:cNvSpPr>
                <a:spLocks/>
              </p:cNvSpPr>
              <p:nvPr/>
            </p:nvSpPr>
            <p:spPr bwMode="auto">
              <a:xfrm rot="-7258055">
                <a:off x="1806" y="1092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" name="Arc 427"/>
              <p:cNvSpPr>
                <a:spLocks/>
              </p:cNvSpPr>
              <p:nvPr/>
            </p:nvSpPr>
            <p:spPr bwMode="auto">
              <a:xfrm rot="-7258055">
                <a:off x="1878" y="1116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" name="Arc 428"/>
              <p:cNvSpPr>
                <a:spLocks/>
              </p:cNvSpPr>
              <p:nvPr/>
            </p:nvSpPr>
            <p:spPr bwMode="auto">
              <a:xfrm rot="-7258055">
                <a:off x="1950" y="1140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" name="Arc 429"/>
              <p:cNvSpPr>
                <a:spLocks/>
              </p:cNvSpPr>
              <p:nvPr/>
            </p:nvSpPr>
            <p:spPr bwMode="auto">
              <a:xfrm rot="-7258055">
                <a:off x="2022" y="1164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" name="Arc 430"/>
              <p:cNvSpPr>
                <a:spLocks/>
              </p:cNvSpPr>
              <p:nvPr/>
            </p:nvSpPr>
            <p:spPr bwMode="auto">
              <a:xfrm rot="-7258055">
                <a:off x="2094" y="1188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" name="Arc 431"/>
              <p:cNvSpPr>
                <a:spLocks/>
              </p:cNvSpPr>
              <p:nvPr/>
            </p:nvSpPr>
            <p:spPr bwMode="auto">
              <a:xfrm rot="-7258055">
                <a:off x="2166" y="1212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" name="Arc 432"/>
              <p:cNvSpPr>
                <a:spLocks/>
              </p:cNvSpPr>
              <p:nvPr/>
            </p:nvSpPr>
            <p:spPr bwMode="auto">
              <a:xfrm rot="-7258055">
                <a:off x="2238" y="1236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" name="Arc 433"/>
              <p:cNvSpPr>
                <a:spLocks/>
              </p:cNvSpPr>
              <p:nvPr/>
            </p:nvSpPr>
            <p:spPr bwMode="auto">
              <a:xfrm rot="-7258055">
                <a:off x="2310" y="1260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" name="Arc 434"/>
              <p:cNvSpPr>
                <a:spLocks/>
              </p:cNvSpPr>
              <p:nvPr/>
            </p:nvSpPr>
            <p:spPr bwMode="auto">
              <a:xfrm rot="-7258055">
                <a:off x="2382" y="1284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" name="Arc 435"/>
              <p:cNvSpPr>
                <a:spLocks/>
              </p:cNvSpPr>
              <p:nvPr/>
            </p:nvSpPr>
            <p:spPr bwMode="auto">
              <a:xfrm rot="-7258055">
                <a:off x="2454" y="1308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" name="Arc 436"/>
              <p:cNvSpPr>
                <a:spLocks/>
              </p:cNvSpPr>
              <p:nvPr/>
            </p:nvSpPr>
            <p:spPr bwMode="auto">
              <a:xfrm rot="-7258055">
                <a:off x="2526" y="1332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" name="Arc 437"/>
              <p:cNvSpPr>
                <a:spLocks/>
              </p:cNvSpPr>
              <p:nvPr/>
            </p:nvSpPr>
            <p:spPr bwMode="auto">
              <a:xfrm rot="-7258055">
                <a:off x="2598" y="1356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5" name="Arc 438"/>
              <p:cNvSpPr>
                <a:spLocks/>
              </p:cNvSpPr>
              <p:nvPr/>
            </p:nvSpPr>
            <p:spPr bwMode="auto">
              <a:xfrm rot="-7258055">
                <a:off x="2670" y="1380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" name="Arc 439"/>
              <p:cNvSpPr>
                <a:spLocks/>
              </p:cNvSpPr>
              <p:nvPr/>
            </p:nvSpPr>
            <p:spPr bwMode="auto">
              <a:xfrm rot="-7258055">
                <a:off x="2742" y="1404"/>
                <a:ext cx="93" cy="9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73274" eaLnBrk="0" hangingPunct="0"/>
                <a:endParaRPr lang="da-DK" sz="3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23" name="Billede 3" descr="Lægebil 3109 fritlagt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3251408"/>
              <a:ext cx="1271889" cy="808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4" descr="Lilla_comp"/>
            <p:cNvPicPr>
              <a:picLocks noChangeAspect="1" noChangeArrowheads="1"/>
            </p:cNvPicPr>
            <p:nvPr/>
          </p:nvPicPr>
          <p:blipFill>
            <a:blip r:embed="rId9" cstate="print">
              <a:lum bright="-12000"/>
            </a:blip>
            <a:srcRect/>
            <a:stretch>
              <a:fillRect/>
            </a:stretch>
          </p:blipFill>
          <p:spPr bwMode="auto">
            <a:xfrm>
              <a:off x="1547425" y="2216525"/>
              <a:ext cx="1054836" cy="8043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Billede 24" descr="DSC_0343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6052" y="2519092"/>
              <a:ext cx="970780" cy="6139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Picture 442" descr="http://intranet/intra/mednyheder.nsf/WNyheder/4E72C0C82262B0E3C125727D0028CD5F/$File/lp12release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36051" y="1628894"/>
              <a:ext cx="861788" cy="7279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Tekstboks 395"/>
            <p:cNvSpPr txBox="1">
              <a:spLocks noChangeArrowheads="1"/>
            </p:cNvSpPr>
            <p:nvPr/>
          </p:nvSpPr>
          <p:spPr bwMode="auto">
            <a:xfrm>
              <a:off x="539554" y="1340769"/>
              <a:ext cx="1044037" cy="35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7243" tIns="48627" rIns="97243" bIns="48627"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ebdings" pitchFamily="18" charset="2"/>
                <a:buChar char="4"/>
                <a:defRPr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Char char="•"/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SzPct val="80000"/>
                <a:buFont typeface="Monotype Sorts" pitchFamily="2" charset="2"/>
                <a:buChar char="u"/>
                <a:defRPr sz="12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defTabSz="973274" eaLnBrk="0" hangingPunct="0">
                <a:spcBef>
                  <a:spcPct val="0"/>
                </a:spcBef>
                <a:buClrTx/>
                <a:buNone/>
              </a:pPr>
              <a:r>
                <a:rPr lang="da-DK" altLang="da-DK" sz="800" b="0" dirty="0">
                  <a:solidFill>
                    <a:srgbClr val="000000"/>
                  </a:solidFill>
                  <a:latin typeface="Times New Roman" pitchFamily="18" charset="0"/>
                </a:rPr>
                <a:t>EKG</a:t>
              </a:r>
            </a:p>
          </p:txBody>
        </p:sp>
        <p:sp>
          <p:nvSpPr>
            <p:cNvPr id="28" name="Tekstboks 396"/>
            <p:cNvSpPr txBox="1">
              <a:spLocks noChangeArrowheads="1"/>
            </p:cNvSpPr>
            <p:nvPr/>
          </p:nvSpPr>
          <p:spPr bwMode="auto">
            <a:xfrm>
              <a:off x="2411761" y="2291526"/>
              <a:ext cx="838098" cy="30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7243" tIns="48627" rIns="97243" bIns="48627"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ebdings" pitchFamily="18" charset="2"/>
                <a:buChar char="4"/>
                <a:defRPr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Char char="•"/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SzPct val="80000"/>
                <a:buFont typeface="Monotype Sorts" pitchFamily="2" charset="2"/>
                <a:buChar char="u"/>
                <a:defRPr sz="12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defTabSz="973274" eaLnBrk="0" hangingPunct="0">
                <a:spcBef>
                  <a:spcPct val="0"/>
                </a:spcBef>
                <a:buClrTx/>
                <a:buNone/>
              </a:pPr>
              <a:r>
                <a:rPr lang="da-DK" altLang="da-DK" sz="900" b="0" dirty="0">
                  <a:solidFill>
                    <a:srgbClr val="000000"/>
                  </a:solidFill>
                  <a:latin typeface="Times New Roman" pitchFamily="18" charset="0"/>
                </a:rPr>
                <a:t>PPJ</a:t>
              </a:r>
            </a:p>
          </p:txBody>
        </p:sp>
        <p:sp>
          <p:nvSpPr>
            <p:cNvPr id="29" name="Tekstboks 397"/>
            <p:cNvSpPr txBox="1">
              <a:spLocks noChangeArrowheads="1"/>
            </p:cNvSpPr>
            <p:nvPr/>
          </p:nvSpPr>
          <p:spPr bwMode="auto">
            <a:xfrm>
              <a:off x="65500" y="3123294"/>
              <a:ext cx="1626181" cy="485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7243" tIns="48627" rIns="97243" bIns="48627"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ebdings" pitchFamily="18" charset="2"/>
                <a:buChar char="4"/>
                <a:defRPr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Char char="•"/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SzPct val="80000"/>
                <a:buFont typeface="Monotype Sorts" pitchFamily="2" charset="2"/>
                <a:buChar char="u"/>
                <a:defRPr sz="12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defTabSz="973274" eaLnBrk="0" hangingPunct="0">
                <a:spcBef>
                  <a:spcPct val="0"/>
                </a:spcBef>
                <a:buClrTx/>
                <a:buNone/>
              </a:pPr>
              <a:r>
                <a:rPr lang="da-DK" altLang="da-DK" sz="800" b="0" dirty="0">
                  <a:solidFill>
                    <a:srgbClr val="000000"/>
                  </a:solidFill>
                  <a:latin typeface="Times New Roman" pitchFamily="18" charset="0"/>
                </a:rPr>
                <a:t>VIDEO</a:t>
              </a:r>
            </a:p>
          </p:txBody>
        </p:sp>
        <p:sp>
          <p:nvSpPr>
            <p:cNvPr id="30" name="Tekstboks 398"/>
            <p:cNvSpPr txBox="1">
              <a:spLocks noChangeArrowheads="1"/>
            </p:cNvSpPr>
            <p:nvPr/>
          </p:nvSpPr>
          <p:spPr bwMode="auto">
            <a:xfrm>
              <a:off x="754360" y="4636822"/>
              <a:ext cx="1081335" cy="28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7243" tIns="48627" rIns="97243" bIns="48627"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ebdings" pitchFamily="18" charset="2"/>
                <a:buChar char="4"/>
                <a:defRPr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Char char="•"/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SzPct val="80000"/>
                <a:buFont typeface="Monotype Sorts" pitchFamily="2" charset="2"/>
                <a:buChar char="u"/>
                <a:defRPr sz="12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defTabSz="973274" eaLnBrk="0" hangingPunct="0">
                <a:spcBef>
                  <a:spcPct val="0"/>
                </a:spcBef>
                <a:buClrTx/>
                <a:buNone/>
              </a:pPr>
              <a:r>
                <a:rPr lang="da-DK" altLang="da-DK" sz="800" b="0" dirty="0">
                  <a:solidFill>
                    <a:srgbClr val="000000"/>
                  </a:solidFill>
                  <a:latin typeface="Times New Roman" pitchFamily="18" charset="0"/>
                </a:rPr>
                <a:t>Hot spot</a:t>
              </a:r>
            </a:p>
          </p:txBody>
        </p:sp>
        <p:sp>
          <p:nvSpPr>
            <p:cNvPr id="31" name="Tekstboks 399"/>
            <p:cNvSpPr txBox="1">
              <a:spLocks noChangeArrowheads="1"/>
            </p:cNvSpPr>
            <p:nvPr/>
          </p:nvSpPr>
          <p:spPr bwMode="auto">
            <a:xfrm>
              <a:off x="7768506" y="4149397"/>
              <a:ext cx="1375494" cy="28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7243" tIns="48627" rIns="97243" bIns="48627"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ebdings" pitchFamily="18" charset="2"/>
                <a:buChar char="4"/>
                <a:defRPr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Char char="•"/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SzPct val="80000"/>
                <a:buFont typeface="Monotype Sorts" pitchFamily="2" charset="2"/>
                <a:buChar char="u"/>
                <a:defRPr sz="12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defTabSz="973274" eaLnBrk="0" hangingPunct="0">
                <a:spcBef>
                  <a:spcPct val="0"/>
                </a:spcBef>
                <a:buClrTx/>
                <a:buNone/>
              </a:pPr>
              <a:r>
                <a:rPr lang="da-DK" altLang="da-DK" sz="800" b="0" dirty="0">
                  <a:solidFill>
                    <a:srgbClr val="000000"/>
                  </a:solidFill>
                  <a:latin typeface="Times New Roman" pitchFamily="18" charset="0"/>
                </a:rPr>
                <a:t>Hot spot</a:t>
              </a:r>
            </a:p>
          </p:txBody>
        </p:sp>
        <p:pic>
          <p:nvPicPr>
            <p:cNvPr id="32" name="Picture 253" descr="http://www.mobil-forum.dk/attachment.php?attachmentid=1845&amp;stc=1&amp;d=116128697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096" y="1459686"/>
              <a:ext cx="833150" cy="698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kstboks 396"/>
            <p:cNvSpPr txBox="1">
              <a:spLocks noChangeArrowheads="1"/>
            </p:cNvSpPr>
            <p:nvPr/>
          </p:nvSpPr>
          <p:spPr bwMode="auto">
            <a:xfrm>
              <a:off x="2123729" y="1268760"/>
              <a:ext cx="1726224" cy="28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7243" tIns="48627" rIns="97243" bIns="48627"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ebdings" pitchFamily="18" charset="2"/>
                <a:buChar char="4"/>
                <a:defRPr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0000"/>
                </a:buClr>
                <a:buChar char="•"/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0000"/>
                </a:buClr>
                <a:buSzPct val="80000"/>
                <a:buFont typeface="Monotype Sorts" pitchFamily="2" charset="2"/>
                <a:buChar char="u"/>
                <a:defRPr sz="12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Char char="»"/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defTabSz="973274" eaLnBrk="0" hangingPunct="0">
                <a:spcBef>
                  <a:spcPct val="0"/>
                </a:spcBef>
                <a:buClrTx/>
                <a:buNone/>
              </a:pPr>
              <a:r>
                <a:rPr lang="da-DK" altLang="da-DK" sz="800" b="0" dirty="0" smtClean="0">
                  <a:solidFill>
                    <a:srgbClr val="000000"/>
                  </a:solidFill>
                  <a:latin typeface="Times New Roman" pitchFamily="18" charset="0"/>
                </a:rPr>
                <a:t>TELEFONI/SINE</a:t>
              </a:r>
              <a:endParaRPr lang="da-DK" altLang="da-DK" sz="800" b="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25857">
              <a:off x="3485378" y="1457367"/>
              <a:ext cx="388211" cy="955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0" name="Tekstboks 32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84188" y="829452"/>
            <a:ext cx="8178800" cy="46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243" tIns="48627" rIns="97243" bIns="48627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SzPct val="80000"/>
              <a:buFont typeface="Monotype Sorts" pitchFamily="2" charset="2"/>
              <a:buChar char="u"/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73274" eaLnBrk="0" hangingPunct="0">
              <a:spcBef>
                <a:spcPct val="0"/>
              </a:spcBef>
              <a:buClrTx/>
              <a:buNone/>
            </a:pPr>
            <a:r>
              <a:rPr lang="da-DK" altLang="da-DK" dirty="0" smtClean="0">
                <a:solidFill>
                  <a:schemeClr val="accent3"/>
                </a:solidFill>
                <a:latin typeface="+mn-lt"/>
              </a:rPr>
              <a:t>Telemedicinske løsninger i sundhedsvæsenet</a:t>
            </a:r>
            <a:endParaRPr lang="da-DK" altLang="da-DK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61" name="Tekstboks 260"/>
          <p:cNvSpPr txBox="1"/>
          <p:nvPr/>
        </p:nvSpPr>
        <p:spPr>
          <a:xfrm>
            <a:off x="539552" y="3645024"/>
            <a:ext cx="3355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3274" eaLnBrk="0" hangingPunct="0">
              <a:defRPr/>
            </a:pPr>
            <a:r>
              <a:rPr lang="da-DK" sz="1400" b="0" dirty="0" smtClean="0">
                <a:solidFill>
                  <a:srgbClr val="000000"/>
                </a:solidFill>
                <a:latin typeface="Times New Roman" pitchFamily="18" charset="0"/>
              </a:rPr>
              <a:t>Trådløs transmission fra ambulancer af  lyd,</a:t>
            </a:r>
          </a:p>
          <a:p>
            <a:pPr defTabSz="973274" eaLnBrk="0" hangingPunct="0">
              <a:defRPr/>
            </a:pPr>
            <a:r>
              <a:rPr lang="da-DK" sz="1400" b="0" dirty="0" smtClean="0">
                <a:solidFill>
                  <a:srgbClr val="000000"/>
                </a:solidFill>
                <a:latin typeface="Times New Roman" pitchFamily="18" charset="0"/>
              </a:rPr>
              <a:t> kliniske data, EKG  og video</a:t>
            </a:r>
            <a:endParaRPr lang="da-DK" sz="1400" b="0" u="sng" dirty="0" smtClean="0">
              <a:solidFill>
                <a:srgbClr val="C0C0C0">
                  <a:lumMod val="25000"/>
                </a:srgb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Bredbånd er en nødvendig infrastruktur for alle</a:t>
            </a:r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>
          <a:xfrm>
            <a:off x="484188" y="1646238"/>
            <a:ext cx="7976244" cy="4303042"/>
          </a:xfrm>
        </p:spPr>
        <p:txBody>
          <a:bodyPr>
            <a:normAutofit/>
          </a:bodyPr>
          <a:lstStyle/>
          <a:p>
            <a:pPr eaLnBrk="1" hangingPunct="1">
              <a:buNone/>
              <a:defRPr/>
            </a:pPr>
            <a:r>
              <a:rPr lang="da-DK" dirty="0" smtClean="0"/>
              <a:t>Nordjylland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a-DK" dirty="0" smtClean="0"/>
              <a:t>Har landets næst laveste tilgængelighed for 100 </a:t>
            </a:r>
            <a:r>
              <a:rPr lang="da-DK" dirty="0" err="1" smtClean="0"/>
              <a:t>Mbit</a:t>
            </a:r>
            <a:r>
              <a:rPr lang="da-DK" dirty="0" smtClean="0"/>
              <a:t> 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da-DK" dirty="0" smtClean="0"/>
              <a:t>Skal øge tilgængeligheden til 100 </a:t>
            </a:r>
            <a:r>
              <a:rPr lang="da-DK" dirty="0" err="1" smtClean="0"/>
              <a:t>Mbit</a:t>
            </a:r>
            <a:r>
              <a:rPr lang="da-DK" dirty="0" smtClean="0"/>
              <a:t> download svarende til en yderligere dækning af ca. 88.000 husstande for at imødekomme regeringens 2020 målsætning.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a-DK" dirty="0" smtClean="0"/>
              <a:t>Har den dårligste tilgængelighed af 30 </a:t>
            </a:r>
            <a:r>
              <a:rPr lang="da-DK" dirty="0" err="1" smtClean="0"/>
              <a:t>Mbit</a:t>
            </a:r>
            <a:r>
              <a:rPr lang="da-DK" dirty="0" smtClean="0"/>
              <a:t> </a:t>
            </a:r>
            <a:r>
              <a:rPr lang="da-DK" dirty="0" err="1" smtClean="0"/>
              <a:t>upload</a:t>
            </a:r>
            <a:endParaRPr lang="da-DK" dirty="0" smtClean="0"/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da-DK" dirty="0" smtClean="0"/>
              <a:t>Skal øge tilgængeligheden af 30 </a:t>
            </a:r>
            <a:r>
              <a:rPr lang="da-DK" dirty="0" err="1" smtClean="0"/>
              <a:t>Mbit</a:t>
            </a:r>
            <a:r>
              <a:rPr lang="da-DK" dirty="0" smtClean="0"/>
              <a:t> </a:t>
            </a:r>
            <a:r>
              <a:rPr lang="da-DK" dirty="0" err="1" smtClean="0"/>
              <a:t>upload</a:t>
            </a:r>
            <a:r>
              <a:rPr lang="da-DK" dirty="0" smtClean="0"/>
              <a:t> svarende til en dækning af yderligere ca. 162.000 husstande for at imødekomme regeringens 2020 målsætning. 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a-DK" dirty="0" smtClean="0"/>
              <a:t>Er under landsgennemsnittet for fiber tilgængelighed.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Er alle i Danmark klar til telemedicin ?</a:t>
            </a:r>
            <a:endParaRPr lang="da-DK" dirty="0"/>
          </a:p>
        </p:txBody>
      </p:sp>
      <p:pic>
        <p:nvPicPr>
          <p:cNvPr id="3" name="Billede 1" descr="image001"/>
          <p:cNvPicPr>
            <a:picLocks noChangeAspect="1" noChangeArrowheads="1"/>
          </p:cNvPicPr>
          <p:nvPr/>
        </p:nvPicPr>
        <p:blipFill>
          <a:blip r:embed="rId2" cstate="print"/>
          <a:srcRect l="16682" t="11589" r="40129" b="5624"/>
          <a:stretch>
            <a:fillRect/>
          </a:stretch>
        </p:blipFill>
        <p:spPr bwMode="auto">
          <a:xfrm>
            <a:off x="179512" y="1556792"/>
            <a:ext cx="2664296" cy="274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lede 3"/>
          <p:cNvPicPr/>
          <p:nvPr/>
        </p:nvPicPr>
        <p:blipFill>
          <a:blip r:embed="rId3" cstate="print"/>
          <a:srcRect l="20586" t="19876" r="40587" b="29290"/>
          <a:stretch>
            <a:fillRect/>
          </a:stretch>
        </p:blipFill>
        <p:spPr bwMode="auto">
          <a:xfrm>
            <a:off x="3203848" y="1556792"/>
            <a:ext cx="288032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0922" t="54720" r="42857" b="4961"/>
          <a:stretch>
            <a:fillRect/>
          </a:stretch>
        </p:blipFill>
        <p:spPr bwMode="auto">
          <a:xfrm>
            <a:off x="1835696" y="4005064"/>
            <a:ext cx="305059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boks 6"/>
          <p:cNvSpPr txBox="1"/>
          <p:nvPr/>
        </p:nvSpPr>
        <p:spPr>
          <a:xfrm>
            <a:off x="5364088" y="4190598"/>
            <a:ext cx="3456384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chemeClr val="bg2"/>
                </a:solidFill>
              </a:rPr>
              <a:t>Kommunalt bredbånd kan ikke betale sig</a:t>
            </a:r>
          </a:p>
          <a:p>
            <a:r>
              <a:rPr lang="da-DK" sz="1100" dirty="0" smtClean="0">
                <a:solidFill>
                  <a:schemeClr val="bg2"/>
                </a:solidFill>
              </a:rPr>
              <a:t>NORDJYLLAND: Når en ejendom ligger et afsides sted, koster det mange penge at forsyne den med en bredbåndsforbindelse. Ofte så mange, at det slet ikke kan hænge sammen økonomisk.</a:t>
            </a:r>
          </a:p>
          <a:p>
            <a:endParaRPr lang="da-DK" dirty="0"/>
          </a:p>
        </p:txBody>
      </p:sp>
      <p:sp>
        <p:nvSpPr>
          <p:cNvPr id="8" name="Rektangel 7"/>
          <p:cNvSpPr/>
          <p:nvPr/>
        </p:nvSpPr>
        <p:spPr>
          <a:xfrm>
            <a:off x="6102424" y="1817529"/>
            <a:ext cx="31500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dirty="0" smtClean="0">
                <a:solidFill>
                  <a:schemeClr val="accent3"/>
                </a:solidFill>
              </a:rPr>
              <a:t>Planerne om at lade flere patienter medicinere sig selv, mens de er i kontakt med en læge via internettet, hænger i en tynd tråd.</a:t>
            </a:r>
            <a:endParaRPr lang="da-DK" sz="16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4188" y="692696"/>
            <a:ext cx="8178800" cy="604292"/>
          </a:xfrm>
        </p:spPr>
        <p:txBody>
          <a:bodyPr/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Nye muligheder i samarbejde og partnerskaber?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84188" y="1484784"/>
            <a:ext cx="5671988" cy="324036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a-DK" sz="1800" dirty="0" smtClean="0"/>
              <a:t>Alle offentlige interessenter samles for at sikre maksimal volumen på dataforbindelse uafhængig af teknologi?</a:t>
            </a:r>
          </a:p>
          <a:p>
            <a:pPr>
              <a:buFont typeface="Wingdings" pitchFamily="2" charset="2"/>
              <a:buChar char="§"/>
            </a:pPr>
            <a:r>
              <a:rPr lang="da-DK" sz="1800" dirty="0" smtClean="0"/>
              <a:t>Der udarbejdes en faseplan opdelt på storby, landsbyer (ca. 215) og landdistrikter. Udrulning i storbyerne primært baseret på markedskræfter, i landsbyer med incitament og tilskud til etablering af </a:t>
            </a:r>
            <a:r>
              <a:rPr lang="da-DK" sz="1800" dirty="0" err="1" smtClean="0"/>
              <a:t>af</a:t>
            </a:r>
            <a:r>
              <a:rPr lang="da-DK" sz="1800" dirty="0" smtClean="0"/>
              <a:t> fiberknudepunkt? </a:t>
            </a:r>
          </a:p>
          <a:p>
            <a:pPr>
              <a:buFont typeface="Wingdings" pitchFamily="2" charset="2"/>
              <a:buChar char="§"/>
            </a:pPr>
            <a:r>
              <a:rPr lang="da-DK" sz="1800" dirty="0" smtClean="0"/>
              <a:t>Fælles anskaffelse af stor volumen, hvor leverandørerne forpligter sig til udrulning efter udarbejdet plan?</a:t>
            </a:r>
          </a:p>
          <a:p>
            <a:pPr>
              <a:buFont typeface="Wingdings" pitchFamily="2" charset="2"/>
              <a:buChar char="§"/>
            </a:pPr>
            <a:r>
              <a:rPr lang="da-DK" sz="1800" dirty="0" smtClean="0"/>
              <a:t>En fælles interesse i at leverandørerne kan benytte allerede etableret infrastruktur, således at disse investeringer bliver rentable, og en sikring af at volumen bliver tilstrækkelig stor til at gøre det interessant at investere? </a:t>
            </a:r>
          </a:p>
          <a:p>
            <a:pPr>
              <a:buFont typeface="Wingdings" pitchFamily="2" charset="2"/>
              <a:buChar char="§"/>
            </a:pPr>
            <a:endParaRPr lang="da-DK" sz="1800" dirty="0" smtClean="0"/>
          </a:p>
          <a:p>
            <a:pPr>
              <a:buFont typeface="Wingdings" pitchFamily="2" charset="2"/>
              <a:buChar char="§"/>
            </a:pPr>
            <a:endParaRPr lang="da-DK" sz="1800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652120" y="2348880"/>
          <a:ext cx="3356794" cy="2265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hoto Editor Foto" r:id="rId3" imgW="31238095" imgH="21085714" progId="">
                  <p:embed/>
                </p:oleObj>
              </mc:Choice>
              <mc:Fallback>
                <p:oleObj name="Photo Editor Foto" r:id="rId3" imgW="31238095" imgH="2108571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2348880"/>
                        <a:ext cx="3356794" cy="22655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kstboks 3"/>
          <p:cNvSpPr txBox="1">
            <a:spLocks noChangeArrowheads="1"/>
          </p:cNvSpPr>
          <p:nvPr/>
        </p:nvSpPr>
        <p:spPr bwMode="auto">
          <a:xfrm>
            <a:off x="250825" y="836613"/>
            <a:ext cx="5041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dirty="0"/>
              <a:t>Man kan tvinge hesten til truget,</a:t>
            </a:r>
          </a:p>
          <a:p>
            <a:r>
              <a:rPr lang="da-DK" dirty="0" smtClean="0"/>
              <a:t>men </a:t>
            </a:r>
            <a:r>
              <a:rPr lang="da-DK" dirty="0"/>
              <a:t>ikke tvinge den til at drikke….</a:t>
            </a:r>
          </a:p>
        </p:txBody>
      </p:sp>
      <p:pic>
        <p:nvPicPr>
          <p:cNvPr id="17411" name="Picture 2" descr="http://ts2.mm.bing.net/th?id=H.4835623277365297&amp;pid=1.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420938"/>
            <a:ext cx="25939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http://www.colourbox.dk/preview/1129891-510155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620713"/>
            <a:ext cx="26289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http://www.colourbox.dk/preview/1053640-662441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2708275"/>
            <a:ext cx="43815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da-DK" sz="4000" u="sng" dirty="0" smtClean="0">
                <a:solidFill>
                  <a:schemeClr val="tx1"/>
                </a:solidFill>
              </a:rPr>
              <a:t>TeleCare</a:t>
            </a:r>
            <a:r>
              <a:rPr lang="da-DK" sz="4000" u="sng" dirty="0" smtClean="0"/>
              <a:t> </a:t>
            </a:r>
            <a:r>
              <a:rPr lang="da-DK" sz="4000" u="sng" dirty="0" smtClean="0">
                <a:solidFill>
                  <a:schemeClr val="tx1"/>
                </a:solidFill>
              </a:rPr>
              <a:t>Nord</a:t>
            </a:r>
            <a:r>
              <a:rPr lang="da-DK" sz="2900" dirty="0" smtClean="0">
                <a:solidFill>
                  <a:schemeClr val="tx1"/>
                </a:solidFill>
              </a:rPr>
              <a:t/>
            </a:r>
            <a:br>
              <a:rPr lang="da-DK" sz="2900" dirty="0" smtClean="0">
                <a:solidFill>
                  <a:schemeClr val="tx1"/>
                </a:solidFill>
              </a:rPr>
            </a:br>
            <a:r>
              <a:rPr lang="da-DK" sz="3100" dirty="0" smtClean="0">
                <a:solidFill>
                  <a:schemeClr val="tx1"/>
                </a:solidFill>
                <a:effectLst/>
              </a:rPr>
              <a:t>Telemedicin i storskala </a:t>
            </a:r>
            <a:r>
              <a:rPr lang="da-DK" dirty="0" smtClean="0">
                <a:solidFill>
                  <a:schemeClr val="tx1"/>
                </a:solidFill>
              </a:rPr>
              <a:t/>
            </a:r>
            <a:br>
              <a:rPr lang="da-DK" dirty="0" smtClean="0">
                <a:solidFill>
                  <a:schemeClr val="tx1"/>
                </a:solidFill>
              </a:rPr>
            </a:b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79512" y="4941168"/>
            <a:ext cx="8784976" cy="1296144"/>
          </a:xfrm>
        </p:spPr>
        <p:txBody>
          <a:bodyPr>
            <a:normAutofit/>
          </a:bodyPr>
          <a:lstStyle/>
          <a:p>
            <a:pPr algn="ctr"/>
            <a:endParaRPr lang="da-DK" dirty="0" smtClean="0">
              <a:solidFill>
                <a:schemeClr val="tx1"/>
              </a:solidFill>
            </a:endParaRP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Tværsektorielt samarbejde </a:t>
            </a:r>
            <a:r>
              <a:rPr lang="da-DK" u="sng" dirty="0" smtClean="0">
                <a:solidFill>
                  <a:schemeClr val="tx1"/>
                </a:solidFill>
              </a:rPr>
              <a:t>om</a:t>
            </a:r>
            <a:r>
              <a:rPr lang="da-DK" dirty="0" smtClean="0">
                <a:solidFill>
                  <a:schemeClr val="tx1"/>
                </a:solidFill>
              </a:rPr>
              <a:t> og </a:t>
            </a:r>
            <a:r>
              <a:rPr lang="da-DK" u="sng" dirty="0" smtClean="0">
                <a:solidFill>
                  <a:schemeClr val="tx1"/>
                </a:solidFill>
              </a:rPr>
              <a:t>med</a:t>
            </a:r>
            <a:r>
              <a:rPr lang="da-DK" dirty="0" smtClean="0">
                <a:solidFill>
                  <a:schemeClr val="tx1"/>
                </a:solidFill>
              </a:rPr>
              <a:t> patienten</a:t>
            </a:r>
          </a:p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5" name="Billede 4" descr="TeleCare Nord logo (uden administration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92896"/>
            <a:ext cx="9144000" cy="259228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457200" y="1935480"/>
            <a:ext cx="5698976" cy="438912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a-DK" sz="2400" dirty="0" smtClean="0"/>
          </a:p>
          <a:p>
            <a:pPr marL="534988" lvl="2" indent="185738">
              <a:tabLst>
                <a:tab pos="803275" algn="l"/>
              </a:tabLst>
            </a:pPr>
            <a:r>
              <a:rPr lang="da-DK" sz="1900" dirty="0" smtClean="0"/>
              <a:t> Op mod 1,8 mio. danskere lider af en eller 	flere kroniske sygdomme.</a:t>
            </a:r>
          </a:p>
          <a:p>
            <a:pPr marL="809308" lvl="3" indent="185738">
              <a:tabLst>
                <a:tab pos="803275" algn="l"/>
              </a:tabLst>
            </a:pPr>
            <a:endParaRPr lang="da-DK" sz="1000" dirty="0" smtClean="0"/>
          </a:p>
          <a:p>
            <a:pPr marL="534988" lvl="2" indent="268288">
              <a:tabLst>
                <a:tab pos="803275" algn="l"/>
              </a:tabLst>
            </a:pPr>
            <a:r>
              <a:rPr lang="da-DK" sz="1900" dirty="0" smtClean="0"/>
              <a:t>45.000 borgere i Nordjylland har KOL heraf 	4.500 i svær  eller meget svær grad – tallet 	er  stigende!</a:t>
            </a:r>
          </a:p>
          <a:p>
            <a:pPr marL="534988" lvl="2" indent="268288">
              <a:tabLst>
                <a:tab pos="803275" algn="l"/>
              </a:tabLst>
            </a:pPr>
            <a:endParaRPr lang="da-DK" sz="1000" dirty="0" smtClean="0"/>
          </a:p>
          <a:p>
            <a:pPr marL="534988" lvl="2" indent="268288">
              <a:tabLst>
                <a:tab pos="803275" algn="l"/>
              </a:tabLst>
            </a:pPr>
            <a:r>
              <a:rPr lang="da-DK" sz="1900" dirty="0" smtClean="0"/>
              <a:t>30 % af indlæggelserne på danske 	sygehuse  kan knyttes til kronisk sygdom.</a:t>
            </a:r>
          </a:p>
          <a:p>
            <a:pPr marL="534988" lvl="2" indent="268288">
              <a:tabLst>
                <a:tab pos="803275" algn="l"/>
              </a:tabLst>
            </a:pPr>
            <a:endParaRPr lang="da-DK" sz="1000" dirty="0" smtClean="0"/>
          </a:p>
          <a:p>
            <a:pPr marL="534988" lvl="2" indent="268288">
              <a:tabLst>
                <a:tab pos="803275" algn="l"/>
              </a:tabLst>
            </a:pPr>
            <a:r>
              <a:rPr lang="da-DK" sz="1900" dirty="0" smtClean="0"/>
              <a:t>33 % af sengedagene på danske sygehuse 	er  direkte relateret til kroniske sygdomme.</a:t>
            </a:r>
          </a:p>
          <a:p>
            <a:pPr marL="0" indent="0">
              <a:buNone/>
            </a:pPr>
            <a:endParaRPr lang="da-DK" sz="1100" dirty="0" smtClean="0"/>
          </a:p>
          <a:p>
            <a:pPr marL="0" indent="0">
              <a:buNone/>
            </a:pPr>
            <a:endParaRPr lang="da-DK" sz="1100" b="1" dirty="0" smtClean="0"/>
          </a:p>
          <a:p>
            <a:pPr marL="0" indent="0">
              <a:buNone/>
            </a:pPr>
            <a:endParaRPr lang="da-DK" sz="1100" dirty="0" smtClean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720080"/>
          </a:xfrm>
        </p:spPr>
        <p:txBody>
          <a:bodyPr>
            <a:normAutofit/>
          </a:bodyPr>
          <a:lstStyle/>
          <a:p>
            <a:r>
              <a:rPr lang="da-DK" dirty="0" smtClean="0"/>
              <a:t>Den brændende platform</a:t>
            </a:r>
            <a:endParaRPr lang="da-DK" dirty="0"/>
          </a:p>
        </p:txBody>
      </p:sp>
      <p:pic>
        <p:nvPicPr>
          <p:cNvPr id="4" name="Billede 3" descr="Pustende mand (jpeg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1844824"/>
            <a:ext cx="2853117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RN_12_KOL_IKON2_6KOMMU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4077072"/>
            <a:ext cx="900304" cy="1041417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2420888"/>
            <a:ext cx="8195444" cy="3492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900" u="sng" dirty="0" smtClean="0"/>
              <a:t>Alle</a:t>
            </a:r>
            <a:r>
              <a:rPr lang="da-DK" sz="1900" dirty="0" smtClean="0"/>
              <a:t> nordjyske </a:t>
            </a:r>
            <a:r>
              <a:rPr lang="da-DK" sz="1900" dirty="0" err="1" smtClean="0"/>
              <a:t>KOL-patienter</a:t>
            </a:r>
            <a:r>
              <a:rPr lang="da-DK" sz="1900" dirty="0" smtClean="0"/>
              <a:t>, der er meget besværet af KOL, og som kan  have gavn af projektets løsning skal have den tilbudt. </a:t>
            </a:r>
          </a:p>
          <a:p>
            <a:pPr marL="0" indent="0">
              <a:buNone/>
            </a:pPr>
            <a:endParaRPr lang="da-DK" sz="1900" dirty="0" smtClean="0"/>
          </a:p>
          <a:p>
            <a:pPr marL="0" indent="0">
              <a:buNone/>
            </a:pPr>
            <a:r>
              <a:rPr lang="da-DK" sz="1900" dirty="0" smtClean="0"/>
              <a:t>Uanset:</a:t>
            </a:r>
          </a:p>
          <a:p>
            <a:pPr marL="0" indent="0">
              <a:buNone/>
            </a:pPr>
            <a:endParaRPr lang="da-DK" sz="1900" dirty="0" smtClean="0"/>
          </a:p>
          <a:p>
            <a:pPr marL="0" indent="0">
              <a:buFontTx/>
              <a:buChar char="-"/>
            </a:pPr>
            <a:r>
              <a:rPr lang="da-DK" sz="1900" dirty="0" smtClean="0"/>
              <a:t> hvilken nordjysk kommune, de bor i</a:t>
            </a:r>
            <a:br>
              <a:rPr lang="da-DK" sz="1900" dirty="0" smtClean="0"/>
            </a:br>
            <a:endParaRPr lang="da-DK" sz="1900" dirty="0" smtClean="0"/>
          </a:p>
          <a:p>
            <a:pPr marL="0" indent="0">
              <a:buFontTx/>
              <a:buChar char="-"/>
            </a:pPr>
            <a:r>
              <a:rPr lang="da-DK" sz="1900" dirty="0" smtClean="0"/>
              <a:t> hvilken praktiserende læge, de har</a:t>
            </a:r>
          </a:p>
          <a:p>
            <a:pPr marL="0" indent="0">
              <a:buFontTx/>
              <a:buChar char="-"/>
            </a:pPr>
            <a:endParaRPr lang="da-DK" sz="1900" dirty="0" smtClean="0"/>
          </a:p>
          <a:p>
            <a:pPr marL="0" indent="0">
              <a:buFontTx/>
              <a:buChar char="-"/>
            </a:pPr>
            <a:r>
              <a:rPr lang="da-DK" sz="1900" dirty="0" smtClean="0"/>
              <a:t> hvilket sygehus, de bor i nærheden af </a:t>
            </a:r>
            <a:endParaRPr lang="da-DK" sz="19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852704"/>
          </a:xfrm>
        </p:spPr>
        <p:txBody>
          <a:bodyPr>
            <a:normAutofit/>
          </a:bodyPr>
          <a:lstStyle/>
          <a:p>
            <a:r>
              <a:rPr lang="da-DK" dirty="0" smtClean="0"/>
              <a:t>TeleCare Nord – Telemedicin i storskala</a:t>
            </a:r>
            <a:br>
              <a:rPr lang="da-DK" dirty="0" smtClean="0"/>
            </a:br>
            <a:endParaRPr lang="da-DK" dirty="0"/>
          </a:p>
        </p:txBody>
      </p:sp>
      <p:pic>
        <p:nvPicPr>
          <p:cNvPr id="9" name="Billede 8" descr="RN_12_KOL_IKON2_1L+å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2924944"/>
            <a:ext cx="1008520" cy="1166595"/>
          </a:xfrm>
          <a:prstGeom prst="rect">
            <a:avLst/>
          </a:prstGeom>
        </p:spPr>
      </p:pic>
      <p:pic>
        <p:nvPicPr>
          <p:cNvPr id="10" name="Billede 9" descr="RN_12_KOL_IKON2_2SYGEHU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149080"/>
            <a:ext cx="1044320" cy="1208007"/>
          </a:xfrm>
          <a:prstGeom prst="rect">
            <a:avLst/>
          </a:prstGeom>
        </p:spPr>
      </p:pic>
      <p:pic>
        <p:nvPicPr>
          <p:cNvPr id="7" name="Billede 6" descr="RN_12_KOL_IKON2_6KOMMU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2016" y="4077072"/>
            <a:ext cx="1044320" cy="1208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accent3"/>
                </a:solidFill>
              </a:rPr>
              <a:t>TeleCare</a:t>
            </a:r>
            <a:r>
              <a:rPr lang="da-DK" dirty="0" smtClean="0"/>
              <a:t> Nord - mål</a:t>
            </a:r>
            <a:endParaRPr lang="da-DK" altLang="da-DK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593385"/>
            <a:ext cx="4254451" cy="4139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ladsholder til indhold 1"/>
          <p:cNvSpPr>
            <a:spLocks noGrp="1"/>
          </p:cNvSpPr>
          <p:nvPr>
            <p:ph idx="1"/>
          </p:nvPr>
        </p:nvSpPr>
        <p:spPr>
          <a:xfrm>
            <a:off x="4705672" y="1412776"/>
            <a:ext cx="4258816" cy="432115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da-DK" sz="2000" dirty="0" smtClean="0"/>
              <a:t>Leverer i et </a:t>
            </a:r>
            <a:r>
              <a:rPr lang="da-DK" sz="2000" b="1" dirty="0" smtClean="0"/>
              <a:t>tværsektorielt</a:t>
            </a:r>
            <a:r>
              <a:rPr lang="da-DK" sz="2000" dirty="0" smtClean="0"/>
              <a:t> samarbejde om og med patienten/ borgeren, hjemmemonitorering af KOL patienter i stor skala – indenfor rammerne af ordinær drift.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da-DK" sz="2000" dirty="0" smtClean="0"/>
              <a:t>Anvender og bidrager til en national telemedicinsk </a:t>
            </a:r>
            <a:r>
              <a:rPr lang="da-DK" sz="2000" b="1" dirty="0" smtClean="0"/>
              <a:t>infrastruktur</a:t>
            </a:r>
            <a:r>
              <a:rPr lang="da-DK" sz="2000" dirty="0" smtClean="0"/>
              <a:t>, og løfter forpligtelsen i den nationale telemedicinske handlingsplan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da-DK" sz="2000" dirty="0" smtClean="0"/>
              <a:t>Skaber forskningsmæssig </a:t>
            </a:r>
            <a:r>
              <a:rPr lang="da-DK" sz="2000" b="1" dirty="0" smtClean="0"/>
              <a:t>evidens</a:t>
            </a:r>
            <a:r>
              <a:rPr lang="da-DK" sz="2000" dirty="0" smtClean="0"/>
              <a:t> for patientnære effekter, sundheds– og kvalitets effekt samt sundhedsøkonomisk effekt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23528" y="764704"/>
            <a:ext cx="8305800" cy="722344"/>
          </a:xfrm>
        </p:spPr>
        <p:txBody>
          <a:bodyPr>
            <a:normAutofit/>
          </a:bodyPr>
          <a:lstStyle/>
          <a:p>
            <a:r>
              <a:rPr lang="da-DK" sz="3200" dirty="0" smtClean="0">
                <a:latin typeface="Arial" pitchFamily="34" charset="0"/>
                <a:cs typeface="Arial" pitchFamily="34" charset="0"/>
              </a:rPr>
              <a:t>TeleCare Nord business case mål </a:t>
            </a:r>
            <a:endParaRPr lang="da-DK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1"/>
          <p:cNvSpPr txBox="1">
            <a:spLocks noChangeAspect="1" noChangeArrowheads="1"/>
          </p:cNvSpPr>
          <p:nvPr/>
        </p:nvSpPr>
        <p:spPr>
          <a:xfrm>
            <a:off x="247904" y="1628800"/>
            <a:ext cx="8562722" cy="4176464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Reduktion til 70% af niveauet ved traditionel behandling.</a:t>
            </a:r>
            <a:r>
              <a:rPr kumimoji="0" lang="da-DK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a-D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Heri indgår</a:t>
            </a:r>
            <a:r>
              <a:rPr kumimoji="0" lang="da-DK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bl.a.</a:t>
            </a: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da-DK" baseline="0" dirty="0" smtClean="0"/>
          </a:p>
          <a:p>
            <a:pPr marL="800100" lvl="1" indent="-342900" fontAlgn="ctr">
              <a:spcBef>
                <a:spcPct val="20000"/>
              </a:spcBef>
              <a:defRPr/>
            </a:pPr>
            <a:r>
              <a:rPr kumimoji="0" lang="da-D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	Reduktion af genindlæggelser  (2,1 -</a:t>
            </a:r>
            <a:r>
              <a:rPr kumimoji="0" lang="da-DK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r>
              <a:rPr kumimoji="0" lang="da-D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0,97 indlæggelser)</a:t>
            </a:r>
          </a:p>
          <a:p>
            <a:pPr marL="800100" lvl="1" indent="-342900" fontAlgn="ctr">
              <a:spcBef>
                <a:spcPct val="20000"/>
              </a:spcBef>
              <a:buFontTx/>
              <a:buChar char="-"/>
              <a:defRPr/>
            </a:pPr>
            <a:r>
              <a:rPr kumimoji="0" lang="da-D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Reduktion af </a:t>
            </a:r>
            <a:r>
              <a:rPr lang="da-DK" dirty="0" smtClean="0"/>
              <a:t>s</a:t>
            </a:r>
            <a:r>
              <a:rPr kumimoji="0" lang="da-DK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engedage</a:t>
            </a:r>
            <a:r>
              <a:rPr kumimoji="0" lang="da-D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(5,5 -&gt; 4,5</a:t>
            </a:r>
            <a:r>
              <a:rPr kumimoji="0" lang="da-DK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dage</a:t>
            </a:r>
            <a:r>
              <a:rPr kumimoji="0" lang="da-D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800100" lvl="1" indent="-342900" fontAlgn="ctr">
              <a:spcBef>
                <a:spcPct val="20000"/>
              </a:spcBef>
              <a:buFontTx/>
              <a:buChar char="-"/>
              <a:defRPr/>
            </a:pPr>
            <a:r>
              <a:rPr kumimoji="0" lang="da-D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Reduktion af ambulante besøg (4,5 </a:t>
            </a:r>
            <a:r>
              <a:rPr lang="da-DK" dirty="0" smtClean="0"/>
              <a:t>-&gt; 2,3 besøg</a:t>
            </a:r>
            <a:r>
              <a:rPr kumimoji="0" lang="da-D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800100" lvl="1" indent="-342900" fontAlgn="ctr">
              <a:spcBef>
                <a:spcPct val="20000"/>
              </a:spcBef>
              <a:buFontTx/>
              <a:buChar char="-"/>
              <a:defRPr/>
            </a:pPr>
            <a:r>
              <a:rPr lang="da-DK" dirty="0" smtClean="0"/>
              <a:t>Øget årligt brug af egen læge (6 -&gt; 9 besøg)</a:t>
            </a:r>
          </a:p>
          <a:p>
            <a:pPr marL="742950" lvl="1" indent="-285750" fontAlgn="ctr">
              <a:spcBef>
                <a:spcPct val="20000"/>
              </a:spcBef>
              <a:defRPr/>
            </a:pPr>
            <a:endParaRPr lang="da-DK" dirty="0" smtClean="0"/>
          </a:p>
          <a:p>
            <a:pPr marL="342900" marR="0" lvl="0" indent="-342900" algn="l" defTabSz="914400" rtl="0" eaLnBrk="1" fontAlgn="ctr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Reduktion i kommunale</a:t>
            </a:r>
            <a:r>
              <a:rPr kumimoji="0" lang="da-DK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pleje- og omsorgsydelser (10.000 Kr./årligt)</a:t>
            </a:r>
            <a:endParaRPr kumimoji="0" lang="da-DK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ctr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Frigøre tid</a:t>
            </a:r>
            <a:r>
              <a:rPr kumimoji="0" lang="da-DK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a-D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blandt regionalt og kommunalt personale</a:t>
            </a:r>
          </a:p>
          <a:p>
            <a:pPr marL="342900" marR="0" lvl="0" indent="-342900" algn="l" defTabSz="914400" rtl="0" eaLnBrk="1" fontAlgn="ctr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Reduktion i antallet af utilsigtede hændelser </a:t>
            </a:r>
            <a:r>
              <a:rPr kumimoji="0" lang="da-DK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a-D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sektorovergangene</a:t>
            </a:r>
          </a:p>
          <a:p>
            <a:pPr marL="342900" lvl="0" indent="-342900" fontAlgn="ctr">
              <a:lnSpc>
                <a:spcPct val="16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da-DK" dirty="0" smtClean="0"/>
              <a:t>Patient </a:t>
            </a:r>
            <a:r>
              <a:rPr lang="da-DK" dirty="0" err="1" smtClean="0"/>
              <a:t>Empowerment</a:t>
            </a:r>
            <a:endParaRPr lang="da-DK" dirty="0" smtClean="0"/>
          </a:p>
          <a:p>
            <a:pPr marL="342900" lvl="0" indent="-342900" fontAlgn="ctr">
              <a:lnSpc>
                <a:spcPct val="16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da-DK" dirty="0" smtClean="0"/>
              <a:t>Forbedring af patientens tryghed og tilfredshed samt </a:t>
            </a:r>
          </a:p>
          <a:p>
            <a:pPr marL="342900" lvl="0" indent="-342900" fontAlgn="ctr">
              <a:lnSpc>
                <a:spcPct val="160000"/>
              </a:lnSpc>
              <a:spcBef>
                <a:spcPct val="20000"/>
              </a:spcBef>
              <a:defRPr/>
            </a:pPr>
            <a:r>
              <a:rPr lang="da-DK" dirty="0" smtClean="0"/>
              <a:t>	stigende livskvalitet (målt ved QALY)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http://mlbblogger.files.wordpress.com/2011/10/handshake-de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9286" y="3645024"/>
            <a:ext cx="2584713" cy="1938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Autofit/>
          </a:bodyPr>
          <a:lstStyle/>
          <a:p>
            <a:r>
              <a:rPr lang="da-DK" sz="3600" dirty="0" smtClean="0"/>
              <a:t>Evaluerings- og forskningsindsats</a:t>
            </a:r>
            <a:endParaRPr lang="da-DK" sz="3600" dirty="0"/>
          </a:p>
        </p:txBody>
      </p:sp>
      <p:sp>
        <p:nvSpPr>
          <p:cNvPr id="5" name="Pladsholder til indhold 4"/>
          <p:cNvSpPr>
            <a:spLocks noGrp="1"/>
          </p:cNvSpPr>
          <p:nvPr>
            <p:ph sz="half" idx="1"/>
          </p:nvPr>
        </p:nvSpPr>
        <p:spPr>
          <a:xfrm>
            <a:off x="251520" y="2712173"/>
            <a:ext cx="3096344" cy="33811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1800" dirty="0" smtClean="0"/>
          </a:p>
          <a:p>
            <a:pPr marL="0" indent="0">
              <a:buNone/>
            </a:pPr>
            <a:r>
              <a:rPr lang="da-DK" sz="1600" b="1" dirty="0" err="1" smtClean="0">
                <a:latin typeface="Constantia" pitchFamily="18" charset="0"/>
              </a:rPr>
              <a:t>Randomiseret</a:t>
            </a:r>
            <a:r>
              <a:rPr lang="da-DK" sz="1600" b="1" dirty="0" smtClean="0">
                <a:latin typeface="Constantia" pitchFamily="18" charset="0"/>
              </a:rPr>
              <a:t> forskningsdesign</a:t>
            </a:r>
          </a:p>
          <a:p>
            <a:pPr marL="0" indent="0">
              <a:buNone/>
            </a:pPr>
            <a:endParaRPr lang="da-DK" sz="1600" dirty="0" smtClean="0">
              <a:latin typeface="Constantia" pitchFamily="18" charset="0"/>
            </a:endParaRPr>
          </a:p>
          <a:p>
            <a:pPr marL="0" indent="0"/>
            <a:r>
              <a:rPr lang="da-DK" sz="1600" dirty="0" smtClean="0">
                <a:latin typeface="Constantia" pitchFamily="18" charset="0"/>
              </a:rPr>
              <a:t>Inklusions og kontrol gruppe</a:t>
            </a:r>
          </a:p>
          <a:p>
            <a:pPr marL="0" indent="0">
              <a:buNone/>
            </a:pPr>
            <a:endParaRPr lang="da-DK" sz="1600" dirty="0" smtClean="0">
              <a:latin typeface="Constantia" pitchFamily="18" charset="0"/>
            </a:endParaRPr>
          </a:p>
          <a:p>
            <a:pPr marL="0" indent="0"/>
            <a:r>
              <a:rPr lang="da-DK" sz="1600" dirty="0" smtClean="0">
                <a:latin typeface="Constantia" pitchFamily="18" charset="0"/>
              </a:rPr>
              <a:t>Forskningsmæssig evidens for effekten af telemedicin. </a:t>
            </a:r>
          </a:p>
          <a:p>
            <a:pPr marL="0" indent="0">
              <a:buNone/>
            </a:pPr>
            <a:endParaRPr lang="da-DK" sz="1600" dirty="0" smtClean="0">
              <a:latin typeface="Constantia" pitchFamily="18" charset="0"/>
            </a:endParaRPr>
          </a:p>
          <a:p>
            <a:pPr marL="0" indent="0"/>
            <a:r>
              <a:rPr lang="da-DK" sz="1600" dirty="0" smtClean="0">
                <a:latin typeface="Constantia" pitchFamily="18" charset="0"/>
              </a:rPr>
              <a:t>Svar på TeleCare Nords business case. </a:t>
            </a:r>
          </a:p>
          <a:p>
            <a:pPr marL="0" indent="0">
              <a:buNone/>
            </a:pPr>
            <a:endParaRPr lang="da-DK" sz="2900" dirty="0" smtClean="0"/>
          </a:p>
          <a:p>
            <a:pPr>
              <a:buNone/>
            </a:pPr>
            <a:endParaRPr lang="da-DK" dirty="0"/>
          </a:p>
        </p:txBody>
      </p:sp>
      <p:grpSp>
        <p:nvGrpSpPr>
          <p:cNvPr id="2" name="Gruppe 13"/>
          <p:cNvGrpSpPr/>
          <p:nvPr/>
        </p:nvGrpSpPr>
        <p:grpSpPr>
          <a:xfrm>
            <a:off x="3635896" y="1556792"/>
            <a:ext cx="5256584" cy="4536504"/>
            <a:chOff x="1043608" y="1268760"/>
            <a:chExt cx="7128792" cy="4896544"/>
          </a:xfrm>
        </p:grpSpPr>
        <p:sp>
          <p:nvSpPr>
            <p:cNvPr id="7" name="Rektangel 6"/>
            <p:cNvSpPr/>
            <p:nvPr/>
          </p:nvSpPr>
          <p:spPr>
            <a:xfrm>
              <a:off x="1043608" y="1916832"/>
              <a:ext cx="7128792" cy="720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600" dirty="0" smtClean="0">
                  <a:solidFill>
                    <a:schemeClr val="bg1"/>
                  </a:solidFill>
                </a:rPr>
                <a:t>Forskningsdesign </a:t>
              </a:r>
              <a:endParaRPr lang="da-DK" sz="1600" dirty="0">
                <a:solidFill>
                  <a:schemeClr val="bg1"/>
                </a:solidFill>
              </a:endParaRPr>
            </a:p>
          </p:txBody>
        </p:sp>
        <p:sp>
          <p:nvSpPr>
            <p:cNvPr id="8" name="Rektangel 7"/>
            <p:cNvSpPr/>
            <p:nvPr/>
          </p:nvSpPr>
          <p:spPr>
            <a:xfrm>
              <a:off x="1043608" y="2636912"/>
              <a:ext cx="2304256" cy="18002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600" dirty="0" smtClean="0">
                  <a:solidFill>
                    <a:schemeClr val="bg1"/>
                  </a:solidFill>
                </a:rPr>
                <a:t>Ph.d. Projekt </a:t>
              </a:r>
              <a:r>
                <a:rPr lang="da-DK" sz="1600" dirty="0" err="1" smtClean="0">
                  <a:solidFill>
                    <a:schemeClr val="bg1"/>
                  </a:solidFill>
                </a:rPr>
                <a:t>Patientnært</a:t>
              </a:r>
              <a:r>
                <a:rPr lang="da-DK" sz="1600" dirty="0" smtClean="0">
                  <a:solidFill>
                    <a:schemeClr val="bg1"/>
                  </a:solidFill>
                </a:rPr>
                <a:t> fokus</a:t>
              </a:r>
            </a:p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sp>
          <p:nvSpPr>
            <p:cNvPr id="9" name="Rektangel 8"/>
            <p:cNvSpPr/>
            <p:nvPr/>
          </p:nvSpPr>
          <p:spPr>
            <a:xfrm>
              <a:off x="3131840" y="2636912"/>
              <a:ext cx="2736304" cy="18002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600" dirty="0" smtClean="0">
                  <a:solidFill>
                    <a:schemeClr val="bg1"/>
                  </a:solidFill>
                </a:rPr>
                <a:t>Ph.d. Projekt beskrivelse</a:t>
              </a:r>
            </a:p>
            <a:p>
              <a:pPr algn="ctr"/>
              <a:r>
                <a:rPr lang="da-DK" sz="1600" dirty="0" smtClean="0">
                  <a:solidFill>
                    <a:schemeClr val="bg1"/>
                  </a:solidFill>
                </a:rPr>
                <a:t>Sundheds økonomi</a:t>
              </a:r>
            </a:p>
            <a:p>
              <a:pPr algn="ctr"/>
              <a:r>
                <a:rPr lang="da-DK" sz="1600" dirty="0" smtClean="0">
                  <a:solidFill>
                    <a:schemeClr val="tx1"/>
                  </a:solidFill>
                </a:rPr>
                <a:t> </a:t>
              </a:r>
              <a:endParaRPr lang="da-DK" sz="1600" dirty="0">
                <a:solidFill>
                  <a:schemeClr val="tx1"/>
                </a:solidFill>
              </a:endParaRPr>
            </a:p>
          </p:txBody>
        </p:sp>
        <p:sp>
          <p:nvSpPr>
            <p:cNvPr id="10" name="Rektangel 9"/>
            <p:cNvSpPr/>
            <p:nvPr/>
          </p:nvSpPr>
          <p:spPr>
            <a:xfrm>
              <a:off x="5868144" y="2636912"/>
              <a:ext cx="2304256" cy="18002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600" dirty="0" smtClean="0">
                  <a:solidFill>
                    <a:schemeClr val="bg1"/>
                  </a:solidFill>
                </a:rPr>
                <a:t>Ph.d. Projekt beskrivelse</a:t>
              </a:r>
            </a:p>
            <a:p>
              <a:pPr algn="ctr"/>
              <a:r>
                <a:rPr lang="da-DK" sz="1600" dirty="0" smtClean="0">
                  <a:solidFill>
                    <a:schemeClr val="bg1"/>
                  </a:solidFill>
                </a:rPr>
                <a:t>Organisation og samarbejde</a:t>
              </a:r>
            </a:p>
            <a:p>
              <a:pPr algn="ctr"/>
              <a:r>
                <a:rPr lang="da-DK" sz="1600" dirty="0" smtClean="0">
                  <a:solidFill>
                    <a:schemeClr val="tx1"/>
                  </a:solidFill>
                </a:rPr>
                <a:t> </a:t>
              </a:r>
              <a:endParaRPr lang="da-DK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ktangel 10"/>
            <p:cNvSpPr/>
            <p:nvPr/>
          </p:nvSpPr>
          <p:spPr>
            <a:xfrm>
              <a:off x="1043608" y="4149080"/>
              <a:ext cx="7128792" cy="1152128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600" dirty="0" smtClean="0">
                  <a:solidFill>
                    <a:schemeClr val="tx1"/>
                  </a:solidFill>
                </a:rPr>
                <a:t>Ph.d. publiceringsplan </a:t>
              </a:r>
              <a:endParaRPr lang="da-DK" sz="1600" dirty="0">
                <a:solidFill>
                  <a:schemeClr val="tx1"/>
                </a:solidFill>
              </a:endParaRPr>
            </a:p>
          </p:txBody>
        </p:sp>
        <p:sp>
          <p:nvSpPr>
            <p:cNvPr id="12" name="Rektangel 11"/>
            <p:cNvSpPr/>
            <p:nvPr/>
          </p:nvSpPr>
          <p:spPr>
            <a:xfrm>
              <a:off x="1043608" y="5301208"/>
              <a:ext cx="7128792" cy="86409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600" dirty="0" smtClean="0">
                  <a:solidFill>
                    <a:schemeClr val="tx1"/>
                  </a:solidFill>
                </a:rPr>
                <a:t>Fælles økonomiske indikatorer</a:t>
              </a:r>
            </a:p>
            <a:p>
              <a:pPr algn="ctr"/>
              <a:r>
                <a:rPr lang="da-DK" sz="1600" dirty="0" smtClean="0">
                  <a:solidFill>
                    <a:schemeClr val="tx1"/>
                  </a:solidFill>
                </a:rPr>
                <a:t>Løbende udtræk fra regionale/kommunale systemer </a:t>
              </a:r>
              <a:endParaRPr lang="da-DK" sz="1600" dirty="0">
                <a:solidFill>
                  <a:schemeClr val="tx1"/>
                </a:solidFill>
              </a:endParaRPr>
            </a:p>
          </p:txBody>
        </p:sp>
        <p:sp>
          <p:nvSpPr>
            <p:cNvPr id="13" name="Rektangel 12"/>
            <p:cNvSpPr/>
            <p:nvPr/>
          </p:nvSpPr>
          <p:spPr>
            <a:xfrm>
              <a:off x="1043608" y="1268760"/>
              <a:ext cx="7128792" cy="64807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600" dirty="0" smtClean="0">
                  <a:solidFill>
                    <a:schemeClr val="tx1"/>
                  </a:solidFill>
                </a:rPr>
                <a:t>TeleCare Nord Business Case</a:t>
              </a:r>
              <a:endParaRPr lang="da-DK" sz="1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" name="Pladsholder til indhold 8" descr="AAU_LOGO_RG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22878"/>
            <a:ext cx="3240360" cy="16581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07504" y="618424"/>
            <a:ext cx="8856984" cy="866360"/>
          </a:xfrm>
        </p:spPr>
        <p:txBody>
          <a:bodyPr>
            <a:normAutofit/>
          </a:bodyPr>
          <a:lstStyle/>
          <a:p>
            <a:r>
              <a:rPr lang="da-DK" dirty="0" smtClean="0"/>
              <a:t>Projektorganisering og forankring i eksisterende tværsektorielle samarbejdsfora   </a:t>
            </a:r>
            <a:endParaRPr lang="da-DK" dirty="0"/>
          </a:p>
        </p:txBody>
      </p:sp>
      <p:grpSp>
        <p:nvGrpSpPr>
          <p:cNvPr id="2" name="Group 2"/>
          <p:cNvGrpSpPr>
            <a:grpSpLocks noGrp="1"/>
          </p:cNvGrpSpPr>
          <p:nvPr/>
        </p:nvGrpSpPr>
        <p:grpSpPr bwMode="auto">
          <a:xfrm>
            <a:off x="827584" y="1628800"/>
            <a:ext cx="7776694" cy="4322280"/>
            <a:chOff x="408" y="1152"/>
            <a:chExt cx="16445" cy="11319"/>
          </a:xfrm>
        </p:grpSpPr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9849" y="6432"/>
              <a:ext cx="5939" cy="1697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Politisk referencegruppe Kommunekontaktudvalget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9924" y="4379"/>
              <a:ext cx="6929" cy="1676"/>
            </a:xfrm>
            <a:prstGeom prst="flowChart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Politisk referencegruppe Sundhedskoordinationsudvalget</a:t>
              </a:r>
              <a:endParaRPr kumimoji="0" lang="da-DK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5738" y="9449"/>
              <a:ext cx="609" cy="30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a-DK" sz="12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IT </a:t>
              </a:r>
              <a:endParaRPr kumimoji="0" lang="da-DK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5748" y="6612"/>
              <a:ext cx="3620" cy="6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a-DK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Forretningsudvalg</a:t>
              </a:r>
              <a:endParaRPr kumimoji="0" lang="da-DK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5748" y="4668"/>
              <a:ext cx="3624" cy="16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a-DK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TeleCare Nord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a-DK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Styregruppe</a:t>
              </a:r>
              <a:endParaRPr kumimoji="0" lang="da-DK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6651" y="9444"/>
              <a:ext cx="720" cy="30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a-DK" sz="12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Sundhed</a:t>
              </a:r>
              <a:endParaRPr kumimoji="0" lang="da-DK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7869" y="9444"/>
              <a:ext cx="665" cy="30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a-DK" sz="12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Organisation</a:t>
              </a:r>
              <a:endParaRPr kumimoji="0" lang="da-DK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8772" y="9444"/>
              <a:ext cx="779" cy="30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a-DK" sz="12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Implementering</a:t>
              </a:r>
              <a:endParaRPr kumimoji="0" lang="da-DK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8" name="AutoShape 11"/>
            <p:cNvCxnSpPr>
              <a:cxnSpLocks noChangeShapeType="1"/>
            </p:cNvCxnSpPr>
            <p:nvPr/>
          </p:nvCxnSpPr>
          <p:spPr bwMode="auto">
            <a:xfrm>
              <a:off x="408" y="4169"/>
              <a:ext cx="1568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sp>
          <p:nvSpPr>
            <p:cNvPr id="19" name="Oval 12"/>
            <p:cNvSpPr>
              <a:spLocks noChangeArrowheads="1"/>
            </p:cNvSpPr>
            <p:nvPr/>
          </p:nvSpPr>
          <p:spPr bwMode="auto">
            <a:xfrm>
              <a:off x="865" y="4357"/>
              <a:ext cx="4568" cy="339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Administrativ referencegruppe</a:t>
              </a:r>
              <a:endParaRPr kumimoji="0" lang="da-DK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Den administrative styregruppe for sundhedsaftalerne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Oval 13"/>
            <p:cNvSpPr>
              <a:spLocks noChangeArrowheads="1"/>
            </p:cNvSpPr>
            <p:nvPr/>
          </p:nvSpPr>
          <p:spPr bwMode="auto">
            <a:xfrm>
              <a:off x="4303" y="7722"/>
              <a:ext cx="2765" cy="103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a-DK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Sekretariat</a:t>
              </a:r>
              <a:endParaRPr kumimoji="0" lang="da-DK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1" name="AutoShape 14"/>
            <p:cNvCxnSpPr>
              <a:cxnSpLocks noChangeShapeType="1"/>
            </p:cNvCxnSpPr>
            <p:nvPr/>
          </p:nvCxnSpPr>
          <p:spPr bwMode="auto">
            <a:xfrm>
              <a:off x="6240" y="9024"/>
              <a:ext cx="292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2" name="AutoShape 15"/>
            <p:cNvCxnSpPr>
              <a:cxnSpLocks noChangeShapeType="1"/>
            </p:cNvCxnSpPr>
            <p:nvPr/>
          </p:nvCxnSpPr>
          <p:spPr bwMode="auto">
            <a:xfrm>
              <a:off x="6252" y="9024"/>
              <a:ext cx="0" cy="4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3" name="AutoShape 16"/>
            <p:cNvCxnSpPr>
              <a:cxnSpLocks noChangeShapeType="1"/>
            </p:cNvCxnSpPr>
            <p:nvPr/>
          </p:nvCxnSpPr>
          <p:spPr bwMode="auto">
            <a:xfrm>
              <a:off x="7140" y="9024"/>
              <a:ext cx="0" cy="4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4" name="AutoShape 17"/>
            <p:cNvCxnSpPr>
              <a:cxnSpLocks noChangeShapeType="1"/>
            </p:cNvCxnSpPr>
            <p:nvPr/>
          </p:nvCxnSpPr>
          <p:spPr bwMode="auto">
            <a:xfrm>
              <a:off x="8172" y="9024"/>
              <a:ext cx="0" cy="4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5" name="AutoShape 18"/>
            <p:cNvCxnSpPr>
              <a:cxnSpLocks noChangeShapeType="1"/>
            </p:cNvCxnSpPr>
            <p:nvPr/>
          </p:nvCxnSpPr>
          <p:spPr bwMode="auto">
            <a:xfrm>
              <a:off x="9168" y="9024"/>
              <a:ext cx="0" cy="4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6" name="AutoShape 19"/>
            <p:cNvCxnSpPr>
              <a:cxnSpLocks noChangeShapeType="1"/>
            </p:cNvCxnSpPr>
            <p:nvPr/>
          </p:nvCxnSpPr>
          <p:spPr bwMode="auto">
            <a:xfrm flipH="1" flipV="1">
              <a:off x="7620" y="7272"/>
              <a:ext cx="12" cy="175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" name="AutoShape 20"/>
            <p:cNvCxnSpPr>
              <a:cxnSpLocks noChangeShapeType="1"/>
            </p:cNvCxnSpPr>
            <p:nvPr/>
          </p:nvCxnSpPr>
          <p:spPr bwMode="auto">
            <a:xfrm flipV="1">
              <a:off x="7620" y="6336"/>
              <a:ext cx="0" cy="27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8" name="AutoShape 21"/>
            <p:cNvCxnSpPr>
              <a:cxnSpLocks noChangeShapeType="1"/>
            </p:cNvCxnSpPr>
            <p:nvPr/>
          </p:nvCxnSpPr>
          <p:spPr bwMode="auto">
            <a:xfrm flipV="1">
              <a:off x="7064" y="8172"/>
              <a:ext cx="556" cy="1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29" name="Rectangle 22"/>
            <p:cNvSpPr>
              <a:spLocks noChangeArrowheads="1"/>
            </p:cNvSpPr>
            <p:nvPr/>
          </p:nvSpPr>
          <p:spPr bwMode="auto">
            <a:xfrm>
              <a:off x="4416" y="3528"/>
              <a:ext cx="2504" cy="64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a-DK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Region</a:t>
              </a:r>
              <a:r>
                <a:rPr kumimoji="0" lang="da-DK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endParaRPr kumimoji="0" lang="da-DK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0" name="AutoShape 23"/>
            <p:cNvCxnSpPr>
              <a:cxnSpLocks noChangeShapeType="1"/>
            </p:cNvCxnSpPr>
            <p:nvPr/>
          </p:nvCxnSpPr>
          <p:spPr bwMode="auto">
            <a:xfrm flipV="1">
              <a:off x="7632" y="3900"/>
              <a:ext cx="0" cy="7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1" name="AutoShape 24"/>
            <p:cNvCxnSpPr>
              <a:cxnSpLocks noChangeShapeType="1"/>
            </p:cNvCxnSpPr>
            <p:nvPr/>
          </p:nvCxnSpPr>
          <p:spPr bwMode="auto">
            <a:xfrm>
              <a:off x="6924" y="3888"/>
              <a:ext cx="136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2" name="Rectangle 25"/>
            <p:cNvSpPr>
              <a:spLocks noChangeArrowheads="1"/>
            </p:cNvSpPr>
            <p:nvPr/>
          </p:nvSpPr>
          <p:spPr bwMode="auto">
            <a:xfrm>
              <a:off x="5904" y="1152"/>
              <a:ext cx="2506" cy="4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a-DK"/>
            </a:p>
          </p:txBody>
        </p:sp>
        <p:sp>
          <p:nvSpPr>
            <p:cNvPr id="33" name="Rectangle 26"/>
            <p:cNvSpPr>
              <a:spLocks noChangeArrowheads="1"/>
            </p:cNvSpPr>
            <p:nvPr/>
          </p:nvSpPr>
          <p:spPr bwMode="auto">
            <a:xfrm>
              <a:off x="6144" y="1392"/>
              <a:ext cx="2506" cy="4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a-DK"/>
            </a:p>
          </p:txBody>
        </p:sp>
        <p:sp>
          <p:nvSpPr>
            <p:cNvPr id="34" name="Rectangle 27"/>
            <p:cNvSpPr>
              <a:spLocks noChangeArrowheads="1"/>
            </p:cNvSpPr>
            <p:nvPr/>
          </p:nvSpPr>
          <p:spPr bwMode="auto">
            <a:xfrm>
              <a:off x="6384" y="1632"/>
              <a:ext cx="2506" cy="4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a-DK"/>
            </a:p>
          </p:txBody>
        </p:sp>
        <p:sp>
          <p:nvSpPr>
            <p:cNvPr id="35" name="Rectangle 28"/>
            <p:cNvSpPr>
              <a:spLocks noChangeArrowheads="1"/>
            </p:cNvSpPr>
            <p:nvPr/>
          </p:nvSpPr>
          <p:spPr bwMode="auto">
            <a:xfrm>
              <a:off x="6624" y="1872"/>
              <a:ext cx="2506" cy="4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a-DK"/>
            </a:p>
          </p:txBody>
        </p:sp>
        <p:sp>
          <p:nvSpPr>
            <p:cNvPr id="36" name="Rectangle 29"/>
            <p:cNvSpPr>
              <a:spLocks noChangeArrowheads="1"/>
            </p:cNvSpPr>
            <p:nvPr/>
          </p:nvSpPr>
          <p:spPr bwMode="auto">
            <a:xfrm>
              <a:off x="6864" y="2112"/>
              <a:ext cx="2506" cy="4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a-DK"/>
            </a:p>
          </p:txBody>
        </p:sp>
        <p:sp>
          <p:nvSpPr>
            <p:cNvPr id="37" name="Rectangle 30"/>
            <p:cNvSpPr>
              <a:spLocks noChangeArrowheads="1"/>
            </p:cNvSpPr>
            <p:nvPr/>
          </p:nvSpPr>
          <p:spPr bwMode="auto">
            <a:xfrm>
              <a:off x="7104" y="2352"/>
              <a:ext cx="2506" cy="4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a-DK"/>
            </a:p>
          </p:txBody>
        </p:sp>
        <p:sp>
          <p:nvSpPr>
            <p:cNvPr id="38" name="Rectangle 31"/>
            <p:cNvSpPr>
              <a:spLocks noChangeArrowheads="1"/>
            </p:cNvSpPr>
            <p:nvPr/>
          </p:nvSpPr>
          <p:spPr bwMode="auto">
            <a:xfrm>
              <a:off x="7344" y="2592"/>
              <a:ext cx="2506" cy="4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a-DK"/>
            </a:p>
          </p:txBody>
        </p:sp>
        <p:sp>
          <p:nvSpPr>
            <p:cNvPr id="39" name="Rectangle 32"/>
            <p:cNvSpPr>
              <a:spLocks noChangeArrowheads="1"/>
            </p:cNvSpPr>
            <p:nvPr/>
          </p:nvSpPr>
          <p:spPr bwMode="auto">
            <a:xfrm>
              <a:off x="7584" y="2832"/>
              <a:ext cx="2506" cy="4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a-DK"/>
            </a:p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7824" y="3072"/>
              <a:ext cx="2506" cy="4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a-DK"/>
            </a:p>
          </p:txBody>
        </p:sp>
        <p:sp>
          <p:nvSpPr>
            <p:cNvPr id="41" name="Rectangle 34"/>
            <p:cNvSpPr>
              <a:spLocks noChangeArrowheads="1"/>
            </p:cNvSpPr>
            <p:nvPr/>
          </p:nvSpPr>
          <p:spPr bwMode="auto">
            <a:xfrm>
              <a:off x="8064" y="3312"/>
              <a:ext cx="2506" cy="4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a-DK"/>
            </a:p>
          </p:txBody>
        </p:sp>
        <p:sp>
          <p:nvSpPr>
            <p:cNvPr id="42" name="Rectangle 35"/>
            <p:cNvSpPr>
              <a:spLocks noChangeArrowheads="1"/>
            </p:cNvSpPr>
            <p:nvPr/>
          </p:nvSpPr>
          <p:spPr bwMode="auto">
            <a:xfrm>
              <a:off x="8304" y="3552"/>
              <a:ext cx="2506" cy="61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a-DK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Kommuner</a:t>
              </a:r>
              <a:endParaRPr kumimoji="0" lang="da-DK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43" name="AutoShape 36"/>
            <p:cNvCxnSpPr>
              <a:cxnSpLocks noChangeShapeType="1"/>
            </p:cNvCxnSpPr>
            <p:nvPr/>
          </p:nvCxnSpPr>
          <p:spPr bwMode="auto">
            <a:xfrm flipH="1">
              <a:off x="9368" y="5301"/>
              <a:ext cx="55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4" name="AutoShape 37"/>
            <p:cNvCxnSpPr>
              <a:cxnSpLocks noChangeShapeType="1"/>
            </p:cNvCxnSpPr>
            <p:nvPr/>
          </p:nvCxnSpPr>
          <p:spPr bwMode="auto">
            <a:xfrm>
              <a:off x="9372" y="6072"/>
              <a:ext cx="1086" cy="73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5" name="AutoShape 38"/>
            <p:cNvCxnSpPr>
              <a:cxnSpLocks noChangeShapeType="1"/>
            </p:cNvCxnSpPr>
            <p:nvPr/>
          </p:nvCxnSpPr>
          <p:spPr bwMode="auto">
            <a:xfrm>
              <a:off x="5448" y="5866"/>
              <a:ext cx="3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RSI oplæg til programstyregruppe">
  <a:themeElements>
    <a:clrScheme name="RSI oplæg til programstyregruppe 1">
      <a:dk1>
        <a:srgbClr val="E6BC3F"/>
      </a:dk1>
      <a:lt1>
        <a:srgbClr val="FFFFFF"/>
      </a:lt1>
      <a:dk2>
        <a:srgbClr val="4A151D"/>
      </a:dk2>
      <a:lt2>
        <a:srgbClr val="FFFFFF"/>
      </a:lt2>
      <a:accent1>
        <a:srgbClr val="822433"/>
      </a:accent1>
      <a:accent2>
        <a:srgbClr val="006983"/>
      </a:accent2>
      <a:accent3>
        <a:srgbClr val="B1AAAB"/>
      </a:accent3>
      <a:accent4>
        <a:srgbClr val="DADADA"/>
      </a:accent4>
      <a:accent5>
        <a:srgbClr val="C1ACAD"/>
      </a:accent5>
      <a:accent6>
        <a:srgbClr val="005E76"/>
      </a:accent6>
      <a:hlink>
        <a:srgbClr val="E37222"/>
      </a:hlink>
      <a:folHlink>
        <a:srgbClr val="3C8A2E"/>
      </a:folHlink>
    </a:clrScheme>
    <a:fontScheme name="RSI oplæg til programstyregrupp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RSI oplæg til programstyregruppe 1">
        <a:dk1>
          <a:srgbClr val="E6BC3F"/>
        </a:dk1>
        <a:lt1>
          <a:srgbClr val="FFFFFF"/>
        </a:lt1>
        <a:dk2>
          <a:srgbClr val="4A151D"/>
        </a:dk2>
        <a:lt2>
          <a:srgbClr val="FFFFFF"/>
        </a:lt2>
        <a:accent1>
          <a:srgbClr val="822433"/>
        </a:accent1>
        <a:accent2>
          <a:srgbClr val="006983"/>
        </a:accent2>
        <a:accent3>
          <a:srgbClr val="B1AAAB"/>
        </a:accent3>
        <a:accent4>
          <a:srgbClr val="DADADA"/>
        </a:accent4>
        <a:accent5>
          <a:srgbClr val="C1ACAD"/>
        </a:accent5>
        <a:accent6>
          <a:srgbClr val="005E76"/>
        </a:accent6>
        <a:hlink>
          <a:srgbClr val="E37222"/>
        </a:hlink>
        <a:folHlink>
          <a:srgbClr val="3C8A2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SI oplæg til programstyregruppe 2">
        <a:dk1>
          <a:srgbClr val="6B6B6B"/>
        </a:dk1>
        <a:lt1>
          <a:srgbClr val="FDFDFD"/>
        </a:lt1>
        <a:dk2>
          <a:srgbClr val="822433"/>
        </a:dk2>
        <a:lt2>
          <a:srgbClr val="E6BC3F"/>
        </a:lt2>
        <a:accent1>
          <a:srgbClr val="E37222"/>
        </a:accent1>
        <a:accent2>
          <a:srgbClr val="006983"/>
        </a:accent2>
        <a:accent3>
          <a:srgbClr val="FEFEFE"/>
        </a:accent3>
        <a:accent4>
          <a:srgbClr val="5A5A5A"/>
        </a:accent4>
        <a:accent5>
          <a:srgbClr val="EFBCAB"/>
        </a:accent5>
        <a:accent6>
          <a:srgbClr val="005E76"/>
        </a:accent6>
        <a:hlink>
          <a:srgbClr val="822433"/>
        </a:hlink>
        <a:folHlink>
          <a:srgbClr val="3C8A2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egion Nordjylland">
  <a:themeElements>
    <a:clrScheme name="1 Print RegionNordjylland">
      <a:dk1>
        <a:sysClr val="windowText" lastClr="000000"/>
      </a:dk1>
      <a:lt1>
        <a:srgbClr val="4E161F"/>
      </a:lt1>
      <a:dk2>
        <a:srgbClr val="FFFFFF"/>
      </a:dk2>
      <a:lt2>
        <a:srgbClr val="822433"/>
      </a:lt2>
      <a:accent1>
        <a:srgbClr val="822433"/>
      </a:accent1>
      <a:accent2>
        <a:srgbClr val="E37222"/>
      </a:accent2>
      <a:accent3>
        <a:srgbClr val="4E161F"/>
      </a:accent3>
      <a:accent4>
        <a:srgbClr val="C00000"/>
      </a:accent4>
      <a:accent5>
        <a:srgbClr val="FF4040"/>
      </a:accent5>
      <a:accent6>
        <a:srgbClr val="000000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Forløb">
  <a:themeElements>
    <a:clrScheme name="Forløb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orløb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rløb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RSI oplæg til programstyregruppe</Template>
  <TotalTime>631</TotalTime>
  <Words>943</Words>
  <Application>Microsoft Office PowerPoint</Application>
  <PresentationFormat>Skærmshow (4:3)</PresentationFormat>
  <Paragraphs>209</Paragraphs>
  <Slides>23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Integrerede OLE-servere</vt:lpstr>
      </vt:variant>
      <vt:variant>
        <vt:i4>1</vt:i4>
      </vt:variant>
      <vt:variant>
        <vt:lpstr>Diastitler</vt:lpstr>
      </vt:variant>
      <vt:variant>
        <vt:i4>23</vt:i4>
      </vt:variant>
    </vt:vector>
  </HeadingPairs>
  <TitlesOfParts>
    <vt:vector size="27" baseType="lpstr">
      <vt:lpstr>RSI oplæg til programstyregruppe</vt:lpstr>
      <vt:lpstr>Region Nordjylland</vt:lpstr>
      <vt:lpstr>Forløb</vt:lpstr>
      <vt:lpstr>Photo Editor Foto</vt:lpstr>
      <vt:lpstr>Telemedicin i stor skala – er Danmark klar? Erfaringer og perspektiver fra TeleCare Nord</vt:lpstr>
      <vt:lpstr>Telemedicinske løsninger i sundhedsvæsenet</vt:lpstr>
      <vt:lpstr>TeleCare Nord Telemedicin i storskala  </vt:lpstr>
      <vt:lpstr>Den brændende platform</vt:lpstr>
      <vt:lpstr>TeleCare Nord – Telemedicin i storskala </vt:lpstr>
      <vt:lpstr>TeleCare Nord - mål</vt:lpstr>
      <vt:lpstr>TeleCare Nord business case mål </vt:lpstr>
      <vt:lpstr>Evaluerings- og forskningsindsats</vt:lpstr>
      <vt:lpstr>Projektorganisering og forankring i eksisterende tværsektorielle samarbejdsfora   </vt:lpstr>
      <vt:lpstr>Opgave og ansvarsfordeling </vt:lpstr>
      <vt:lpstr>Telemedicinsk løsningskoncept </vt:lpstr>
      <vt:lpstr>Adgang til måledata på Sundhed.dk for borgere og praktiserende læger</vt:lpstr>
      <vt:lpstr>TeleKit - patientdel</vt:lpstr>
      <vt:lpstr>Sundhedsprofessionel del </vt:lpstr>
      <vt:lpstr>De første erfaringer…. </vt:lpstr>
      <vt:lpstr>Mobilt bredbånd i TeleCare Nord</vt:lpstr>
      <vt:lpstr>PowerPoint-præsentation</vt:lpstr>
      <vt:lpstr>PowerPoint-præsentation</vt:lpstr>
      <vt:lpstr>National fokus og stor offentlig indsats </vt:lpstr>
      <vt:lpstr>Bredbånd er en nødvendig infrastruktur for alle</vt:lpstr>
      <vt:lpstr>Er alle i Danmark klar til telemedicin ?</vt:lpstr>
      <vt:lpstr>   Nye muligheder i samarbejde og partnerskaber? </vt:lpstr>
      <vt:lpstr>PowerPoint-præsentation</vt:lpstr>
    </vt:vector>
  </TitlesOfParts>
  <Company>Region Nordjylland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Orientering om RSI: Regionernes Sundheds-it organisation</dc:title>
  <dc:creator>Lene Schilling Muldtofte</dc:creator>
  <cp:lastModifiedBy>Jakob Willer</cp:lastModifiedBy>
  <cp:revision>97</cp:revision>
  <dcterms:created xsi:type="dcterms:W3CDTF">2010-08-11T08:18:42Z</dcterms:created>
  <dcterms:modified xsi:type="dcterms:W3CDTF">2014-06-03T09:09:29Z</dcterms:modified>
</cp:coreProperties>
</file>