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6"/>
  </p:notesMasterIdLst>
  <p:handoutMasterIdLst>
    <p:handoutMasterId r:id="rId17"/>
  </p:handoutMasterIdLst>
  <p:sldIdLst>
    <p:sldId id="449" r:id="rId2"/>
    <p:sldId id="457" r:id="rId3"/>
    <p:sldId id="458" r:id="rId4"/>
    <p:sldId id="459" r:id="rId5"/>
    <p:sldId id="460" r:id="rId6"/>
    <p:sldId id="455" r:id="rId7"/>
    <p:sldId id="453" r:id="rId8"/>
    <p:sldId id="456" r:id="rId9"/>
    <p:sldId id="461" r:id="rId10"/>
    <p:sldId id="377" r:id="rId11"/>
    <p:sldId id="445" r:id="rId12"/>
    <p:sldId id="393" r:id="rId13"/>
    <p:sldId id="435" r:id="rId14"/>
    <p:sldId id="448" r:id="rId15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561" autoAdjust="0"/>
  </p:normalViewPr>
  <p:slideViewPr>
    <p:cSldViewPr>
      <p:cViewPr>
        <p:scale>
          <a:sx n="100" d="100"/>
          <a:sy n="100" d="100"/>
        </p:scale>
        <p:origin x="-522" y="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490" y="-102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700B5-D514-46BB-A7F0-E8286291EBC0}" type="datetimeFigureOut">
              <a:rPr lang="da-DK" smtClean="0"/>
              <a:pPr/>
              <a:t>03-12-2014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75A9C-B78F-45D4-BEFE-D6158A6FF0BF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21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40AC5-93D4-4B16-A37A-3FC9CCBD3A87}" type="datetimeFigureOut">
              <a:rPr lang="da-DK" smtClean="0"/>
              <a:pPr/>
              <a:t>03-12-2014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EC6CB-E3EA-4B02-86D1-CC36D7E9D99E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329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EC6CB-E3EA-4B02-86D1-CC36D7E9D99E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EC6CB-E3EA-4B02-86D1-CC36D7E9D99E}" type="slidenum">
              <a:rPr lang="da-DK" smtClean="0"/>
              <a:pPr/>
              <a:t>12</a:t>
            </a:fld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EC6CB-E3EA-4B02-86D1-CC36D7E9D99E}" type="slidenum">
              <a:rPr lang="da-DK" smtClean="0"/>
              <a:pPr/>
              <a:t>13</a:t>
            </a:fld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EC6CB-E3EA-4B02-86D1-CC36D7E9D99E}" type="slidenum">
              <a:rPr lang="da-DK" smtClean="0"/>
              <a:pPr/>
              <a:t>14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EC6CB-E3EA-4B02-86D1-CC36D7E9D99E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EC6CB-E3EA-4B02-86D1-CC36D7E9D99E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EC6CB-E3EA-4B02-86D1-CC36D7E9D99E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EC6CB-E3EA-4B02-86D1-CC36D7E9D99E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aseline="0" dirty="0" smtClean="0"/>
              <a:t>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EC6CB-E3EA-4B02-86D1-CC36D7E9D99E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EC6CB-E3EA-4B02-86D1-CC36D7E9D99E}" type="slidenum">
              <a:rPr lang="da-DK" smtClean="0"/>
              <a:pPr/>
              <a:t>9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EC6CB-E3EA-4B02-86D1-CC36D7E9D99E}" type="slidenum">
              <a:rPr lang="da-DK" smtClean="0"/>
              <a:pPr/>
              <a:t>10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EC6CB-E3EA-4B02-86D1-CC36D7E9D99E}" type="slidenum">
              <a:rPr lang="da-DK" smtClean="0"/>
              <a:pPr/>
              <a:t>11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3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kumimoji="0" lang="da-DK" dirty="0" smtClean="0"/>
              <a:t>Klik for at redigere titeltypografi i masteren</a:t>
            </a:r>
            <a:endParaRPr kumimoji="0" lang="en-US" dirty="0"/>
          </a:p>
        </p:txBody>
      </p:sp>
      <p:sp>
        <p:nvSpPr>
          <p:cNvPr id="17" name="U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dirty="0" smtClean="0"/>
              <a:t>Klik for at redigere undertiteltypografien i masteren</a:t>
            </a:r>
            <a:endParaRPr kumimoji="0" lang="en-US" dirty="0"/>
          </a:p>
        </p:txBody>
      </p:sp>
      <p:sp>
        <p:nvSpPr>
          <p:cNvPr id="30" name="Pladsholder til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5A53-55B9-40F6-BE61-7198AB50864A}" type="datetimeFigureOut">
              <a:rPr lang="da-DK" smtClean="0"/>
              <a:pPr/>
              <a:t>03-12-2014</a:t>
            </a:fld>
            <a:endParaRPr lang="da-DK"/>
          </a:p>
        </p:txBody>
      </p:sp>
      <p:sp>
        <p:nvSpPr>
          <p:cNvPr id="19" name="Pladsholder til sidefod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7" name="Pladsholder til dias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1AB1-133D-4E04-B49F-9D15D2B33667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enkelt afklippet og afrundet hjørn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vinklet trekan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5A53-55B9-40F6-BE61-7198AB50864A}" type="datetimeFigureOut">
              <a:rPr lang="da-DK" smtClean="0"/>
              <a:pPr/>
              <a:t>03-12-2014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831AB1-133D-4E04-B49F-9D15D2B33667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10" name="Kombinationstegnin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Kombinationstegnin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5A53-55B9-40F6-BE61-7198AB50864A}" type="datetimeFigureOut">
              <a:rPr lang="da-DK" smtClean="0"/>
              <a:pPr/>
              <a:t>03-12-2014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1AB1-133D-4E04-B49F-9D15D2B33667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5A53-55B9-40F6-BE61-7198AB50864A}" type="datetimeFigureOut">
              <a:rPr lang="da-DK" smtClean="0"/>
              <a:pPr/>
              <a:t>03-12-2014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1AB1-133D-4E04-B49F-9D15D2B33667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 dirty="0" smtClean="0"/>
              <a:t>Klik for at redigere typografi i masteren</a:t>
            </a:r>
          </a:p>
          <a:p>
            <a:pPr lvl="1" eaLnBrk="1" latinLnBrk="0" hangingPunct="1"/>
            <a:r>
              <a:rPr lang="da-DK" dirty="0" smtClean="0"/>
              <a:t>Andet niveau</a:t>
            </a:r>
          </a:p>
          <a:p>
            <a:pPr lvl="2" eaLnBrk="1" latinLnBrk="0" hangingPunct="1"/>
            <a:r>
              <a:rPr lang="da-DK" dirty="0" smtClean="0"/>
              <a:t>Tredje niveau</a:t>
            </a:r>
          </a:p>
          <a:p>
            <a:pPr lvl="3" eaLnBrk="1" latinLnBrk="0" hangingPunct="1"/>
            <a:r>
              <a:rPr lang="da-DK" dirty="0" smtClean="0"/>
              <a:t>Fjerde niveau</a:t>
            </a:r>
          </a:p>
          <a:p>
            <a:pPr lvl="4" eaLnBrk="1" latinLnBrk="0" hangingPunct="1"/>
            <a:r>
              <a:rPr lang="da-DK" dirty="0" smtClean="0"/>
              <a:t>Femte niveau</a:t>
            </a:r>
            <a:endParaRPr kumimoji="0"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5A53-55B9-40F6-BE61-7198AB50864A}" type="datetimeFigureOut">
              <a:rPr lang="da-DK" smtClean="0"/>
              <a:pPr/>
              <a:t>03-12-2014</a:t>
            </a:fld>
            <a:endParaRPr lang="da-DK"/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831AB1-133D-4E04-B49F-9D15D2B33667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5A53-55B9-40F6-BE61-7198AB50864A}" type="datetimeFigureOut">
              <a:rPr lang="da-DK" smtClean="0"/>
              <a:pPr/>
              <a:t>03-12-2014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1AB1-133D-4E04-B49F-9D15D2B33667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5A53-55B9-40F6-BE61-7198AB50864A}" type="datetimeFigureOut">
              <a:rPr lang="da-DK" smtClean="0"/>
              <a:pPr/>
              <a:t>03-12-2014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699792" y="6381328"/>
            <a:ext cx="33528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1AB1-133D-4E04-B49F-9D15D2B33667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5A53-55B9-40F6-BE61-7198AB50864A}" type="datetimeFigureOut">
              <a:rPr lang="da-DK" smtClean="0"/>
              <a:pPr/>
              <a:t>03-12-2014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1AB1-133D-4E04-B49F-9D15D2B33667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5A53-55B9-40F6-BE61-7198AB50864A}" type="datetimeFigureOut">
              <a:rPr lang="da-DK" smtClean="0"/>
              <a:pPr/>
              <a:t>03-12-2014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1AB1-133D-4E04-B49F-9D15D2B33667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5A53-55B9-40F6-BE61-7198AB50864A}" type="datetimeFigureOut">
              <a:rPr lang="da-DK" smtClean="0"/>
              <a:pPr/>
              <a:t>03-12-2014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1AB1-133D-4E04-B49F-9D15D2B33667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5A53-55B9-40F6-BE61-7198AB50864A}" type="datetimeFigureOut">
              <a:rPr lang="da-DK" smtClean="0"/>
              <a:pPr/>
              <a:t>03-12-2014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1AB1-133D-4E04-B49F-9D15D2B33667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5A53-55B9-40F6-BE61-7198AB50864A}" type="datetimeFigureOut">
              <a:rPr lang="da-DK" smtClean="0"/>
              <a:pPr/>
              <a:t>03-12-2014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1AB1-133D-4E04-B49F-9D15D2B33667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sidefod 21"/>
          <p:cNvSpPr>
            <a:spLocks noGrp="1"/>
          </p:cNvSpPr>
          <p:nvPr>
            <p:ph type="ftr" sz="quarter" idx="3"/>
          </p:nvPr>
        </p:nvSpPr>
        <p:spPr>
          <a:xfrm>
            <a:off x="5508104" y="630932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a-DK" dirty="0"/>
          </a:p>
        </p:txBody>
      </p:sp>
      <p:pic>
        <p:nvPicPr>
          <p:cNvPr id="20" name="Billede 19" descr="TeleCare Nord logo (uden administration).jpg"/>
          <p:cNvPicPr>
            <a:picLocks noChangeAspect="1"/>
          </p:cNvPicPr>
          <p:nvPr userDrawn="1"/>
        </p:nvPicPr>
        <p:blipFill>
          <a:blip r:embed="rId14" cstate="print">
            <a:lum contrast="-3000"/>
          </a:blip>
          <a:stretch>
            <a:fillRect/>
          </a:stretch>
        </p:blipFill>
        <p:spPr>
          <a:xfrm>
            <a:off x="3349388" y="6381328"/>
            <a:ext cx="2518756" cy="3990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7" name="Kombinationstegnin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Kombinationstegnin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ladsholder til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a-DK" dirty="0" smtClean="0"/>
              <a:t>Klik for at redigere titeltypografi i masteren</a:t>
            </a:r>
            <a:endParaRPr kumimoji="0" lang="en-US" dirty="0"/>
          </a:p>
        </p:txBody>
      </p:sp>
      <p:sp>
        <p:nvSpPr>
          <p:cNvPr id="30" name="Pladsholder til tekst 29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dirty="0" smtClean="0"/>
              <a:t>Klik for at redigere typografi i masteren</a:t>
            </a:r>
          </a:p>
          <a:p>
            <a:pPr lvl="1" eaLnBrk="1" latinLnBrk="0" hangingPunct="1"/>
            <a:r>
              <a:rPr kumimoji="0" lang="da-DK" dirty="0" smtClean="0"/>
              <a:t>Andet niveau</a:t>
            </a:r>
          </a:p>
          <a:p>
            <a:pPr lvl="2" eaLnBrk="1" latinLnBrk="0" hangingPunct="1"/>
            <a:r>
              <a:rPr kumimoji="0" lang="da-DK" dirty="0" smtClean="0"/>
              <a:t>Tredje niveau</a:t>
            </a:r>
          </a:p>
          <a:p>
            <a:pPr lvl="3" eaLnBrk="1" latinLnBrk="0" hangingPunct="1"/>
            <a:r>
              <a:rPr kumimoji="0" lang="da-DK" dirty="0" smtClean="0"/>
              <a:t>Fjerde niveau</a:t>
            </a:r>
          </a:p>
          <a:p>
            <a:pPr lvl="4" eaLnBrk="1" latinLnBrk="0" hangingPunct="1"/>
            <a:r>
              <a:rPr kumimoji="0" lang="da-DK" dirty="0" smtClean="0"/>
              <a:t>Femte niveau</a:t>
            </a:r>
            <a:endParaRPr kumimoji="0" lang="en-US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825A53-55B9-40F6-BE61-7198AB50864A}" type="datetimeFigureOut">
              <a:rPr lang="da-DK" smtClean="0"/>
              <a:pPr/>
              <a:t>03-12-2014</a:t>
            </a:fld>
            <a:endParaRPr lang="da-DK"/>
          </a:p>
        </p:txBody>
      </p:sp>
      <p:sp>
        <p:nvSpPr>
          <p:cNvPr id="18" name="Pladsholder til dias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831AB1-133D-4E04-B49F-9D15D2B33667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2" name="Grup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Kombinationstegnin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Kombinationstegnin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grpSp>
        <p:nvGrpSpPr>
          <p:cNvPr id="14" name="Gruppe 13"/>
          <p:cNvGrpSpPr/>
          <p:nvPr userDrawn="1"/>
        </p:nvGrpSpPr>
        <p:grpSpPr>
          <a:xfrm>
            <a:off x="0" y="0"/>
            <a:ext cx="9270823" cy="792088"/>
            <a:chOff x="-109320" y="-213744"/>
            <a:chExt cx="9270823" cy="1034099"/>
          </a:xfrm>
        </p:grpSpPr>
        <p:sp>
          <p:nvSpPr>
            <p:cNvPr id="15" name="Kombinationstegning 14"/>
            <p:cNvSpPr>
              <a:spLocks/>
            </p:cNvSpPr>
            <p:nvPr/>
          </p:nvSpPr>
          <p:spPr bwMode="auto">
            <a:xfrm rot="21435692">
              <a:off x="-109320" y="-213744"/>
              <a:ext cx="9138869" cy="939671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ln>
              <a:solidFill>
                <a:schemeClr val="accent1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6" name="Kombinationstegning 15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ln>
              <a:solidFill>
                <a:schemeClr val="accent1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23" name="Rektangel 22"/>
          <p:cNvSpPr/>
          <p:nvPr userDrawn="1"/>
        </p:nvSpPr>
        <p:spPr>
          <a:xfrm>
            <a:off x="0" y="6300609"/>
            <a:ext cx="9144000" cy="584775"/>
          </a:xfrm>
          <a:prstGeom prst="rect">
            <a:avLst/>
          </a:prstGeom>
          <a:gradFill>
            <a:gsLst>
              <a:gs pos="0">
                <a:schemeClr val="accent2">
                  <a:tint val="98000"/>
                  <a:shade val="25000"/>
                  <a:satMod val="250000"/>
                  <a:alpha val="1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da-DK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6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b="0" kern="1200">
          <a:ln>
            <a:noFill/>
          </a:ln>
          <a:solidFill>
            <a:schemeClr val="tx2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cid:image002.png@01CE44BA.D99B4300" TargetMode="External"/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da-DK" sz="4000" u="sng" dirty="0" smtClean="0">
                <a:solidFill>
                  <a:schemeClr val="tx1"/>
                </a:solidFill>
              </a:rPr>
              <a:t>TeleCare</a:t>
            </a:r>
            <a:r>
              <a:rPr lang="da-DK" sz="4000" u="sng" dirty="0" smtClean="0"/>
              <a:t> </a:t>
            </a:r>
            <a:r>
              <a:rPr lang="da-DK" sz="4000" u="sng" dirty="0" smtClean="0">
                <a:solidFill>
                  <a:schemeClr val="tx1"/>
                </a:solidFill>
              </a:rPr>
              <a:t>Nord</a:t>
            </a:r>
            <a:r>
              <a:rPr lang="da-DK" sz="2900" dirty="0" smtClean="0">
                <a:solidFill>
                  <a:schemeClr val="tx1"/>
                </a:solidFill>
              </a:rPr>
              <a:t/>
            </a:r>
            <a:br>
              <a:rPr lang="da-DK" sz="2900" dirty="0" smtClean="0">
                <a:solidFill>
                  <a:schemeClr val="tx1"/>
                </a:solidFill>
              </a:rPr>
            </a:br>
            <a:r>
              <a:rPr lang="da-DK" sz="3100" dirty="0" smtClean="0">
                <a:solidFill>
                  <a:schemeClr val="tx1"/>
                </a:solidFill>
                <a:effectLst/>
              </a:rPr>
              <a:t>Telemedicin – hvordan bliver vi verdensmestre?  </a:t>
            </a:r>
            <a:r>
              <a:rPr lang="da-DK" dirty="0" smtClean="0">
                <a:solidFill>
                  <a:schemeClr val="tx1"/>
                </a:solidFill>
              </a:rPr>
              <a:t/>
            </a:r>
            <a:br>
              <a:rPr lang="da-DK" dirty="0" smtClean="0">
                <a:solidFill>
                  <a:schemeClr val="tx1"/>
                </a:solidFill>
              </a:rPr>
            </a:b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79512" y="4941168"/>
            <a:ext cx="8784976" cy="1296144"/>
          </a:xfrm>
        </p:spPr>
        <p:txBody>
          <a:bodyPr>
            <a:normAutofit fontScale="92500" lnSpcReduction="20000"/>
          </a:bodyPr>
          <a:lstStyle/>
          <a:p>
            <a:pPr algn="ctr"/>
            <a:endParaRPr lang="da-DK" dirty="0" smtClean="0">
              <a:solidFill>
                <a:schemeClr val="tx1"/>
              </a:solidFill>
            </a:endParaRPr>
          </a:p>
          <a:p>
            <a:pPr algn="ctr"/>
            <a:r>
              <a:rPr lang="da-DK" sz="3000" dirty="0" smtClean="0"/>
              <a:t>De første erfaringer – </a:t>
            </a:r>
          </a:p>
          <a:p>
            <a:pPr algn="ctr"/>
            <a:r>
              <a:rPr lang="da-DK" sz="3000" dirty="0" smtClean="0">
                <a:solidFill>
                  <a:schemeClr val="tx1"/>
                </a:solidFill>
              </a:rPr>
              <a:t>og udfordringer?</a:t>
            </a:r>
          </a:p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5" name="Billede 4" descr="TeleCare Nord logo (uden administratio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2896"/>
            <a:ext cx="9144000" cy="259228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Lige forbindelse 112"/>
          <p:cNvCxnSpPr>
            <a:endCxn id="125" idx="2"/>
          </p:cNvCxnSpPr>
          <p:nvPr/>
        </p:nvCxnSpPr>
        <p:spPr>
          <a:xfrm>
            <a:off x="1835696" y="5733256"/>
            <a:ext cx="22322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251520" y="5013176"/>
            <a:ext cx="1619250" cy="2560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da-DK" sz="1050" dirty="0" err="1" smtClean="0">
                <a:solidFill>
                  <a:schemeClr val="bg1"/>
                </a:solidFill>
              </a:rPr>
              <a:t>Årskontol</a:t>
            </a:r>
            <a:endParaRPr lang="da-DK" sz="1050" dirty="0">
              <a:solidFill>
                <a:schemeClr val="bg1"/>
              </a:solidFill>
            </a:endParaRPr>
          </a:p>
        </p:txBody>
      </p:sp>
      <p:sp>
        <p:nvSpPr>
          <p:cNvPr id="61" name="Rectangle 10"/>
          <p:cNvSpPr/>
          <p:nvPr/>
        </p:nvSpPr>
        <p:spPr bwMode="auto">
          <a:xfrm>
            <a:off x="251520" y="3501008"/>
            <a:ext cx="1619250" cy="2555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da-DK" sz="1050" dirty="0" smtClean="0">
                <a:solidFill>
                  <a:schemeClr val="bg1"/>
                </a:solidFill>
              </a:rPr>
              <a:t>Opfølgning på data 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2" name="Rectangle 10"/>
          <p:cNvSpPr/>
          <p:nvPr/>
        </p:nvSpPr>
        <p:spPr bwMode="auto">
          <a:xfrm>
            <a:off x="251520" y="3068960"/>
            <a:ext cx="1619250" cy="2560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da-DK" sz="1050" dirty="0" smtClean="0">
                <a:solidFill>
                  <a:schemeClr val="bg1"/>
                </a:solidFill>
              </a:rPr>
              <a:t>Patient inklusion 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6" name="Rectangle 10"/>
          <p:cNvSpPr/>
          <p:nvPr/>
        </p:nvSpPr>
        <p:spPr bwMode="auto">
          <a:xfrm>
            <a:off x="251520" y="2636912"/>
            <a:ext cx="1619250" cy="2560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da-DK" sz="1050" dirty="0" smtClean="0">
                <a:solidFill>
                  <a:schemeClr val="bg1"/>
                </a:solidFill>
              </a:rPr>
              <a:t>Henvisning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8" name="Rectangle 12"/>
          <p:cNvSpPr/>
          <p:nvPr/>
        </p:nvSpPr>
        <p:spPr bwMode="auto">
          <a:xfrm>
            <a:off x="251520" y="4379473"/>
            <a:ext cx="1619250" cy="41767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en-US" sz="1050" dirty="0" err="1" smtClean="0">
                <a:solidFill>
                  <a:schemeClr val="bg1"/>
                </a:solidFill>
              </a:rPr>
              <a:t>Opfølgning</a:t>
            </a:r>
            <a:r>
              <a:rPr lang="en-US" sz="1050" dirty="0" smtClean="0">
                <a:solidFill>
                  <a:schemeClr val="bg1"/>
                </a:solidFill>
              </a:rPr>
              <a:t> på data </a:t>
            </a:r>
            <a:r>
              <a:rPr lang="en-US" sz="1050" dirty="0" err="1" smtClean="0">
                <a:solidFill>
                  <a:schemeClr val="bg1"/>
                </a:solidFill>
              </a:rPr>
              <a:t>i</a:t>
            </a:r>
            <a:r>
              <a:rPr lang="en-US" sz="1050" dirty="0" smtClean="0">
                <a:solidFill>
                  <a:schemeClr val="bg1"/>
                </a:solidFill>
              </a:rPr>
              <a:t> ambulant </a:t>
            </a:r>
            <a:r>
              <a:rPr lang="en-US" sz="1050" dirty="0" err="1" smtClean="0">
                <a:solidFill>
                  <a:schemeClr val="bg1"/>
                </a:solidFill>
              </a:rPr>
              <a:t>forløb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9" name="Rectangle 12"/>
          <p:cNvSpPr/>
          <p:nvPr/>
        </p:nvSpPr>
        <p:spPr bwMode="auto">
          <a:xfrm>
            <a:off x="251520" y="5445224"/>
            <a:ext cx="1619250" cy="417679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en-US" sz="1050" dirty="0" err="1" smtClean="0">
                <a:solidFill>
                  <a:schemeClr val="bg1"/>
                </a:solidFill>
              </a:rPr>
              <a:t>Teknisk</a:t>
            </a:r>
            <a:r>
              <a:rPr lang="en-US" sz="1050" dirty="0" smtClean="0">
                <a:solidFill>
                  <a:schemeClr val="bg1"/>
                </a:solidFill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</a:rPr>
              <a:t>klargøring</a:t>
            </a:r>
            <a:r>
              <a:rPr lang="en-US" sz="1050" dirty="0" smtClean="0">
                <a:solidFill>
                  <a:schemeClr val="bg1"/>
                </a:solidFill>
              </a:rPr>
              <a:t>/</a:t>
            </a:r>
          </a:p>
          <a:p>
            <a:pPr algn="ctr">
              <a:defRPr/>
            </a:pPr>
            <a:r>
              <a:rPr lang="en-US" sz="1050" dirty="0" err="1" smtClean="0">
                <a:solidFill>
                  <a:schemeClr val="bg1"/>
                </a:solidFill>
              </a:rPr>
              <a:t>logistik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78" name="Rectangle 10"/>
          <p:cNvSpPr/>
          <p:nvPr/>
        </p:nvSpPr>
        <p:spPr bwMode="auto">
          <a:xfrm>
            <a:off x="251520" y="3892983"/>
            <a:ext cx="1619250" cy="2560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da-DK" sz="1050" dirty="0" smtClean="0">
                <a:solidFill>
                  <a:schemeClr val="bg1"/>
                </a:solidFill>
              </a:rPr>
              <a:t>Borgerkontakt 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0" name="Titel 59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da-DK" dirty="0" smtClean="0"/>
              <a:t>Opgave og ansvarsfordeling </a:t>
            </a:r>
            <a:endParaRPr lang="da-DK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44824"/>
            <a:ext cx="62251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844824"/>
            <a:ext cx="62251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8618" y="1844824"/>
            <a:ext cx="599286" cy="69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Forbindelse 64"/>
          <p:cNvSpPr/>
          <p:nvPr/>
        </p:nvSpPr>
        <p:spPr>
          <a:xfrm>
            <a:off x="3779912" y="1916832"/>
            <a:ext cx="720080" cy="648072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800" dirty="0" smtClean="0">
              <a:solidFill>
                <a:schemeClr val="tx1"/>
              </a:solidFill>
            </a:endParaRPr>
          </a:p>
          <a:p>
            <a:pPr algn="ctr"/>
            <a:endParaRPr lang="da-DK" sz="800" dirty="0" smtClean="0">
              <a:solidFill>
                <a:schemeClr val="tx1"/>
              </a:solidFill>
            </a:endParaRPr>
          </a:p>
          <a:p>
            <a:pPr algn="ctr"/>
            <a:r>
              <a:rPr lang="da-DK" sz="800" dirty="0" smtClean="0">
                <a:solidFill>
                  <a:schemeClr val="tx1"/>
                </a:solidFill>
              </a:rPr>
              <a:t>Privat aktør</a:t>
            </a:r>
          </a:p>
          <a:p>
            <a:pPr algn="ctr"/>
            <a:endParaRPr lang="da-DK" dirty="0"/>
          </a:p>
        </p:txBody>
      </p:sp>
      <p:cxnSp>
        <p:nvCxnSpPr>
          <p:cNvPr id="99" name="Lige forbindelse 98"/>
          <p:cNvCxnSpPr/>
          <p:nvPr/>
        </p:nvCxnSpPr>
        <p:spPr>
          <a:xfrm flipV="1">
            <a:off x="1870770" y="2852936"/>
            <a:ext cx="226918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Lige forbindelse 107"/>
          <p:cNvCxnSpPr/>
          <p:nvPr/>
        </p:nvCxnSpPr>
        <p:spPr>
          <a:xfrm flipV="1">
            <a:off x="1907704" y="3212976"/>
            <a:ext cx="2232248" cy="70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Lige forbindelse 108"/>
          <p:cNvCxnSpPr/>
          <p:nvPr/>
        </p:nvCxnSpPr>
        <p:spPr>
          <a:xfrm flipV="1">
            <a:off x="1907704" y="3573016"/>
            <a:ext cx="2232248" cy="70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Lige forbindelse 109"/>
          <p:cNvCxnSpPr/>
          <p:nvPr/>
        </p:nvCxnSpPr>
        <p:spPr>
          <a:xfrm flipV="1">
            <a:off x="1835696" y="4077072"/>
            <a:ext cx="2304256" cy="70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Lige forbindelse 110"/>
          <p:cNvCxnSpPr/>
          <p:nvPr/>
        </p:nvCxnSpPr>
        <p:spPr>
          <a:xfrm flipV="1">
            <a:off x="1907704" y="4653136"/>
            <a:ext cx="2232248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Lige forbindelse 111"/>
          <p:cNvCxnSpPr/>
          <p:nvPr/>
        </p:nvCxnSpPr>
        <p:spPr>
          <a:xfrm flipV="1">
            <a:off x="1907704" y="5157192"/>
            <a:ext cx="2232248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Lige forbindelse 129"/>
          <p:cNvCxnSpPr/>
          <p:nvPr/>
        </p:nvCxnSpPr>
        <p:spPr>
          <a:xfrm>
            <a:off x="2195736" y="2564904"/>
            <a:ext cx="0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1"/>
          <p:cNvCxnSpPr/>
          <p:nvPr/>
        </p:nvCxnSpPr>
        <p:spPr>
          <a:xfrm>
            <a:off x="3491880" y="2564904"/>
            <a:ext cx="0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forbindelse 32"/>
          <p:cNvCxnSpPr/>
          <p:nvPr/>
        </p:nvCxnSpPr>
        <p:spPr>
          <a:xfrm>
            <a:off x="4139952" y="2636912"/>
            <a:ext cx="0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/>
          <p:cNvCxnSpPr/>
          <p:nvPr/>
        </p:nvCxnSpPr>
        <p:spPr>
          <a:xfrm>
            <a:off x="2771800" y="2564904"/>
            <a:ext cx="0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Ellipse 121"/>
          <p:cNvSpPr/>
          <p:nvPr/>
        </p:nvSpPr>
        <p:spPr>
          <a:xfrm>
            <a:off x="2699792" y="3861048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3" name="Ellipse 122"/>
          <p:cNvSpPr/>
          <p:nvPr/>
        </p:nvSpPr>
        <p:spPr>
          <a:xfrm>
            <a:off x="2699792" y="3429000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4" name="Ellipse 123"/>
          <p:cNvSpPr/>
          <p:nvPr/>
        </p:nvSpPr>
        <p:spPr>
          <a:xfrm>
            <a:off x="2699792" y="3068960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0" name="Ellipse 119"/>
          <p:cNvSpPr/>
          <p:nvPr/>
        </p:nvSpPr>
        <p:spPr>
          <a:xfrm>
            <a:off x="2123728" y="2708920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7" name="Ellipse 126"/>
          <p:cNvSpPr/>
          <p:nvPr/>
        </p:nvSpPr>
        <p:spPr>
          <a:xfrm>
            <a:off x="2123728" y="5013176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6" name="Ellipse 125"/>
          <p:cNvSpPr/>
          <p:nvPr/>
        </p:nvSpPr>
        <p:spPr>
          <a:xfrm>
            <a:off x="3419872" y="4509120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5" name="Ellipse 124"/>
          <p:cNvSpPr/>
          <p:nvPr/>
        </p:nvSpPr>
        <p:spPr>
          <a:xfrm>
            <a:off x="4067944" y="5589240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9637" y="2122003"/>
            <a:ext cx="3815726" cy="359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Ellipse 33"/>
          <p:cNvSpPr/>
          <p:nvPr/>
        </p:nvSpPr>
        <p:spPr>
          <a:xfrm>
            <a:off x="2699792" y="2708920"/>
            <a:ext cx="216024" cy="2880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Ellipse 34"/>
          <p:cNvSpPr/>
          <p:nvPr/>
        </p:nvSpPr>
        <p:spPr>
          <a:xfrm>
            <a:off x="3347864" y="2708920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Lige forbindelse 112"/>
          <p:cNvCxnSpPr>
            <a:endCxn id="125" idx="2"/>
          </p:cNvCxnSpPr>
          <p:nvPr/>
        </p:nvCxnSpPr>
        <p:spPr>
          <a:xfrm>
            <a:off x="1835696" y="5733256"/>
            <a:ext cx="22322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251520" y="5013176"/>
            <a:ext cx="1619250" cy="2560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da-DK" sz="1050" dirty="0" err="1" smtClean="0">
                <a:solidFill>
                  <a:schemeClr val="bg1"/>
                </a:solidFill>
              </a:rPr>
              <a:t>Årskontol</a:t>
            </a:r>
            <a:endParaRPr lang="da-DK" sz="1050" dirty="0">
              <a:solidFill>
                <a:schemeClr val="bg1"/>
              </a:solidFill>
            </a:endParaRPr>
          </a:p>
        </p:txBody>
      </p:sp>
      <p:sp>
        <p:nvSpPr>
          <p:cNvPr id="61" name="Rectangle 10"/>
          <p:cNvSpPr/>
          <p:nvPr/>
        </p:nvSpPr>
        <p:spPr bwMode="auto">
          <a:xfrm>
            <a:off x="251520" y="3501008"/>
            <a:ext cx="1619250" cy="2555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da-DK" sz="1050" dirty="0" smtClean="0">
                <a:solidFill>
                  <a:schemeClr val="bg1"/>
                </a:solidFill>
              </a:rPr>
              <a:t>Opfølgning på data 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2" name="Rectangle 10"/>
          <p:cNvSpPr/>
          <p:nvPr/>
        </p:nvSpPr>
        <p:spPr bwMode="auto">
          <a:xfrm>
            <a:off x="251520" y="3068960"/>
            <a:ext cx="1619250" cy="2560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da-DK" sz="1050" dirty="0" smtClean="0">
                <a:solidFill>
                  <a:schemeClr val="bg1"/>
                </a:solidFill>
              </a:rPr>
              <a:t>Patient inklusion 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6" name="Rectangle 10"/>
          <p:cNvSpPr/>
          <p:nvPr/>
        </p:nvSpPr>
        <p:spPr bwMode="auto">
          <a:xfrm>
            <a:off x="251520" y="2636912"/>
            <a:ext cx="1619250" cy="2560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da-DK" sz="1050" dirty="0" smtClean="0">
                <a:solidFill>
                  <a:schemeClr val="bg1"/>
                </a:solidFill>
              </a:rPr>
              <a:t>Henvisning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8" name="Rectangle 12"/>
          <p:cNvSpPr/>
          <p:nvPr/>
        </p:nvSpPr>
        <p:spPr bwMode="auto">
          <a:xfrm>
            <a:off x="251520" y="4379473"/>
            <a:ext cx="1619250" cy="41767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en-US" sz="1050" dirty="0" err="1" smtClean="0">
                <a:solidFill>
                  <a:schemeClr val="bg1"/>
                </a:solidFill>
              </a:rPr>
              <a:t>Opfølgning</a:t>
            </a:r>
            <a:r>
              <a:rPr lang="en-US" sz="1050" dirty="0" smtClean="0">
                <a:solidFill>
                  <a:schemeClr val="bg1"/>
                </a:solidFill>
              </a:rPr>
              <a:t> på data </a:t>
            </a:r>
            <a:r>
              <a:rPr lang="en-US" sz="1050" dirty="0" err="1" smtClean="0">
                <a:solidFill>
                  <a:schemeClr val="bg1"/>
                </a:solidFill>
              </a:rPr>
              <a:t>i</a:t>
            </a:r>
            <a:r>
              <a:rPr lang="en-US" sz="1050" dirty="0" smtClean="0">
                <a:solidFill>
                  <a:schemeClr val="bg1"/>
                </a:solidFill>
              </a:rPr>
              <a:t> ambulant </a:t>
            </a:r>
            <a:r>
              <a:rPr lang="en-US" sz="1050" dirty="0" err="1" smtClean="0">
                <a:solidFill>
                  <a:schemeClr val="bg1"/>
                </a:solidFill>
              </a:rPr>
              <a:t>forløb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9" name="Rectangle 12"/>
          <p:cNvSpPr/>
          <p:nvPr/>
        </p:nvSpPr>
        <p:spPr bwMode="auto">
          <a:xfrm>
            <a:off x="251520" y="5445224"/>
            <a:ext cx="1619250" cy="417679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en-US" sz="1050" dirty="0" err="1" smtClean="0">
                <a:solidFill>
                  <a:schemeClr val="bg1"/>
                </a:solidFill>
              </a:rPr>
              <a:t>Teknisk</a:t>
            </a:r>
            <a:r>
              <a:rPr lang="en-US" sz="1050" dirty="0" smtClean="0">
                <a:solidFill>
                  <a:schemeClr val="bg1"/>
                </a:solidFill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</a:rPr>
              <a:t>klargøring</a:t>
            </a:r>
            <a:r>
              <a:rPr lang="en-US" sz="1050" dirty="0" smtClean="0">
                <a:solidFill>
                  <a:schemeClr val="bg1"/>
                </a:solidFill>
              </a:rPr>
              <a:t>/</a:t>
            </a:r>
          </a:p>
          <a:p>
            <a:pPr algn="ctr">
              <a:defRPr/>
            </a:pPr>
            <a:r>
              <a:rPr lang="en-US" sz="1050" dirty="0" err="1" smtClean="0">
                <a:solidFill>
                  <a:schemeClr val="bg1"/>
                </a:solidFill>
              </a:rPr>
              <a:t>logistik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78" name="Rectangle 10"/>
          <p:cNvSpPr/>
          <p:nvPr/>
        </p:nvSpPr>
        <p:spPr bwMode="auto">
          <a:xfrm>
            <a:off x="251520" y="3892983"/>
            <a:ext cx="1619250" cy="2560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da-DK" sz="1050" dirty="0" smtClean="0">
                <a:solidFill>
                  <a:schemeClr val="bg1"/>
                </a:solidFill>
              </a:rPr>
              <a:t>Borgerkontakt 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0" name="Titel 59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da-DK" dirty="0" smtClean="0"/>
              <a:t>Opgave og ansvarsfordeling </a:t>
            </a:r>
            <a:endParaRPr lang="da-DK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44824"/>
            <a:ext cx="62251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844824"/>
            <a:ext cx="62251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8618" y="1844824"/>
            <a:ext cx="599286" cy="69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Forbindelse 64"/>
          <p:cNvSpPr/>
          <p:nvPr/>
        </p:nvSpPr>
        <p:spPr>
          <a:xfrm>
            <a:off x="3779912" y="1916832"/>
            <a:ext cx="720080" cy="648072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800" dirty="0" smtClean="0">
              <a:solidFill>
                <a:schemeClr val="tx1"/>
              </a:solidFill>
            </a:endParaRPr>
          </a:p>
          <a:p>
            <a:pPr algn="ctr"/>
            <a:endParaRPr lang="da-DK" sz="800" dirty="0" smtClean="0">
              <a:solidFill>
                <a:schemeClr val="tx1"/>
              </a:solidFill>
            </a:endParaRPr>
          </a:p>
          <a:p>
            <a:pPr algn="ctr"/>
            <a:r>
              <a:rPr lang="da-DK" sz="800" dirty="0" smtClean="0">
                <a:solidFill>
                  <a:schemeClr val="tx1"/>
                </a:solidFill>
              </a:rPr>
              <a:t>Privat aktør</a:t>
            </a:r>
          </a:p>
          <a:p>
            <a:pPr algn="ctr"/>
            <a:endParaRPr lang="da-DK" dirty="0"/>
          </a:p>
        </p:txBody>
      </p:sp>
      <p:cxnSp>
        <p:nvCxnSpPr>
          <p:cNvPr id="99" name="Lige forbindelse 98"/>
          <p:cNvCxnSpPr/>
          <p:nvPr/>
        </p:nvCxnSpPr>
        <p:spPr>
          <a:xfrm flipV="1">
            <a:off x="1870770" y="2852936"/>
            <a:ext cx="226918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Lige forbindelse 107"/>
          <p:cNvCxnSpPr/>
          <p:nvPr/>
        </p:nvCxnSpPr>
        <p:spPr>
          <a:xfrm flipV="1">
            <a:off x="1907704" y="3212976"/>
            <a:ext cx="2232248" cy="70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Lige forbindelse 108"/>
          <p:cNvCxnSpPr/>
          <p:nvPr/>
        </p:nvCxnSpPr>
        <p:spPr>
          <a:xfrm flipV="1">
            <a:off x="1907704" y="3573016"/>
            <a:ext cx="2232248" cy="70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Lige forbindelse 109"/>
          <p:cNvCxnSpPr/>
          <p:nvPr/>
        </p:nvCxnSpPr>
        <p:spPr>
          <a:xfrm flipV="1">
            <a:off x="1835696" y="4077072"/>
            <a:ext cx="2304256" cy="70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Lige forbindelse 110"/>
          <p:cNvCxnSpPr/>
          <p:nvPr/>
        </p:nvCxnSpPr>
        <p:spPr>
          <a:xfrm flipV="1">
            <a:off x="1907704" y="4653136"/>
            <a:ext cx="2232248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Lige forbindelse 111"/>
          <p:cNvCxnSpPr/>
          <p:nvPr/>
        </p:nvCxnSpPr>
        <p:spPr>
          <a:xfrm flipV="1">
            <a:off x="1907704" y="5157192"/>
            <a:ext cx="2232248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Lige forbindelse 129"/>
          <p:cNvCxnSpPr/>
          <p:nvPr/>
        </p:nvCxnSpPr>
        <p:spPr>
          <a:xfrm>
            <a:off x="2195736" y="2564904"/>
            <a:ext cx="0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1"/>
          <p:cNvCxnSpPr/>
          <p:nvPr/>
        </p:nvCxnSpPr>
        <p:spPr>
          <a:xfrm>
            <a:off x="3491880" y="2564904"/>
            <a:ext cx="0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forbindelse 32"/>
          <p:cNvCxnSpPr/>
          <p:nvPr/>
        </p:nvCxnSpPr>
        <p:spPr>
          <a:xfrm>
            <a:off x="4139952" y="2636912"/>
            <a:ext cx="0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/>
          <p:cNvCxnSpPr/>
          <p:nvPr/>
        </p:nvCxnSpPr>
        <p:spPr>
          <a:xfrm>
            <a:off x="2771800" y="2564904"/>
            <a:ext cx="0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Ellipse 121"/>
          <p:cNvSpPr/>
          <p:nvPr/>
        </p:nvSpPr>
        <p:spPr>
          <a:xfrm>
            <a:off x="2699792" y="3861048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3" name="Ellipse 122"/>
          <p:cNvSpPr/>
          <p:nvPr/>
        </p:nvSpPr>
        <p:spPr>
          <a:xfrm>
            <a:off x="2699792" y="3429000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4" name="Ellipse 123"/>
          <p:cNvSpPr/>
          <p:nvPr/>
        </p:nvSpPr>
        <p:spPr>
          <a:xfrm>
            <a:off x="2699792" y="3068960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0" name="Ellipse 119"/>
          <p:cNvSpPr/>
          <p:nvPr/>
        </p:nvSpPr>
        <p:spPr>
          <a:xfrm>
            <a:off x="2123728" y="2708920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7" name="Ellipse 126"/>
          <p:cNvSpPr/>
          <p:nvPr/>
        </p:nvSpPr>
        <p:spPr>
          <a:xfrm>
            <a:off x="2123728" y="5013176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6" name="Ellipse 125"/>
          <p:cNvSpPr/>
          <p:nvPr/>
        </p:nvSpPr>
        <p:spPr>
          <a:xfrm>
            <a:off x="3419872" y="4509120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5" name="Ellipse 124"/>
          <p:cNvSpPr/>
          <p:nvPr/>
        </p:nvSpPr>
        <p:spPr>
          <a:xfrm>
            <a:off x="4067944" y="5589240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9637" y="2122003"/>
            <a:ext cx="3815726" cy="359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2996952"/>
            <a:ext cx="12241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Ellipse 34"/>
          <p:cNvSpPr/>
          <p:nvPr/>
        </p:nvSpPr>
        <p:spPr>
          <a:xfrm>
            <a:off x="2699792" y="2708920"/>
            <a:ext cx="216024" cy="2880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Ellipse 35"/>
          <p:cNvSpPr/>
          <p:nvPr/>
        </p:nvSpPr>
        <p:spPr>
          <a:xfrm>
            <a:off x="3347864" y="2708920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Erfaringer fra borgere 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317227"/>
          </a:xfrm>
        </p:spPr>
        <p:txBody>
          <a:bodyPr>
            <a:normAutofit fontScale="70000" lnSpcReduction="20000"/>
          </a:bodyPr>
          <a:lstStyle/>
          <a:p>
            <a:r>
              <a:rPr lang="da-DK" dirty="0" smtClean="0"/>
              <a:t>Glade for udstyret – selv om  teknikken kan drille</a:t>
            </a:r>
          </a:p>
          <a:p>
            <a:r>
              <a:rPr lang="da-DK" dirty="0" smtClean="0"/>
              <a:t>Udnytter at telekittet er mobilt</a:t>
            </a:r>
          </a:p>
          <a:p>
            <a:r>
              <a:rPr lang="da-DK" dirty="0" smtClean="0"/>
              <a:t>Syntes det er nemt og fremhæver den simple brugergrænseflade </a:t>
            </a:r>
          </a:p>
          <a:p>
            <a:r>
              <a:rPr lang="da-DK" dirty="0" smtClean="0"/>
              <a:t>Øget sygdoms </a:t>
            </a:r>
            <a:r>
              <a:rPr lang="da-DK" dirty="0" err="1" smtClean="0"/>
              <a:t>mestring</a:t>
            </a:r>
            <a:r>
              <a:rPr lang="da-DK" dirty="0" smtClean="0"/>
              <a:t> </a:t>
            </a:r>
          </a:p>
          <a:p>
            <a:r>
              <a:rPr lang="da-DK" dirty="0" smtClean="0"/>
              <a:t>Eksempler  på borgerforhindret indlæggelse</a:t>
            </a:r>
          </a:p>
          <a:p>
            <a:r>
              <a:rPr lang="da-DK" dirty="0" smtClean="0"/>
              <a:t>Bruger aktivt de pårørende</a:t>
            </a:r>
          </a:p>
          <a:p>
            <a:r>
              <a:rPr lang="da-DK" dirty="0" smtClean="0"/>
              <a:t>Deltagelse giver netværk med ligesindede</a:t>
            </a:r>
          </a:p>
          <a:p>
            <a:r>
              <a:rPr lang="da-DK" dirty="0" smtClean="0"/>
              <a:t>Få eksempler på teknologiforskrækkelse</a:t>
            </a:r>
          </a:p>
          <a:p>
            <a:r>
              <a:rPr lang="da-DK" dirty="0" smtClean="0"/>
              <a:t>Ingen er udgået grundet manglende mobildækning </a:t>
            </a:r>
          </a:p>
          <a:p>
            <a:pPr>
              <a:buNone/>
            </a:pPr>
            <a:endParaRPr lang="da-DK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4221088"/>
            <a:ext cx="194421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060848"/>
            <a:ext cx="1944216" cy="168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4198" y="2060848"/>
            <a:ext cx="195996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221088"/>
            <a:ext cx="20109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Erfaringer fra de sundhedsprofessionelle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317227"/>
          </a:xfrm>
        </p:spPr>
        <p:txBody>
          <a:bodyPr>
            <a:normAutofit fontScale="92500" lnSpcReduction="20000"/>
          </a:bodyPr>
          <a:lstStyle/>
          <a:p>
            <a:r>
              <a:rPr lang="da-DK" dirty="0" smtClean="0"/>
              <a:t>Flere eksempler på tidlig indsats og sparet indlæggelse </a:t>
            </a:r>
          </a:p>
          <a:p>
            <a:r>
              <a:rPr lang="da-DK" dirty="0" smtClean="0"/>
              <a:t>Samarbejde med almen praksis </a:t>
            </a:r>
          </a:p>
          <a:p>
            <a:r>
              <a:rPr lang="da-DK" dirty="0" smtClean="0"/>
              <a:t>Sundhedsmæssige sidegevinster  </a:t>
            </a:r>
          </a:p>
          <a:p>
            <a:r>
              <a:rPr lang="da-DK" dirty="0" smtClean="0"/>
              <a:t>Nye opgaver - nye kompetencebehov</a:t>
            </a:r>
          </a:p>
          <a:p>
            <a:r>
              <a:rPr lang="da-DK" dirty="0" smtClean="0"/>
              <a:t>Opgaven med borgersupport fylder mere end forventet.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3672408" cy="388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Fokus på implementering af samarbejdet i de svære sektorovergange – kommunikation, adgang til fælles data, og info om sundhedsfaglige interventioner på tværs</a:t>
            </a:r>
          </a:p>
          <a:p>
            <a:r>
              <a:rPr lang="da-DK" smtClean="0"/>
              <a:t>Når teknologien </a:t>
            </a:r>
            <a:r>
              <a:rPr lang="da-DK" dirty="0" smtClean="0"/>
              <a:t>driller – brugerinddragelse, modning i forhold til at gå i stor skala og uden for sundhedsvæsenets fire vægge og ind i borgerens eget hjem</a:t>
            </a:r>
          </a:p>
          <a:p>
            <a:r>
              <a:rPr lang="da-DK" dirty="0" smtClean="0"/>
              <a:t>Kompetenceudvikling – nye opgaver for de sundhedsfaglige – kræver stærk faglighed, alle faggrupper skal uddannes i velfærdsteknologi</a:t>
            </a:r>
          </a:p>
          <a:p>
            <a:endParaRPr lang="da-DK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Mange positive erfaringer, men der er også udfordringer – hvordan kommer vi i hus?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da-DK" sz="4000" u="sng" dirty="0" smtClean="0">
                <a:solidFill>
                  <a:schemeClr val="tx1"/>
                </a:solidFill>
              </a:rPr>
              <a:t>TeleCare</a:t>
            </a:r>
            <a:r>
              <a:rPr lang="da-DK" sz="4000" u="sng" dirty="0" smtClean="0"/>
              <a:t> </a:t>
            </a:r>
            <a:r>
              <a:rPr lang="da-DK" sz="4000" u="sng" dirty="0" smtClean="0">
                <a:solidFill>
                  <a:schemeClr val="tx1"/>
                </a:solidFill>
              </a:rPr>
              <a:t>Nord</a:t>
            </a:r>
            <a:r>
              <a:rPr lang="da-DK" sz="2900" dirty="0" smtClean="0">
                <a:solidFill>
                  <a:schemeClr val="tx1"/>
                </a:solidFill>
              </a:rPr>
              <a:t/>
            </a:r>
            <a:br>
              <a:rPr lang="da-DK" sz="2900" dirty="0" smtClean="0">
                <a:solidFill>
                  <a:schemeClr val="tx1"/>
                </a:solidFill>
              </a:rPr>
            </a:br>
            <a:r>
              <a:rPr lang="da-DK" sz="3100" dirty="0" smtClean="0">
                <a:solidFill>
                  <a:schemeClr val="tx1"/>
                </a:solidFill>
                <a:effectLst/>
              </a:rPr>
              <a:t>Telemedicin – sådan bliver vi verdensmestre!  </a:t>
            </a:r>
            <a:r>
              <a:rPr lang="da-DK" dirty="0" smtClean="0">
                <a:solidFill>
                  <a:schemeClr val="tx1"/>
                </a:solidFill>
              </a:rPr>
              <a:t/>
            </a:r>
            <a:br>
              <a:rPr lang="da-DK" dirty="0" smtClean="0">
                <a:solidFill>
                  <a:schemeClr val="tx1"/>
                </a:solidFill>
              </a:rPr>
            </a:b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79512" y="4941168"/>
            <a:ext cx="8784976" cy="1296144"/>
          </a:xfrm>
        </p:spPr>
        <p:txBody>
          <a:bodyPr>
            <a:normAutofit fontScale="92500" lnSpcReduction="20000"/>
          </a:bodyPr>
          <a:lstStyle/>
          <a:p>
            <a:pPr algn="ctr"/>
            <a:endParaRPr lang="da-DK" dirty="0" smtClean="0">
              <a:solidFill>
                <a:schemeClr val="tx1"/>
              </a:solidFill>
            </a:endParaRPr>
          </a:p>
          <a:p>
            <a:pPr algn="ctr"/>
            <a:r>
              <a:rPr lang="da-DK" sz="3000" dirty="0" smtClean="0"/>
              <a:t>De første erfaringer – </a:t>
            </a:r>
          </a:p>
          <a:p>
            <a:pPr algn="ctr"/>
            <a:r>
              <a:rPr lang="da-DK" sz="3000" dirty="0" smtClean="0"/>
              <a:t>o</a:t>
            </a:r>
            <a:r>
              <a:rPr lang="da-DK" sz="3000" dirty="0" smtClean="0">
                <a:solidFill>
                  <a:schemeClr val="tx1"/>
                </a:solidFill>
              </a:rPr>
              <a:t>g udfordringer?</a:t>
            </a:r>
          </a:p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5" name="Billede 4" descr="TeleCare Nord logo (uden administratio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2896"/>
            <a:ext cx="9144000" cy="259228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da-DK" sz="4000" u="sng" dirty="0" smtClean="0">
                <a:solidFill>
                  <a:schemeClr val="tx1"/>
                </a:solidFill>
              </a:rPr>
              <a:t>TeleCare</a:t>
            </a:r>
            <a:r>
              <a:rPr lang="da-DK" sz="4000" u="sng" dirty="0" smtClean="0"/>
              <a:t> </a:t>
            </a:r>
            <a:r>
              <a:rPr lang="da-DK" sz="4000" u="sng" dirty="0" smtClean="0">
                <a:solidFill>
                  <a:schemeClr val="tx1"/>
                </a:solidFill>
              </a:rPr>
              <a:t>Nord</a:t>
            </a:r>
            <a:r>
              <a:rPr lang="da-DK" sz="2900" dirty="0" smtClean="0">
                <a:solidFill>
                  <a:schemeClr val="tx1"/>
                </a:solidFill>
              </a:rPr>
              <a:t/>
            </a:r>
            <a:br>
              <a:rPr lang="da-DK" sz="2900" dirty="0" smtClean="0">
                <a:solidFill>
                  <a:schemeClr val="tx1"/>
                </a:solidFill>
              </a:rPr>
            </a:br>
            <a:r>
              <a:rPr lang="da-DK" sz="3100" dirty="0" smtClean="0">
                <a:solidFill>
                  <a:schemeClr val="tx1"/>
                </a:solidFill>
                <a:effectLst/>
              </a:rPr>
              <a:t>Telemedicin – hvordan bliver vi verdensmestre?  </a:t>
            </a:r>
            <a:r>
              <a:rPr lang="da-DK" dirty="0" smtClean="0">
                <a:solidFill>
                  <a:schemeClr val="tx1"/>
                </a:solidFill>
              </a:rPr>
              <a:t/>
            </a:r>
            <a:br>
              <a:rPr lang="da-DK" dirty="0" smtClean="0">
                <a:solidFill>
                  <a:schemeClr val="tx1"/>
                </a:solidFill>
              </a:rPr>
            </a:b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79512" y="4941168"/>
            <a:ext cx="8784976" cy="1296144"/>
          </a:xfrm>
        </p:spPr>
        <p:txBody>
          <a:bodyPr>
            <a:normAutofit fontScale="92500" lnSpcReduction="20000"/>
          </a:bodyPr>
          <a:lstStyle/>
          <a:p>
            <a:pPr algn="ctr"/>
            <a:endParaRPr lang="da-DK" dirty="0" smtClean="0">
              <a:solidFill>
                <a:schemeClr val="tx1"/>
              </a:solidFill>
            </a:endParaRPr>
          </a:p>
          <a:p>
            <a:pPr algn="ctr"/>
            <a:r>
              <a:rPr lang="da-DK" sz="3000" dirty="0" smtClean="0"/>
              <a:t>De første erfaringer – </a:t>
            </a:r>
          </a:p>
          <a:p>
            <a:pPr algn="ctr"/>
            <a:r>
              <a:rPr lang="da-DK" sz="3000" dirty="0" smtClean="0"/>
              <a:t>o</a:t>
            </a:r>
            <a:r>
              <a:rPr lang="da-DK" sz="3000" dirty="0" smtClean="0">
                <a:solidFill>
                  <a:schemeClr val="tx1"/>
                </a:solidFill>
              </a:rPr>
              <a:t>g udfordringer?</a:t>
            </a:r>
          </a:p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5" name="Billede 4" descr="TeleCare Nord logo (uden administratio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2896"/>
            <a:ext cx="9144000" cy="259228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I et tværsektorielt samarbejde om og med patienten/ borgeren, at realisere hjemmemonitorering af KOL patienter i stor skala – indenfor rammerne af ordinær drift.</a:t>
            </a:r>
          </a:p>
          <a:p>
            <a:r>
              <a:rPr lang="da-DK" dirty="0" smtClean="0"/>
              <a:t>At anvende og bidrage til en national telemedicinsk infrastruktur, og løfte forpligtelsen i den nationale telemedicinske handlingsplan </a:t>
            </a:r>
          </a:p>
          <a:p>
            <a:r>
              <a:rPr lang="da-DK" dirty="0" smtClean="0"/>
              <a:t>At vise om der er forskningsmæssig evidens for patientnære effekter, sundheds– og kvalitets effekt samt sundhedsøkonomisk effekt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TeleCare Nord - Hovedformål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a-DK" dirty="0" smtClean="0"/>
              <a:t>TeleCare Nord -  fortalt af patienten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Film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397232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da-DK" sz="2800" dirty="0" smtClean="0"/>
              <a:t>1254 borgere identificeret i almen praksis og på regionens sygehuse – og henvist</a:t>
            </a:r>
          </a:p>
          <a:p>
            <a:r>
              <a:rPr lang="da-DK" sz="2800" dirty="0" smtClean="0"/>
              <a:t>Lodtrækning til inklusions og kontrolgruppe  4.11 2013</a:t>
            </a:r>
          </a:p>
          <a:p>
            <a:r>
              <a:rPr lang="da-DK" sz="2800" dirty="0" smtClean="0"/>
              <a:t>Alle 11 kommuner  og sygehuse er i gang </a:t>
            </a:r>
          </a:p>
          <a:p>
            <a:r>
              <a:rPr lang="da-DK" sz="2800" dirty="0" smtClean="0"/>
              <a:t>22. august; 589 borgere har indsendt – 140.693 målinger </a:t>
            </a:r>
          </a:p>
          <a:p>
            <a:r>
              <a:rPr lang="da-DK" sz="2800" dirty="0" smtClean="0"/>
              <a:t>Løbende optag af nye borgere i alle kommuner</a:t>
            </a:r>
          </a:p>
          <a:p>
            <a:r>
              <a:rPr lang="da-DK" sz="2800" dirty="0" smtClean="0"/>
              <a:t>Kontrolgruppen får telemedicin fra 16. januar 2015</a:t>
            </a:r>
          </a:p>
          <a:p>
            <a:r>
              <a:rPr lang="da-DK" sz="2800" dirty="0" smtClean="0"/>
              <a:t>Proces omkring fortsat drift i hele 2015</a:t>
            </a:r>
            <a:endParaRPr lang="da-DK" dirty="0" smtClean="0"/>
          </a:p>
          <a:p>
            <a:pPr>
              <a:buNone/>
            </a:pPr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05800" cy="722344"/>
          </a:xfrm>
        </p:spPr>
        <p:txBody>
          <a:bodyPr>
            <a:normAutofit/>
          </a:bodyPr>
          <a:lstStyle/>
          <a:p>
            <a:r>
              <a:rPr lang="da-DK" sz="3200" dirty="0" smtClean="0">
                <a:latin typeface="Arial" pitchFamily="34" charset="0"/>
                <a:cs typeface="Arial" pitchFamily="34" charset="0"/>
              </a:rPr>
              <a:t>TeleCare Nord business case mål </a:t>
            </a:r>
            <a:endParaRPr lang="da-DK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1"/>
          <p:cNvSpPr txBox="1">
            <a:spLocks noChangeAspect="1" noChangeArrowheads="1"/>
          </p:cNvSpPr>
          <p:nvPr/>
        </p:nvSpPr>
        <p:spPr>
          <a:xfrm>
            <a:off x="247904" y="1628800"/>
            <a:ext cx="8562722" cy="4896544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Reduktion til 70% af niveauet ved traditionel behandling.</a:t>
            </a:r>
            <a:r>
              <a:rPr kumimoji="0" lang="da-DK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Heri indgår</a:t>
            </a:r>
            <a:r>
              <a:rPr kumimoji="0" lang="da-DK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bl.a.</a:t>
            </a: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a-DK" baseline="0" dirty="0" smtClean="0"/>
          </a:p>
          <a:p>
            <a:pPr marL="800100" lvl="1" indent="-342900" fontAlgn="ctr">
              <a:spcBef>
                <a:spcPct val="20000"/>
              </a:spcBef>
              <a:defRPr/>
            </a:pP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	</a:t>
            </a:r>
            <a:r>
              <a:rPr kumimoji="0" lang="da-D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Reduktion af genindlæggelser  (2,1 -</a:t>
            </a:r>
            <a:r>
              <a:rPr kumimoji="0" lang="da-DK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da-D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0,97 indlæggelser)</a:t>
            </a:r>
          </a:p>
          <a:p>
            <a:pPr marL="800100" lvl="1" indent="-342900" fontAlgn="ctr">
              <a:spcBef>
                <a:spcPct val="20000"/>
              </a:spcBef>
              <a:buFontTx/>
              <a:buChar char="-"/>
              <a:defRPr/>
            </a:pPr>
            <a:r>
              <a:rPr kumimoji="0" lang="da-D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Reduktion af </a:t>
            </a:r>
            <a:r>
              <a:rPr lang="da-DK" sz="2600" dirty="0" smtClean="0"/>
              <a:t>s</a:t>
            </a:r>
            <a:r>
              <a:rPr kumimoji="0" lang="da-DK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engedage</a:t>
            </a:r>
            <a:r>
              <a:rPr kumimoji="0" lang="da-D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(5,5 -&gt; 4,5</a:t>
            </a:r>
            <a:r>
              <a:rPr kumimoji="0" lang="da-DK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dage</a:t>
            </a:r>
            <a:r>
              <a:rPr kumimoji="0" lang="da-D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800100" lvl="1" indent="-342900" fontAlgn="ctr">
              <a:spcBef>
                <a:spcPct val="20000"/>
              </a:spcBef>
              <a:buFontTx/>
              <a:buChar char="-"/>
              <a:defRPr/>
            </a:pPr>
            <a:r>
              <a:rPr kumimoji="0" lang="da-D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Reduktion af ambulante besøg (4,5 </a:t>
            </a:r>
            <a:r>
              <a:rPr lang="da-DK" sz="2600" dirty="0" smtClean="0"/>
              <a:t>-&gt; 2,3 besøg</a:t>
            </a:r>
            <a:r>
              <a:rPr kumimoji="0" lang="da-D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800100" lvl="1" indent="-342900" fontAlgn="ctr">
              <a:spcBef>
                <a:spcPct val="20000"/>
              </a:spcBef>
              <a:buFontTx/>
              <a:buChar char="-"/>
              <a:defRPr/>
            </a:pPr>
            <a:r>
              <a:rPr lang="da-DK" sz="2600" dirty="0" smtClean="0"/>
              <a:t>Øget årligt brug af egen læge (6 -&gt; 9 besøg)</a:t>
            </a:r>
          </a:p>
          <a:p>
            <a:pPr marL="742950" lvl="1" indent="-285750" fontAlgn="ctr">
              <a:spcBef>
                <a:spcPct val="20000"/>
              </a:spcBef>
              <a:defRPr/>
            </a:pPr>
            <a:endParaRPr lang="da-DK" dirty="0" smtClean="0"/>
          </a:p>
          <a:p>
            <a:pPr marL="342900" indent="-342900" fontAlgn="ctr">
              <a:lnSpc>
                <a:spcPct val="16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800" dirty="0" smtClean="0"/>
              <a:t>Patient </a:t>
            </a:r>
            <a:r>
              <a:rPr lang="da-DK" sz="2800" dirty="0" err="1" smtClean="0"/>
              <a:t>empowerment</a:t>
            </a:r>
            <a:r>
              <a:rPr lang="da-DK" sz="2800" dirty="0" smtClean="0"/>
              <a:t> / </a:t>
            </a:r>
            <a:r>
              <a:rPr lang="da-DK" sz="2800" dirty="0" err="1" smtClean="0"/>
              <a:t>sygdomsmestring</a:t>
            </a:r>
            <a:endParaRPr lang="da-DK" sz="2800" dirty="0" smtClean="0"/>
          </a:p>
          <a:p>
            <a:pPr marL="342900" lvl="0" indent="-342900" fontAlgn="ctr">
              <a:lnSpc>
                <a:spcPct val="16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800" dirty="0" smtClean="0"/>
              <a:t>Forbedring af patientens tryghed og tilfredshed samt  stigende livskvalitet (målt ved QALY)</a:t>
            </a:r>
          </a:p>
          <a:p>
            <a:pPr marL="342900" marR="0" lvl="0" indent="-342900" algn="l" defTabSz="914400" rtl="0" eaLnBrk="1" fontAlgn="ctr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Reduktion i kommunale</a:t>
            </a:r>
            <a:r>
              <a:rPr kumimoji="0" lang="da-DK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pleje- og omsorgsydelser (10.000 Kr./årligt)</a:t>
            </a:r>
            <a:endParaRPr kumimoji="0" lang="da-D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Frigøre tid</a:t>
            </a:r>
            <a:r>
              <a:rPr kumimoji="0" lang="da-DK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blandt regionalt og kommunalt personale</a:t>
            </a:r>
          </a:p>
          <a:p>
            <a:pPr marL="342900" marR="0" lvl="0" indent="-342900" algn="l" defTabSz="914400" rtl="0" eaLnBrk="1" fontAlgn="ctr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Reduktion i antallet af utilsigtede </a:t>
            </a: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hændelser </a:t>
            </a:r>
            <a:r>
              <a:rPr kumimoji="0" lang="da-DK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 sektorovergangene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r>
              <a:rPr lang="da-DK" sz="3600" dirty="0" smtClean="0"/>
              <a:t>Evaluerings- og forskningsindsats</a:t>
            </a:r>
            <a:endParaRPr lang="da-DK" sz="3600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251520" y="2712173"/>
            <a:ext cx="3384376" cy="34531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800" dirty="0" smtClean="0"/>
          </a:p>
          <a:p>
            <a:pPr marL="0" indent="0">
              <a:buNone/>
            </a:pPr>
            <a:r>
              <a:rPr lang="da-DK" sz="1600" b="1" dirty="0" err="1" smtClean="0">
                <a:latin typeface="Constantia" pitchFamily="18" charset="0"/>
              </a:rPr>
              <a:t>Randomiseret</a:t>
            </a:r>
            <a:r>
              <a:rPr lang="da-DK" sz="1600" b="1" dirty="0" smtClean="0">
                <a:latin typeface="Constantia" pitchFamily="18" charset="0"/>
              </a:rPr>
              <a:t> forskningsdesign</a:t>
            </a:r>
          </a:p>
          <a:p>
            <a:pPr marL="0" indent="0">
              <a:buNone/>
            </a:pPr>
            <a:endParaRPr lang="da-DK" sz="1600" dirty="0" smtClean="0">
              <a:latin typeface="Constantia" pitchFamily="18" charset="0"/>
            </a:endParaRPr>
          </a:p>
          <a:p>
            <a:pPr marL="0" indent="0"/>
            <a:r>
              <a:rPr lang="da-DK" sz="1600" dirty="0" smtClean="0">
                <a:latin typeface="Constantia" pitchFamily="18" charset="0"/>
              </a:rPr>
              <a:t>Inklusions og kontrol gruppe</a:t>
            </a:r>
          </a:p>
          <a:p>
            <a:pPr marL="0" indent="0"/>
            <a:r>
              <a:rPr lang="da-DK" sz="1600" dirty="0" smtClean="0">
                <a:latin typeface="Constantia" pitchFamily="18" charset="0"/>
              </a:rPr>
              <a:t>Forskningsmæssig evidens for effekten af telemedicin. </a:t>
            </a:r>
          </a:p>
          <a:p>
            <a:pPr marL="0" indent="0"/>
            <a:r>
              <a:rPr lang="da-DK" sz="1600" dirty="0" smtClean="0">
                <a:latin typeface="Constantia" pitchFamily="18" charset="0"/>
              </a:rPr>
              <a:t>Svar på TeleCare Nords business case. </a:t>
            </a:r>
          </a:p>
          <a:p>
            <a:pPr marL="0" indent="0"/>
            <a:endParaRPr lang="da-DK" sz="1600" dirty="0" smtClean="0">
              <a:latin typeface="Constantia" pitchFamily="18" charset="0"/>
            </a:endParaRPr>
          </a:p>
          <a:p>
            <a:pPr marL="0" indent="0">
              <a:buNone/>
            </a:pPr>
            <a:r>
              <a:rPr lang="da-DK" sz="1600" dirty="0" smtClean="0">
                <a:latin typeface="Constantia" pitchFamily="18" charset="0"/>
              </a:rPr>
              <a:t>Vi venter alle på svarene…</a:t>
            </a:r>
          </a:p>
          <a:p>
            <a:pPr marL="0" indent="0">
              <a:buNone/>
            </a:pPr>
            <a:endParaRPr lang="da-DK" sz="2900" dirty="0" smtClean="0"/>
          </a:p>
          <a:p>
            <a:pPr>
              <a:buNone/>
            </a:pPr>
            <a:endParaRPr lang="da-DK" dirty="0"/>
          </a:p>
        </p:txBody>
      </p:sp>
      <p:grpSp>
        <p:nvGrpSpPr>
          <p:cNvPr id="2" name="Gruppe 13"/>
          <p:cNvGrpSpPr/>
          <p:nvPr/>
        </p:nvGrpSpPr>
        <p:grpSpPr>
          <a:xfrm>
            <a:off x="3635896" y="1556792"/>
            <a:ext cx="5256584" cy="4536504"/>
            <a:chOff x="1043608" y="1268760"/>
            <a:chExt cx="7128792" cy="4896544"/>
          </a:xfrm>
        </p:grpSpPr>
        <p:sp>
          <p:nvSpPr>
            <p:cNvPr id="7" name="Rektangel 6"/>
            <p:cNvSpPr/>
            <p:nvPr/>
          </p:nvSpPr>
          <p:spPr>
            <a:xfrm>
              <a:off x="1043608" y="1916832"/>
              <a:ext cx="7128792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>
                  <a:solidFill>
                    <a:schemeClr val="tx1"/>
                  </a:solidFill>
                </a:rPr>
                <a:t>Forskningsdesign</a:t>
              </a:r>
              <a:r>
                <a:rPr lang="da-DK" dirty="0" smtClean="0"/>
                <a:t> </a:t>
              </a:r>
              <a:endParaRPr lang="da-DK" dirty="0"/>
            </a:p>
          </p:txBody>
        </p:sp>
        <p:sp>
          <p:nvSpPr>
            <p:cNvPr id="8" name="Rektangel 7"/>
            <p:cNvSpPr/>
            <p:nvPr/>
          </p:nvSpPr>
          <p:spPr>
            <a:xfrm>
              <a:off x="1043608" y="2636912"/>
              <a:ext cx="2304256" cy="18002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>
                  <a:solidFill>
                    <a:schemeClr val="tx1"/>
                  </a:solidFill>
                </a:rPr>
                <a:t>Ph.d. Projekt </a:t>
              </a:r>
              <a:r>
                <a:rPr lang="da-DK" dirty="0" smtClean="0"/>
                <a:t>Patient nært fokus</a:t>
              </a:r>
            </a:p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9" name="Rektangel 8"/>
            <p:cNvSpPr/>
            <p:nvPr/>
          </p:nvSpPr>
          <p:spPr>
            <a:xfrm>
              <a:off x="3131840" y="2636912"/>
              <a:ext cx="2736304" cy="18002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>
                  <a:solidFill>
                    <a:schemeClr val="tx1"/>
                  </a:solidFill>
                </a:rPr>
                <a:t>Ph.d. Projekt beskrivelse</a:t>
              </a:r>
            </a:p>
            <a:p>
              <a:pPr algn="ctr"/>
              <a:r>
                <a:rPr lang="da-DK" dirty="0" smtClean="0"/>
                <a:t>Sundheds økonomi</a:t>
              </a:r>
            </a:p>
            <a:p>
              <a:pPr algn="ctr"/>
              <a:r>
                <a:rPr lang="da-DK" dirty="0" smtClean="0">
                  <a:solidFill>
                    <a:schemeClr val="tx1"/>
                  </a:solidFill>
                </a:rPr>
                <a:t> 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0" name="Rektangel 9"/>
            <p:cNvSpPr/>
            <p:nvPr/>
          </p:nvSpPr>
          <p:spPr>
            <a:xfrm>
              <a:off x="5868144" y="2636912"/>
              <a:ext cx="2304256" cy="18002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>
                  <a:solidFill>
                    <a:schemeClr val="tx1"/>
                  </a:solidFill>
                </a:rPr>
                <a:t>Ph.d. Projekt beskrivelse</a:t>
              </a:r>
            </a:p>
            <a:p>
              <a:pPr algn="ctr"/>
              <a:r>
                <a:rPr lang="da-DK" dirty="0" smtClean="0"/>
                <a:t>Organisation og samarbejde</a:t>
              </a:r>
            </a:p>
            <a:p>
              <a:pPr algn="ctr"/>
              <a:r>
                <a:rPr lang="da-DK" dirty="0" smtClean="0">
                  <a:solidFill>
                    <a:schemeClr val="tx1"/>
                  </a:solidFill>
                </a:rPr>
                <a:t> 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1" name="Rektangel 10"/>
            <p:cNvSpPr/>
            <p:nvPr/>
          </p:nvSpPr>
          <p:spPr>
            <a:xfrm>
              <a:off x="1043608" y="4149080"/>
              <a:ext cx="7128792" cy="115212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>
                  <a:solidFill>
                    <a:schemeClr val="tx1"/>
                  </a:solidFill>
                </a:rPr>
                <a:t>Ph.d. publiceringsplan 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1043608" y="5301208"/>
              <a:ext cx="7128792" cy="86409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>
                  <a:solidFill>
                    <a:schemeClr val="tx1"/>
                  </a:solidFill>
                </a:rPr>
                <a:t>Fælles økonomiske indikatorer</a:t>
              </a:r>
            </a:p>
            <a:p>
              <a:pPr algn="ctr"/>
              <a:r>
                <a:rPr lang="da-DK" dirty="0" smtClean="0">
                  <a:solidFill>
                    <a:schemeClr val="tx1"/>
                  </a:solidFill>
                </a:rPr>
                <a:t>Løbende udtræk fra regionale/kommunale systemer 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1043608" y="1268760"/>
              <a:ext cx="7128792" cy="64807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>
                  <a:solidFill>
                    <a:schemeClr val="tx1"/>
                  </a:solidFill>
                </a:rPr>
                <a:t>TeleCare Nord Business Case</a:t>
              </a:r>
              <a:endParaRPr lang="da-DK" dirty="0">
                <a:solidFill>
                  <a:schemeClr val="tx1"/>
                </a:solidFill>
              </a:endParaRPr>
            </a:p>
          </p:txBody>
        </p:sp>
      </p:grpSp>
      <p:pic>
        <p:nvPicPr>
          <p:cNvPr id="14" name="Pladsholder til indhold 8" descr="AAU_LOGO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22878"/>
            <a:ext cx="3240360" cy="16581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frundet rektangel 30"/>
          <p:cNvSpPr/>
          <p:nvPr/>
        </p:nvSpPr>
        <p:spPr bwMode="auto">
          <a:xfrm>
            <a:off x="7092280" y="3501008"/>
            <a:ext cx="1296144" cy="11521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a-DK" sz="1600" dirty="0" smtClean="0">
                <a:solidFill>
                  <a:schemeClr val="tx1"/>
                </a:solidFill>
              </a:rPr>
              <a:t>National</a:t>
            </a:r>
          </a:p>
          <a:p>
            <a:pPr algn="ctr"/>
            <a:r>
              <a:rPr lang="da-DK" sz="1600" dirty="0" smtClean="0">
                <a:solidFill>
                  <a:schemeClr val="tx1"/>
                </a:solidFill>
              </a:rPr>
              <a:t>måle-database</a:t>
            </a:r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Telemedicinsk løsningskoncept – i et samarbejde</a:t>
            </a:r>
            <a:endParaRPr lang="da-DK" dirty="0"/>
          </a:p>
        </p:txBody>
      </p:sp>
      <p:cxnSp>
        <p:nvCxnSpPr>
          <p:cNvPr id="42" name="Lige pilforbindelse 41"/>
          <p:cNvCxnSpPr>
            <a:endCxn id="31" idx="1"/>
          </p:cNvCxnSpPr>
          <p:nvPr/>
        </p:nvCxnSpPr>
        <p:spPr>
          <a:xfrm>
            <a:off x="5724128" y="3429000"/>
            <a:ext cx="136815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1026" name="Picture 2" descr="C:\Documents and Settings\aqxh\Lokale indstillinger\Temporary Internet Files\Content.IE5\Y54AHGTT\MC9003499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924944"/>
            <a:ext cx="556156" cy="936104"/>
          </a:xfrm>
          <a:prstGeom prst="rect">
            <a:avLst/>
          </a:prstGeom>
          <a:noFill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161" y="3622020"/>
            <a:ext cx="2187623" cy="203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628800"/>
            <a:ext cx="2016224" cy="159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7" name="Billede 66" descr="OT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2204864"/>
            <a:ext cx="2496723" cy="2562426"/>
          </a:xfrm>
          <a:prstGeom prst="rect">
            <a:avLst/>
          </a:prstGeom>
        </p:spPr>
      </p:pic>
      <p:cxnSp>
        <p:nvCxnSpPr>
          <p:cNvPr id="77" name="Lige pilforbindelse 76"/>
          <p:cNvCxnSpPr>
            <a:endCxn id="97" idx="1"/>
          </p:cNvCxnSpPr>
          <p:nvPr/>
        </p:nvCxnSpPr>
        <p:spPr>
          <a:xfrm flipV="1">
            <a:off x="5724128" y="2371916"/>
            <a:ext cx="864096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frundet rektangel 93"/>
          <p:cNvSpPr/>
          <p:nvPr/>
        </p:nvSpPr>
        <p:spPr bwMode="auto">
          <a:xfrm>
            <a:off x="6948264" y="5157192"/>
            <a:ext cx="1656184" cy="648072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a-DK" sz="1600" dirty="0">
              <a:solidFill>
                <a:schemeClr val="tx1"/>
              </a:solidFill>
            </a:endParaRPr>
          </a:p>
        </p:txBody>
      </p:sp>
      <p:pic>
        <p:nvPicPr>
          <p:cNvPr id="95" name="Billede 1" descr="Beskrivelse: Beskrivelse: Beskrivelse: Beskrivelse: Beskrivelse: Beskrivelse: Beskrivelse: Beskrivelse: C:\Users\mgo\Desktop\logo_sundhed_dk.gif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7164288" y="5301208"/>
            <a:ext cx="1296144" cy="435058"/>
          </a:xfrm>
          <a:prstGeom prst="rect">
            <a:avLst/>
          </a:prstGeom>
          <a:noFill/>
        </p:spPr>
      </p:pic>
      <p:pic>
        <p:nvPicPr>
          <p:cNvPr id="97" name="Billede 96" descr="NSPgrafik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1458848"/>
            <a:ext cx="2153205" cy="1826136"/>
          </a:xfrm>
          <a:prstGeom prst="rect">
            <a:avLst/>
          </a:prstGeom>
        </p:spPr>
      </p:pic>
      <p:cxnSp>
        <p:nvCxnSpPr>
          <p:cNvPr id="103" name="Lige pilforbindelse 102"/>
          <p:cNvCxnSpPr>
            <a:stCxn id="31" idx="2"/>
            <a:endCxn id="94" idx="0"/>
          </p:cNvCxnSpPr>
          <p:nvPr/>
        </p:nvCxnSpPr>
        <p:spPr>
          <a:xfrm>
            <a:off x="7740352" y="4653136"/>
            <a:ext cx="360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løb">
  <a:themeElements>
    <a:clrScheme name="Forløb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orløb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rløb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3749</TotalTime>
  <Words>485</Words>
  <Application>Microsoft Office PowerPoint</Application>
  <PresentationFormat>On-screen Show (4:3)</PresentationFormat>
  <Paragraphs>119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Forløb</vt:lpstr>
      <vt:lpstr>TeleCare Nord Telemedicin – hvordan bliver vi verdensmestre?   </vt:lpstr>
      <vt:lpstr>TeleCare Nord Telemedicin – sådan bliver vi verdensmestre!   </vt:lpstr>
      <vt:lpstr>TeleCare Nord Telemedicin – hvordan bliver vi verdensmestre?   </vt:lpstr>
      <vt:lpstr>TeleCare Nord - Hovedformål</vt:lpstr>
      <vt:lpstr>Film</vt:lpstr>
      <vt:lpstr>PowerPoint Presentation</vt:lpstr>
      <vt:lpstr>TeleCare Nord business case mål </vt:lpstr>
      <vt:lpstr>Evaluerings- og forskningsindsats</vt:lpstr>
      <vt:lpstr>Telemedicinsk løsningskoncept – i et samarbejde</vt:lpstr>
      <vt:lpstr>Opgave og ansvarsfordeling </vt:lpstr>
      <vt:lpstr>Opgave og ansvarsfordeling </vt:lpstr>
      <vt:lpstr>Erfaringer fra borgere </vt:lpstr>
      <vt:lpstr>Erfaringer fra de sundhedsprofessionelle</vt:lpstr>
      <vt:lpstr>Mange positive erfaringer, men der er også udfordringer – hvordan kommer vi i hus?</vt:lpstr>
    </vt:vector>
  </TitlesOfParts>
  <Company>Region Nordjylland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Tina Archard Heide</dc:creator>
  <cp:lastModifiedBy>Susanne</cp:lastModifiedBy>
  <cp:revision>481</cp:revision>
  <dcterms:created xsi:type="dcterms:W3CDTF">2012-06-14T11:18:36Z</dcterms:created>
  <dcterms:modified xsi:type="dcterms:W3CDTF">2014-12-03T17:02:52Z</dcterms:modified>
</cp:coreProperties>
</file>