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  <p:sldMasterId id="2147483738" r:id="rId2"/>
    <p:sldMasterId id="2147483729" r:id="rId3"/>
  </p:sldMasterIdLst>
  <p:notesMasterIdLst>
    <p:notesMasterId r:id="rId17"/>
  </p:notesMasterIdLst>
  <p:handoutMasterIdLst>
    <p:handoutMasterId r:id="rId18"/>
  </p:handoutMasterIdLst>
  <p:sldIdLst>
    <p:sldId id="262" r:id="rId4"/>
    <p:sldId id="278" r:id="rId5"/>
    <p:sldId id="283" r:id="rId6"/>
    <p:sldId id="269" r:id="rId7"/>
    <p:sldId id="279" r:id="rId8"/>
    <p:sldId id="282" r:id="rId9"/>
    <p:sldId id="280" r:id="rId10"/>
    <p:sldId id="277" r:id="rId11"/>
    <p:sldId id="275" r:id="rId12"/>
    <p:sldId id="281" r:id="rId13"/>
    <p:sldId id="274" r:id="rId14"/>
    <p:sldId id="272" r:id="rId15"/>
    <p:sldId id="273" r:id="rId16"/>
  </p:sldIdLst>
  <p:sldSz cx="12192000" cy="6858000"/>
  <p:notesSz cx="9874250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lang="en-US" sz="1200" kern="1200" baseline="0">
        <a:solidFill>
          <a:schemeClr val="tx1"/>
        </a:solidFill>
        <a:latin typeface="Trebuchet MS (Body)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lang="en-US" sz="1200" kern="1200" baseline="0">
        <a:solidFill>
          <a:schemeClr val="tx1"/>
        </a:solidFill>
        <a:latin typeface="Trebuchet MS (Body)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lang="en-US" sz="1200" kern="1200" baseline="0">
        <a:solidFill>
          <a:schemeClr val="tx1"/>
        </a:solidFill>
        <a:latin typeface="Trebuchet MS (Body)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lang="en-US" sz="1200" kern="1200" baseline="0">
        <a:solidFill>
          <a:schemeClr val="tx1"/>
        </a:solidFill>
        <a:latin typeface="Trebuchet MS (Body)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lang="en-US" sz="1200" kern="1200" baseline="0">
        <a:solidFill>
          <a:schemeClr val="tx1"/>
        </a:solidFill>
        <a:latin typeface="Trebuchet MS (Body)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side" id="{1DC69798-94D4-49A7-9877-B6E13CBDA03D}">
          <p14:sldIdLst>
            <p14:sldId id="262"/>
            <p14:sldId id="278"/>
            <p14:sldId id="283"/>
            <p14:sldId id="269"/>
            <p14:sldId id="279"/>
            <p14:sldId id="282"/>
            <p14:sldId id="280"/>
            <p14:sldId id="277"/>
            <p14:sldId id="275"/>
            <p14:sldId id="281"/>
            <p14:sldId id="274"/>
            <p14:sldId id="272"/>
            <p14:sldId id="273"/>
          </p14:sldIdLst>
        </p14:section>
        <p14:section name="Standardslides" id="{D727C1A7-6195-4B0C-8FAD-F5F54776500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M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23435"/>
    <a:srgbClr val="ED5248"/>
    <a:srgbClr val="00AEEF"/>
    <a:srgbClr val="EE2B7B"/>
    <a:srgbClr val="37B719"/>
    <a:srgbClr val="92D050"/>
    <a:srgbClr val="25397D"/>
    <a:srgbClr val="5C0000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482" autoAdjust="0"/>
  </p:normalViewPr>
  <p:slideViewPr>
    <p:cSldViewPr>
      <p:cViewPr varScale="1">
        <p:scale>
          <a:sx n="101" d="100"/>
          <a:sy n="101" d="100"/>
        </p:scale>
        <p:origin x="9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6"/>
    </p:cViewPr>
  </p:sorterViewPr>
  <p:notesViewPr>
    <p:cSldViewPr>
      <p:cViewPr>
        <p:scale>
          <a:sx n="75" d="100"/>
          <a:sy n="75" d="100"/>
        </p:scale>
        <p:origin x="3294" y="1302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B18F3-E17B-4D7C-AEB1-46AB1868D3FD}" type="datetimeFigureOut">
              <a:rPr lang="da-DK" smtClean="0"/>
              <a:pPr/>
              <a:t>05-12-2014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279918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027" y="6456324"/>
            <a:ext cx="4279918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0553E-C2FB-4E63-91B3-A22CD5EEE8D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798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26" y="0"/>
            <a:ext cx="8330035" cy="46861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spect="1" noChangeArrowheads="1"/>
          </p:cNvSpPr>
          <p:nvPr>
            <p:ph type="body" sz="quarter" idx="3"/>
          </p:nvPr>
        </p:nvSpPr>
        <p:spPr bwMode="auto">
          <a:xfrm>
            <a:off x="0" y="3542853"/>
            <a:ext cx="9874250" cy="325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42461" y="0"/>
            <a:ext cx="78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u="sng" baseline="0" dirty="0" smtClean="0">
                <a:solidFill>
                  <a:schemeClr val="bg2"/>
                </a:solidFill>
                <a:latin typeface="Trebuchet MS" pitchFamily="34" charset="0"/>
              </a:rPr>
              <a:t>Noter</a:t>
            </a:r>
            <a:endParaRPr lang="da-DK" sz="1800" u="sng" baseline="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9113589" y="0"/>
            <a:ext cx="760661" cy="734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 b="1"/>
            </a:lvl1pPr>
          </a:lstStyle>
          <a:p>
            <a:fld id="{C373ADEB-DE9B-4A70-B351-A71436939A0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323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ＭＳ Ｐゴシック" pitchFamily="-1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ＭＳ Ｐゴシック" pitchFamily="-1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ＭＳ Ｐゴシック" pitchFamily="-1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ＭＳ Ｐゴシック" pitchFamily="-1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" y="0"/>
            <a:ext cx="8329613" cy="468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i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Note: Andel 60+ årige i forhold til 20-59 årige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ADEB-DE9B-4A70-B351-A71436939A0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50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" y="0"/>
            <a:ext cx="8329613" cy="468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ADEB-DE9B-4A70-B351-A71436939A0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96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" y="0"/>
            <a:ext cx="8329613" cy="468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Grå kommuner: Mindre end 15% af befolkningen er over 70 år</a:t>
            </a:r>
          </a:p>
          <a:p>
            <a:r>
              <a:rPr lang="da-DK" dirty="0" smtClean="0"/>
              <a:t>Røde</a:t>
            </a:r>
            <a:r>
              <a:rPr lang="da-DK" baseline="0" dirty="0" smtClean="0"/>
              <a:t> kommuner: Over 15% af befolkningen er over 70 år. Jo mørkere rød jo højere andel er over 70 år.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ADEB-DE9B-4A70-B351-A71436939A0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64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" y="0"/>
            <a:ext cx="8329613" cy="468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ADEB-DE9B-4A70-B351-A71436939A0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4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" y="0"/>
            <a:ext cx="8329613" cy="468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ADEB-DE9B-4A70-B351-A71436939A0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4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368000"/>
            <a:ext cx="12081600" cy="414923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1264" y="3356992"/>
            <a:ext cx="10972800" cy="590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cap="all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da-DK" noProof="0" dirty="0" smtClean="0"/>
              <a:t>HEADLINE IN HELVETICA</a:t>
            </a:r>
            <a:endParaRPr lang="da-DK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2056" y="3947518"/>
            <a:ext cx="10627784" cy="476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lvl="0"/>
            <a:r>
              <a:rPr lang="da-DK" dirty="0" err="1" smtClean="0"/>
              <a:t>Subheadline</a:t>
            </a:r>
            <a:r>
              <a:rPr lang="da-DK" dirty="0" smtClean="0"/>
              <a:t> in times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9510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em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1596597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11028547" y="332656"/>
            <a:ext cx="323665" cy="4771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3"/>
                </a:solidFill>
                <a:latin typeface="Trebuchet MS (Body)"/>
                <a:ea typeface="ＭＳ Ｐゴシック" pitchFamily="-12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9pPr>
          </a:lstStyle>
          <a:p>
            <a:pPr algn="r"/>
            <a:fld id="{E42110E1-709E-45C7-9DCC-D20DE0C403C6}" type="slidenum">
              <a:rPr lang="da-DK" sz="1000" smtClean="0">
                <a:solidFill>
                  <a:schemeClr val="bg1"/>
                </a:solidFill>
              </a:rPr>
              <a:pPr algn="r"/>
              <a:t>‹nr.›</a:t>
            </a:fld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3356992"/>
            <a:ext cx="5256211" cy="590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cap="all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da-DK" noProof="0" dirty="0" smtClean="0"/>
              <a:t>HEADLINE IN HELVETICA</a:t>
            </a:r>
            <a:endParaRPr lang="da-DK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39789" y="3947518"/>
            <a:ext cx="5256211" cy="14977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lvl="0"/>
            <a:r>
              <a:rPr lang="da-DK" dirty="0" err="1" smtClean="0"/>
              <a:t>Subheadline</a:t>
            </a:r>
            <a:r>
              <a:rPr lang="da-DK" dirty="0" smtClean="0"/>
              <a:t> in times</a:t>
            </a:r>
            <a:endParaRPr lang="da-DK" dirty="0"/>
          </a:p>
        </p:txBody>
      </p:sp>
      <p:sp>
        <p:nvSpPr>
          <p:cNvPr id="8" name="Picture Placeholder 5"/>
          <p:cNvSpPr>
            <a:spLocks noGrp="1" noChangeAspect="1"/>
          </p:cNvSpPr>
          <p:nvPr>
            <p:ph type="pic" sz="quarter" idx="17"/>
          </p:nvPr>
        </p:nvSpPr>
        <p:spPr>
          <a:xfrm>
            <a:off x="6690671" y="1849600"/>
            <a:ext cx="3726504" cy="3992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95460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  <p15:guide id="2" pos="656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89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11028547" y="332656"/>
            <a:ext cx="323665" cy="4771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3"/>
                </a:solidFill>
                <a:latin typeface="Trebuchet MS (Body)"/>
                <a:ea typeface="ＭＳ Ｐゴシック" pitchFamily="-12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9pPr>
          </a:lstStyle>
          <a:p>
            <a:pPr algn="r"/>
            <a:fld id="{E42110E1-709E-45C7-9DCC-D20DE0C403C6}" type="slidenum">
              <a:rPr lang="da-DK" sz="1000" smtClean="0">
                <a:solidFill>
                  <a:schemeClr val="bg1"/>
                </a:solidFill>
              </a:rPr>
              <a:pPr algn="r"/>
              <a:t>‹nr.›</a:t>
            </a:fld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39789" y="332656"/>
            <a:ext cx="10152014" cy="4771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80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HEADLINE IN HELVETICA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57302" y="1773238"/>
            <a:ext cx="9559874" cy="406876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Figur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39788" y="1412875"/>
            <a:ext cx="5903912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1530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  <p15:guide id="2" pos="6562" userDrawn="1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8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368000"/>
            <a:ext cx="12081600" cy="41328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1264" y="3356992"/>
            <a:ext cx="10972800" cy="590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cap="all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da-DK" noProof="0" dirty="0" smtClean="0"/>
              <a:t>HEADLINE IN HELVETICA</a:t>
            </a:r>
            <a:endParaRPr lang="da-DK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2056" y="3947518"/>
            <a:ext cx="10627784" cy="476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lvl="0"/>
            <a:r>
              <a:rPr lang="da-DK" dirty="0" err="1" smtClean="0"/>
              <a:t>Subheadline</a:t>
            </a:r>
            <a:r>
              <a:rPr lang="da-DK" dirty="0" smtClean="0"/>
              <a:t> in times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76795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0337105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11028547" y="332656"/>
            <a:ext cx="323665" cy="4771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3"/>
                </a:solidFill>
                <a:latin typeface="Trebuchet MS (Body)"/>
                <a:ea typeface="ＭＳ Ｐゴシック" pitchFamily="-12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9pPr>
          </a:lstStyle>
          <a:p>
            <a:pPr algn="r"/>
            <a:fld id="{E42110E1-709E-45C7-9DCC-D20DE0C403C6}" type="slidenum">
              <a:rPr lang="da-DK" sz="1000" smtClean="0">
                <a:solidFill>
                  <a:schemeClr val="bg1"/>
                </a:solidFill>
              </a:rPr>
              <a:pPr algn="r"/>
              <a:t>‹nr.›</a:t>
            </a:fld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39789" y="332656"/>
            <a:ext cx="10152014" cy="4771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80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HEADLINE IN HELVETICA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5953175" y="1916832"/>
            <a:ext cx="4464000" cy="392516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  <a:defRPr sz="1600">
                <a:solidFill>
                  <a:schemeClr val="accent1"/>
                </a:solidFill>
                <a:latin typeface="Trebuchet MS" panose="020B0603020202020204" pitchFamily="34" charset="0"/>
                <a:cs typeface="Helvetica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600">
                <a:latin typeface="Trebuchet MS" panose="020B0603020202020204" pitchFamily="34" charset="0"/>
              </a:defRPr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600">
                <a:latin typeface="Trebuchet MS" panose="020B0603020202020204" pitchFamily="34" charset="0"/>
              </a:defRPr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1600">
                <a:latin typeface="Trebuchet MS" panose="020B0603020202020204" pitchFamily="34" charset="0"/>
              </a:defRPr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 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 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5953175" y="1412776"/>
            <a:ext cx="4464000" cy="3597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200" i="1" baseline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Subhead in times </a:t>
            </a:r>
            <a:r>
              <a:rPr lang="da-DK" noProof="0" dirty="0" err="1" smtClean="0"/>
              <a:t>italic</a:t>
            </a:r>
            <a:endParaRPr lang="da-DK" noProof="0" dirty="0" smtClean="0"/>
          </a:p>
        </p:txBody>
      </p:sp>
      <p:cxnSp>
        <p:nvCxnSpPr>
          <p:cNvPr id="20" name="Straight Connector 19"/>
          <p:cNvCxnSpPr/>
          <p:nvPr userDrawn="1"/>
        </p:nvCxnSpPr>
        <p:spPr bwMode="auto">
          <a:xfrm>
            <a:off x="5953175" y="1844824"/>
            <a:ext cx="446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839789" y="1916832"/>
            <a:ext cx="4464000" cy="392516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  <a:defRPr sz="1600">
                <a:solidFill>
                  <a:schemeClr val="accent1"/>
                </a:solidFill>
                <a:latin typeface="Trebuchet MS" panose="020B0603020202020204" pitchFamily="34" charset="0"/>
                <a:cs typeface="Helvetica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600">
                <a:latin typeface="Trebuchet MS" panose="020B0603020202020204" pitchFamily="34" charset="0"/>
              </a:defRPr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600">
                <a:latin typeface="Trebuchet MS" panose="020B0603020202020204" pitchFamily="34" charset="0"/>
              </a:defRPr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1600">
                <a:latin typeface="Trebuchet MS" panose="020B0603020202020204" pitchFamily="34" charset="0"/>
              </a:defRPr>
            </a:lvl4pPr>
            <a:lvl5pPr marL="14859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 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 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839789" y="1412776"/>
            <a:ext cx="4464000" cy="3597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200" i="1" baseline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Subhead in times </a:t>
            </a:r>
            <a:r>
              <a:rPr lang="da-DK" noProof="0" dirty="0" err="1" smtClean="0"/>
              <a:t>italic</a:t>
            </a:r>
            <a:endParaRPr lang="da-DK" noProof="0" dirty="0" smtClean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839790" y="1844824"/>
            <a:ext cx="446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298443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  <p15:guide id="2" pos="6562" userDrawn="1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916930"/>
            <a:ext cx="4752000" cy="38808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  <a:defRPr sz="1600">
                <a:solidFill>
                  <a:schemeClr val="accent1"/>
                </a:solidFill>
                <a:latin typeface="Trebuchet MS" panose="020B0603020202020204" pitchFamily="34" charset="0"/>
                <a:cs typeface="Helvetica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600">
                <a:latin typeface="Trebuchet MS" panose="020B0603020202020204" pitchFamily="34" charset="0"/>
              </a:defRPr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600">
                <a:latin typeface="Trebuchet MS" panose="020B0603020202020204" pitchFamily="34" charset="0"/>
              </a:defRPr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1600">
                <a:latin typeface="Trebuchet MS" panose="020B0603020202020204" pitchFamily="34" charset="0"/>
              </a:defRPr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 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 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839788" y="1412875"/>
            <a:ext cx="4752000" cy="3597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200" i="1" baseline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Subhead in times </a:t>
            </a:r>
            <a:r>
              <a:rPr lang="da-DK" noProof="0" dirty="0" err="1" smtClean="0"/>
              <a:t>italic</a:t>
            </a:r>
            <a:endParaRPr lang="da-DK" noProof="0" dirty="0" smtClean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839788" y="1844923"/>
            <a:ext cx="475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6266183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11028547" y="332656"/>
            <a:ext cx="323665" cy="4771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3"/>
                </a:solidFill>
                <a:latin typeface="Trebuchet MS (Body)"/>
                <a:ea typeface="ＭＳ Ｐゴシック" pitchFamily="-12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9pPr>
          </a:lstStyle>
          <a:p>
            <a:pPr algn="r"/>
            <a:fld id="{E42110E1-709E-45C7-9DCC-D20DE0C403C6}" type="slidenum">
              <a:rPr lang="da-DK" sz="1000" smtClean="0">
                <a:solidFill>
                  <a:schemeClr val="bg1"/>
                </a:solidFill>
              </a:rPr>
              <a:pPr algn="r"/>
              <a:t>‹nr.›</a:t>
            </a:fld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39789" y="332656"/>
            <a:ext cx="10152014" cy="4771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80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HEADLINE IN HELVETICA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691175" y="1845022"/>
            <a:ext cx="4392000" cy="39528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Figur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71945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  <p15:guide id="2" pos="6562" userDrawn="1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89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312024" y="1916832"/>
            <a:ext cx="4752000" cy="3880792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  <a:defRPr sz="1600">
                <a:solidFill>
                  <a:schemeClr val="accent1"/>
                </a:solidFill>
                <a:latin typeface="Trebuchet MS" panose="020B0603020202020204" pitchFamily="34" charset="0"/>
                <a:cs typeface="Helvetica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600">
                <a:latin typeface="Trebuchet MS" panose="020B0603020202020204" pitchFamily="34" charset="0"/>
              </a:defRPr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600">
                <a:latin typeface="Trebuchet MS" panose="020B0603020202020204" pitchFamily="34" charset="0"/>
              </a:defRPr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1600">
                <a:latin typeface="Trebuchet MS" panose="020B0603020202020204" pitchFamily="34" charset="0"/>
              </a:defRPr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 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 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312024" y="1412776"/>
            <a:ext cx="4752000" cy="3597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200" i="1" baseline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Subhead in times </a:t>
            </a:r>
            <a:r>
              <a:rPr lang="da-DK" noProof="0" dirty="0" err="1" smtClean="0"/>
              <a:t>italic</a:t>
            </a:r>
            <a:endParaRPr lang="da-DK" noProof="0" dirty="0" smtClean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312024" y="1844824"/>
            <a:ext cx="475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6200423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11028547" y="332656"/>
            <a:ext cx="323665" cy="4771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3"/>
                </a:solidFill>
                <a:latin typeface="Trebuchet MS (Body)"/>
                <a:ea typeface="ＭＳ Ｐゴシック" pitchFamily="-12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9pPr>
          </a:lstStyle>
          <a:p>
            <a:pPr algn="r"/>
            <a:fld id="{E42110E1-709E-45C7-9DCC-D20DE0C403C6}" type="slidenum">
              <a:rPr lang="da-DK" sz="1000" smtClean="0">
                <a:solidFill>
                  <a:schemeClr val="bg1"/>
                </a:solidFill>
              </a:rPr>
              <a:pPr algn="r"/>
              <a:t>‹nr.›</a:t>
            </a:fld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39789" y="332656"/>
            <a:ext cx="10152014" cy="4771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80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HEADLINE IN HELVETICA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56185" y="1844824"/>
            <a:ext cx="4392000" cy="39528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Figur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18765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  <p15:guide id="2" pos="6562" userDrawn="1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89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312024" y="1412776"/>
            <a:ext cx="4410038" cy="3597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200" i="1" baseline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Subhead in times </a:t>
            </a:r>
            <a:r>
              <a:rPr lang="da-DK" noProof="0" dirty="0" err="1" smtClean="0"/>
              <a:t>italic</a:t>
            </a:r>
            <a:endParaRPr lang="da-DK" noProof="0" dirty="0" smtClean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312024" y="1844824"/>
            <a:ext cx="44100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11028547" y="332656"/>
            <a:ext cx="323665" cy="4771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3"/>
                </a:solidFill>
                <a:latin typeface="Trebuchet MS (Body)"/>
                <a:ea typeface="ＭＳ Ｐゴシック" pitchFamily="-12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9pPr>
          </a:lstStyle>
          <a:p>
            <a:pPr algn="r"/>
            <a:fld id="{E42110E1-709E-45C7-9DCC-D20DE0C403C6}" type="slidenum">
              <a:rPr lang="da-DK" sz="1000" smtClean="0">
                <a:solidFill>
                  <a:schemeClr val="bg1"/>
                </a:solidFill>
              </a:rPr>
              <a:pPr algn="r"/>
              <a:t>‹nr.›</a:t>
            </a:fld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39789" y="332656"/>
            <a:ext cx="10152014" cy="4771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80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HEADLINE IN HELVETICA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56185" y="1924472"/>
            <a:ext cx="4392000" cy="39528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Figur</a:t>
            </a:r>
            <a:endParaRPr lang="da-DK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330062" y="1924472"/>
            <a:ext cx="4392000" cy="39528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Figur</a:t>
            </a:r>
            <a:endParaRPr lang="da-DK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839789" y="1412776"/>
            <a:ext cx="4408396" cy="3597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200" i="1" baseline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Subhead in times </a:t>
            </a:r>
            <a:r>
              <a:rPr lang="da-DK" noProof="0" dirty="0" err="1" smtClean="0"/>
              <a:t>italic</a:t>
            </a:r>
            <a:endParaRPr lang="da-DK" noProof="0" dirty="0" smtClean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839789" y="1844824"/>
            <a:ext cx="44083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904229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  <p15:guide id="2" pos="656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89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1191642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11028547" y="332656"/>
            <a:ext cx="323665" cy="4771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3"/>
                </a:solidFill>
                <a:latin typeface="Trebuchet MS (Body)"/>
                <a:ea typeface="ＭＳ Ｐゴシック" pitchFamily="-12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9pPr>
          </a:lstStyle>
          <a:p>
            <a:pPr algn="r"/>
            <a:fld id="{E42110E1-709E-45C7-9DCC-D20DE0C403C6}" type="slidenum">
              <a:rPr lang="da-DK" sz="1000" smtClean="0">
                <a:solidFill>
                  <a:schemeClr val="bg1"/>
                </a:solidFill>
              </a:rPr>
              <a:pPr algn="r"/>
              <a:t>‹nr.›</a:t>
            </a:fld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39789" y="332656"/>
            <a:ext cx="10152014" cy="4771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80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HEADLINE IN HELVETICA</a:t>
            </a:r>
          </a:p>
        </p:txBody>
      </p:sp>
    </p:spTree>
    <p:extLst>
      <p:ext uri="{BB962C8B-B14F-4D97-AF65-F5344CB8AC3E}">
        <p14:creationId xmlns:p14="http://schemas.microsoft.com/office/powerpoint/2010/main" val="27478382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  <p15:guide id="2" pos="6562" userDrawn="1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89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5297243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11028547" y="332656"/>
            <a:ext cx="323665" cy="4771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3"/>
                </a:solidFill>
                <a:latin typeface="Trebuchet MS (Body)"/>
                <a:ea typeface="ＭＳ Ｐゴシック" pitchFamily="-12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9pPr>
          </a:lstStyle>
          <a:p>
            <a:pPr algn="r"/>
            <a:fld id="{E42110E1-709E-45C7-9DCC-D20DE0C403C6}" type="slidenum">
              <a:rPr lang="da-DK" sz="1000" smtClean="0">
                <a:solidFill>
                  <a:schemeClr val="bg1"/>
                </a:solidFill>
              </a:rPr>
              <a:pPr algn="r"/>
              <a:t>‹nr.›</a:t>
            </a:fld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39789" y="332656"/>
            <a:ext cx="10152014" cy="4771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80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HEADLINE IN HELVETICA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67543" y="2068262"/>
            <a:ext cx="3242127" cy="3664994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lIns="90000" tIns="108000" rIns="72000" bIns="72000"/>
          <a:lstStyle>
            <a:lvl1pPr marL="285750" marR="0" indent="-28575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  <a:defRPr lang="da-DK" sz="1600" kern="1200" noProof="0" dirty="0" smtClean="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Helvetica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Beskriv kundens situation i dag.</a:t>
            </a:r>
          </a:p>
          <a:p>
            <a:pPr lvl="0"/>
            <a:r>
              <a:rPr lang="da-DK" noProof="0" dirty="0" smtClean="0"/>
              <a:t>Brug gerne kundens egne udsagn. </a:t>
            </a:r>
          </a:p>
          <a:p>
            <a:pPr lvl="0"/>
            <a:r>
              <a:rPr lang="da-DK" noProof="0" dirty="0" smtClean="0"/>
              <a:t>Skal være kort. </a:t>
            </a:r>
          </a:p>
          <a:p>
            <a:pPr lvl="0"/>
            <a:r>
              <a:rPr lang="da-DK" noProof="0" dirty="0" smtClean="0"/>
              <a:t>Teksten skal dokumentere, at vi har forstået kundens situation og at vi lytter til dem.  </a:t>
            </a:r>
          </a:p>
        </p:txBody>
      </p:sp>
      <p:sp>
        <p:nvSpPr>
          <p:cNvPr id="7" name="Pentagon 6"/>
          <p:cNvSpPr/>
          <p:nvPr userDrawn="1"/>
        </p:nvSpPr>
        <p:spPr bwMode="auto">
          <a:xfrm>
            <a:off x="3935760" y="2636912"/>
            <a:ext cx="216024" cy="2160240"/>
          </a:xfrm>
          <a:prstGeom prst="homePlate">
            <a:avLst>
              <a:gd name="adj" fmla="val 1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</a:pPr>
            <a:endParaRPr kumimoji="0" lang="da-DK" sz="1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128" charset="-128"/>
            </a:endParaRPr>
          </a:p>
        </p:txBody>
      </p:sp>
      <p:sp>
        <p:nvSpPr>
          <p:cNvPr id="8" name="Pentagon 7"/>
          <p:cNvSpPr/>
          <p:nvPr userDrawn="1"/>
        </p:nvSpPr>
        <p:spPr bwMode="auto">
          <a:xfrm>
            <a:off x="7824192" y="2636912"/>
            <a:ext cx="216024" cy="2160240"/>
          </a:xfrm>
          <a:prstGeom prst="homePlate">
            <a:avLst>
              <a:gd name="adj" fmla="val 1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</a:pPr>
            <a:endParaRPr kumimoji="0" lang="da-DK" sz="1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128" charset="-128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467544" y="1895992"/>
            <a:ext cx="32421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5" y="1477307"/>
            <a:ext cx="353691" cy="35369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4367811" y="1887283"/>
            <a:ext cx="32421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11" y="1489690"/>
            <a:ext cx="351870" cy="35187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8256243" y="1895992"/>
            <a:ext cx="32421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3" y="1427106"/>
            <a:ext cx="433812" cy="433812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467543" y="1493493"/>
            <a:ext cx="3242127" cy="34227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000" i="1" baseline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&lt;Situation / As is&gt;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367808" y="1484784"/>
            <a:ext cx="3242127" cy="34227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000" i="1" baseline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&lt;Udfordring / Challenge&gt;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8256240" y="1493493"/>
            <a:ext cx="3242127" cy="34227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000" i="1" baseline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&lt;Mål / To </a:t>
            </a:r>
            <a:r>
              <a:rPr lang="da-DK" noProof="0" dirty="0" err="1" smtClean="0"/>
              <a:t>be</a:t>
            </a:r>
            <a:r>
              <a:rPr lang="da-DK" noProof="0" dirty="0" smtClean="0"/>
              <a:t>&gt;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367808" y="2068262"/>
            <a:ext cx="3242127" cy="3664994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lIns="90000" tIns="108000" rIns="72000" bIns="72000"/>
          <a:lstStyle>
            <a:lvl1pPr marL="285750" marR="0" indent="-28575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lang="da-DK" sz="1600" kern="1200" noProof="0" dirty="0" smtClean="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Helvetica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Hvad er kundens problem?</a:t>
            </a:r>
          </a:p>
          <a:p>
            <a:pPr lvl="0"/>
            <a:r>
              <a:rPr lang="da-DK" noProof="0" dirty="0" smtClean="0"/>
              <a:t>Fokuser på det vigtigste.</a:t>
            </a:r>
          </a:p>
          <a:p>
            <a:pPr lvl="0"/>
            <a:r>
              <a:rPr lang="da-DK" noProof="0" dirty="0" smtClean="0"/>
              <a:t>Hvilke konsekvenser har problemet og for hvem?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258006" y="2068262"/>
            <a:ext cx="3242127" cy="3664994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lIns="90000" tIns="108000" rIns="72000" bIns="72000"/>
          <a:lstStyle>
            <a:lvl1pPr marL="285750" marR="0" indent="-28575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  <a:defRPr lang="da-DK" sz="1600" kern="1200" noProof="0" dirty="0" smtClean="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Helvetica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Hvad opnår kunden?</a:t>
            </a:r>
          </a:p>
          <a:p>
            <a:pPr lvl="0"/>
            <a:r>
              <a:rPr lang="da-DK" noProof="0" dirty="0" smtClean="0"/>
              <a:t>Hvad får de ud af det? (Kvantificer gerne)</a:t>
            </a:r>
          </a:p>
          <a:p>
            <a:pPr lvl="0"/>
            <a:endParaRPr lang="da-DK" noProof="0" dirty="0" smtClean="0"/>
          </a:p>
          <a:p>
            <a:pPr lvl="0"/>
            <a:endParaRPr lang="da-DK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94895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  <p15:guide id="2" pos="656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89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teratur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11028547" y="332656"/>
            <a:ext cx="323665" cy="4771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3"/>
                </a:solidFill>
                <a:latin typeface="Trebuchet MS (Body)"/>
                <a:ea typeface="ＭＳ Ｐゴシック" pitchFamily="-12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baseline="0">
                <a:solidFill>
                  <a:schemeClr val="tx1"/>
                </a:solidFill>
                <a:latin typeface="Trebuchet MS (Body)"/>
                <a:ea typeface="ＭＳ Ｐゴシック" pitchFamily="-128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30000">
                <a:solidFill>
                  <a:schemeClr val="tx1"/>
                </a:solidFill>
                <a:latin typeface="Arial" charset="0"/>
                <a:ea typeface="ＭＳ Ｐゴシック" pitchFamily="-128" charset="-128"/>
                <a:cs typeface="+mn-cs"/>
              </a:defRPr>
            </a:lvl9pPr>
          </a:lstStyle>
          <a:p>
            <a:pPr algn="r"/>
            <a:fld id="{E42110E1-709E-45C7-9DCC-D20DE0C403C6}" type="slidenum">
              <a:rPr lang="da-DK" sz="1000" smtClean="0">
                <a:solidFill>
                  <a:schemeClr val="bg1"/>
                </a:solidFill>
              </a:rPr>
              <a:pPr algn="r"/>
              <a:t>‹nr.›</a:t>
            </a:fld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39789" y="332656"/>
            <a:ext cx="10152014" cy="4771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Tx/>
              <a:buNone/>
              <a:tabLst/>
              <a:defRPr sz="280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200"/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000"/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900"/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HEADLINE IN HELVETICA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839787" y="1196752"/>
            <a:ext cx="10152015" cy="460097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  <a:defRPr sz="1600">
                <a:solidFill>
                  <a:schemeClr val="accent1"/>
                </a:solidFill>
                <a:latin typeface="Trebuchet MS" panose="020B0603020202020204" pitchFamily="34" charset="0"/>
                <a:cs typeface="Helvetica" panose="020B0604020202020204" pitchFamily="34" charset="0"/>
              </a:defRPr>
            </a:lvl1pPr>
            <a:lvl2pPr marL="6286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1600">
                <a:latin typeface="Trebuchet MS" panose="020B0603020202020204" pitchFamily="34" charset="0"/>
              </a:defRPr>
            </a:lvl2pPr>
            <a:lvl3pPr marL="1071562" indent="-171450">
              <a:buClr>
                <a:schemeClr val="accent3"/>
              </a:buClr>
              <a:buFont typeface="Trebuchet MS" pitchFamily="34" charset="0"/>
              <a:buChar char="+"/>
              <a:defRPr sz="1600">
                <a:latin typeface="Trebuchet MS" panose="020B0603020202020204" pitchFamily="34" charset="0"/>
              </a:defRPr>
            </a:lvl3pPr>
            <a:lvl4pPr marL="1543050" indent="-171450">
              <a:buClr>
                <a:schemeClr val="accent3"/>
              </a:buClr>
              <a:buFont typeface="Trebuchet MS" pitchFamily="34" charset="0"/>
              <a:buChar char="+"/>
              <a:defRPr sz="1600">
                <a:latin typeface="Trebuchet MS" panose="020B0603020202020204" pitchFamily="34" charset="0"/>
              </a:defRPr>
            </a:lvl4pPr>
            <a:lvl5pPr marL="16573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Char char="+"/>
              <a:tabLst/>
              <a:defRPr sz="900"/>
            </a:lvl5pPr>
            <a:lvl6pPr marL="211455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itchFamily="34" charset="0"/>
              <a:buNone/>
              <a:tabLst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noProof="0" dirty="0" smtClean="0"/>
              <a:t>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 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 The </a:t>
            </a:r>
            <a:r>
              <a:rPr lang="da-DK" noProof="0" dirty="0" err="1" smtClean="0"/>
              <a:t>quick</a:t>
            </a:r>
            <a:r>
              <a:rPr lang="da-DK" noProof="0" dirty="0" smtClean="0"/>
              <a:t> </a:t>
            </a:r>
            <a:r>
              <a:rPr lang="da-DK" noProof="0" dirty="0" err="1" smtClean="0"/>
              <a:t>brown</a:t>
            </a:r>
            <a:r>
              <a:rPr lang="da-DK" noProof="0" dirty="0" smtClean="0"/>
              <a:t> </a:t>
            </a:r>
            <a:r>
              <a:rPr lang="da-DK" noProof="0" dirty="0" err="1" smtClean="0"/>
              <a:t>fox</a:t>
            </a:r>
            <a:r>
              <a:rPr lang="da-DK" noProof="0" dirty="0" smtClean="0"/>
              <a:t> </a:t>
            </a:r>
            <a:r>
              <a:rPr lang="da-DK" noProof="0" dirty="0" err="1" smtClean="0"/>
              <a:t>jumps</a:t>
            </a:r>
            <a:r>
              <a:rPr lang="da-DK" noProof="0" dirty="0" smtClean="0"/>
              <a:t> over the </a:t>
            </a:r>
            <a:r>
              <a:rPr lang="da-DK" noProof="0" dirty="0" err="1" smtClean="0"/>
              <a:t>lazy</a:t>
            </a:r>
            <a:r>
              <a:rPr lang="da-DK" noProof="0" dirty="0" smtClean="0"/>
              <a:t> dog.</a:t>
            </a:r>
          </a:p>
        </p:txBody>
      </p:sp>
    </p:spTree>
    <p:extLst>
      <p:ext uri="{BB962C8B-B14F-4D97-AF65-F5344CB8AC3E}">
        <p14:creationId xmlns:p14="http://schemas.microsoft.com/office/powerpoint/2010/main" val="20679997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  <p15:guide id="2" pos="656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8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4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9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768124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24"/>
          <a:stretch/>
        </p:blipFill>
        <p:spPr>
          <a:xfrm>
            <a:off x="0" y="5913276"/>
            <a:ext cx="12192000" cy="94472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-1" y="-1"/>
            <a:ext cx="12192001" cy="94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40" r:id="rId4"/>
    <p:sldLayoutId id="2147483734" r:id="rId5"/>
    <p:sldLayoutId id="2147483742" r:id="rId6"/>
    <p:sldLayoutId id="2147483741" r:id="rId7"/>
    <p:sldLayoutId id="2147483737" r:id="rId8"/>
    <p:sldLayoutId id="2147483735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3" b="24373"/>
          <a:stretch>
            <a:fillRect/>
          </a:stretch>
        </p:blipFill>
        <p:spPr/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51264" y="1556792"/>
            <a:ext cx="10972800" cy="590526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Telemedicin og samfundsøkonomi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2056" y="2147318"/>
            <a:ext cx="10627784" cy="47625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Christiansborg, den 5. </a:t>
            </a:r>
            <a:r>
              <a:rPr lang="da-DK" dirty="0">
                <a:solidFill>
                  <a:schemeClr val="tx1"/>
                </a:solidFill>
              </a:rPr>
              <a:t>d</a:t>
            </a:r>
            <a:r>
              <a:rPr lang="da-DK" dirty="0" smtClean="0">
                <a:solidFill>
                  <a:schemeClr val="tx1"/>
                </a:solidFill>
              </a:rPr>
              <a:t>ecember 2014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93940" y="1458132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latin typeface="Trebuchet MS" panose="020B0603020202020204" pitchFamily="34" charset="0"/>
              </a:rPr>
              <a:t>Z:\Excellence i </a:t>
            </a:r>
            <a:r>
              <a:rPr lang="da-DK" sz="1200" dirty="0" err="1" smtClean="0">
                <a:latin typeface="Trebuchet MS" panose="020B0603020202020204" pitchFamily="34" charset="0"/>
              </a:rPr>
              <a:t>Incentive</a:t>
            </a:r>
            <a:r>
              <a:rPr lang="da-DK" sz="1200" dirty="0" smtClean="0">
                <a:latin typeface="Trebuchet MS" panose="020B0603020202020204" pitchFamily="34" charset="0"/>
              </a:rPr>
              <a:t>\10 Formidling\Billeder til PP\PP forsidebilleder</a:t>
            </a:r>
            <a:endParaRPr lang="da-DK" sz="1200" dirty="0">
              <a:latin typeface="Trebuchet MS" panose="020B0603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-2293940" y="3356992"/>
            <a:ext cx="2124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dirty="0" smtClean="0"/>
              <a:t>Har du et super fedt billede, så send det til MK, så det kan blive en del af vores standardportefølje.</a:t>
            </a:r>
          </a:p>
          <a:p>
            <a:pPr lvl="0"/>
            <a:endParaRPr lang="da-DK" dirty="0"/>
          </a:p>
        </p:txBody>
      </p:sp>
      <p:sp>
        <p:nvSpPr>
          <p:cNvPr id="10" name="TextBox 3"/>
          <p:cNvSpPr txBox="1"/>
          <p:nvPr/>
        </p:nvSpPr>
        <p:spPr>
          <a:xfrm>
            <a:off x="-2293940" y="2215560"/>
            <a:ext cx="2124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dirty="0" smtClean="0"/>
              <a:t>Indsæt billede og tryk</a:t>
            </a:r>
            <a:r>
              <a:rPr lang="da-DK" baseline="0" dirty="0" smtClean="0"/>
              <a:t> </a:t>
            </a:r>
          </a:p>
          <a:p>
            <a:pPr lvl="0"/>
            <a:r>
              <a:rPr lang="da-DK" b="1" baseline="0" dirty="0" err="1" smtClean="0"/>
              <a:t>Crop</a:t>
            </a:r>
            <a:r>
              <a:rPr lang="da-DK" b="1" baseline="0" dirty="0" smtClean="0"/>
              <a:t> =&gt; </a:t>
            </a:r>
            <a:r>
              <a:rPr lang="da-DK" b="1" baseline="0" dirty="0" err="1" smtClean="0"/>
              <a:t>Fill</a:t>
            </a:r>
            <a:endParaRPr lang="da-DK" b="1" baseline="0" dirty="0" smtClean="0"/>
          </a:p>
          <a:p>
            <a:pPr lvl="0"/>
            <a:r>
              <a:rPr lang="da-DK" baseline="0" dirty="0" smtClean="0"/>
              <a:t>for at styre hvilke dele af billedet der skal med.</a:t>
            </a:r>
            <a:endParaRPr lang="da-DK" dirty="0" smtClean="0"/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55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9829" y="2238173"/>
            <a:ext cx="5184203" cy="1966490"/>
          </a:xfrm>
        </p:spPr>
        <p:txBody>
          <a:bodyPr/>
          <a:lstStyle/>
          <a:p>
            <a:pPr lvl="0"/>
            <a:r>
              <a:rPr lang="da-DK" dirty="0"/>
              <a:t>Der er god grund til at forvente øget efterspørgsel efter telemedicinske løsninger i fremtiden.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80122" y="2209640"/>
            <a:ext cx="485076" cy="471572"/>
          </a:xfrm>
          <a:prstGeom prst="ellipse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tabLst/>
            </a:pPr>
            <a:r>
              <a:rPr kumimoji="0" lang="da-DK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128" charset="-128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46" y="2200445"/>
            <a:ext cx="476663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>
          <a:xfrm>
            <a:off x="428013" y="332656"/>
            <a:ext cx="10563790" cy="477146"/>
          </a:xfrm>
        </p:spPr>
        <p:txBody>
          <a:bodyPr/>
          <a:lstStyle/>
          <a:p>
            <a:r>
              <a:rPr lang="da-DK" dirty="0" smtClean="0"/>
              <a:t>Demografien er mest udfordrende i landdistrikter</a:t>
            </a:r>
            <a:endParaRPr lang="da-DK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8013" y="1021702"/>
            <a:ext cx="4904112" cy="5486625"/>
            <a:chOff x="555034" y="1630692"/>
            <a:chExt cx="4349078" cy="49086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89" y="1755576"/>
              <a:ext cx="4064323" cy="478378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55034" y="1630692"/>
              <a:ext cx="1656184" cy="11521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5400" y="2063683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b="1" dirty="0" smtClean="0"/>
                <a:t>2014</a:t>
              </a:r>
              <a:endParaRPr lang="da-DK" sz="18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00056" y="1037369"/>
            <a:ext cx="4875311" cy="5470958"/>
            <a:chOff x="5354167" y="1630692"/>
            <a:chExt cx="4323537" cy="4894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242" y="1775651"/>
              <a:ext cx="4068462" cy="47496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54167" y="1630692"/>
              <a:ext cx="1656184" cy="11521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09242" y="2063683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b="1" dirty="0" smtClean="0"/>
                <a:t>2020</a:t>
              </a:r>
              <a:endParaRPr lang="da-DK" sz="1800" b="1" dirty="0"/>
            </a:p>
          </p:txBody>
        </p:sp>
      </p:grpSp>
      <p:pic>
        <p:nvPicPr>
          <p:cNvPr id="9" name="Picture 8"/>
          <p:cNvPicPr/>
          <p:nvPr/>
        </p:nvPicPr>
        <p:blipFill rotWithShape="1">
          <a:blip r:embed="rId5"/>
          <a:srcRect r="21512"/>
          <a:stretch/>
        </p:blipFill>
        <p:spPr>
          <a:xfrm>
            <a:off x="5650131" y="2780928"/>
            <a:ext cx="919547" cy="1438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6360" y="6237312"/>
            <a:ext cx="3831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Note: Andel af befolkningen over 70 år pr. kommune </a:t>
            </a:r>
          </a:p>
          <a:p>
            <a:r>
              <a:rPr lang="da-DK" dirty="0" smtClean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Kilde</a:t>
            </a:r>
            <a:r>
              <a:rPr lang="da-DK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Danmarks Statistik, FRKM114 og FOLK1.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61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a-DK" dirty="0" smtClean="0"/>
              <a:t>unge ældre er mere digitale end de gamle ældre</a:t>
            </a:r>
            <a:endParaRPr lang="da-DK" dirty="0"/>
          </a:p>
        </p:txBody>
      </p:sp>
      <p:sp>
        <p:nvSpPr>
          <p:cNvPr id="4" name="Rectangle 3"/>
          <p:cNvSpPr/>
          <p:nvPr/>
        </p:nvSpPr>
        <p:spPr>
          <a:xfrm>
            <a:off x="119336" y="6237312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Note: Andel, der aldrig har brugt internettet, 2014</a:t>
            </a:r>
          </a:p>
          <a:p>
            <a:r>
              <a:rPr lang="da-DK" dirty="0" smtClean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Kilde</a:t>
            </a:r>
            <a:r>
              <a:rPr lang="da-DK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Incentives beregninger baseret på Danmarks Statistik 2014: ”IT-anvendelse i befolkningen”, figur 6 og Statistikbanken FOLK1</a:t>
            </a:r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948973"/>
            <a:ext cx="9433048" cy="520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a-DK" dirty="0" smtClean="0"/>
              <a:t>Unge bruger digitale tjenester mere end ældre</a:t>
            </a:r>
            <a:endParaRPr lang="da-DK" dirty="0"/>
          </a:p>
        </p:txBody>
      </p:sp>
      <p:sp>
        <p:nvSpPr>
          <p:cNvPr id="4" name="Rectangle 3"/>
          <p:cNvSpPr/>
          <p:nvPr/>
        </p:nvSpPr>
        <p:spPr>
          <a:xfrm>
            <a:off x="119336" y="6237312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Note: Brug af internettet til private formal, 2014</a:t>
            </a:r>
          </a:p>
          <a:p>
            <a:r>
              <a:rPr lang="da-DK" dirty="0" smtClean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Kilde</a:t>
            </a:r>
            <a:r>
              <a:rPr lang="da-DK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Statistikbanken, </a:t>
            </a:r>
            <a:r>
              <a:rPr lang="da-DK" dirty="0" smtClean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BEBRIT09</a:t>
            </a:r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844824"/>
            <a:ext cx="10153128" cy="42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9829" y="2238173"/>
            <a:ext cx="5256211" cy="1966490"/>
          </a:xfrm>
        </p:spPr>
        <p:txBody>
          <a:bodyPr/>
          <a:lstStyle/>
          <a:p>
            <a:r>
              <a:rPr lang="da-DK" dirty="0"/>
              <a:t>Sundhedsudgifterne stiger, og der bliver relativt færre danskere i den erhvervsaktive alder til at finansiere og levere sundhedsydelser i fremtiden.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r="5766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 bwMode="auto">
          <a:xfrm>
            <a:off x="480122" y="2209640"/>
            <a:ext cx="485076" cy="471572"/>
          </a:xfrm>
          <a:prstGeom prst="ellipse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tabLst/>
            </a:pPr>
            <a:r>
              <a:rPr kumimoji="0" lang="da-DK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128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95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a-DK" dirty="0" smtClean="0"/>
              <a:t>Offentlige sundhedsudgifter stiger</a:t>
            </a:r>
            <a:endParaRPr lang="da-DK" dirty="0"/>
          </a:p>
        </p:txBody>
      </p:sp>
      <p:sp>
        <p:nvSpPr>
          <p:cNvPr id="12" name="Rectangle 11"/>
          <p:cNvSpPr/>
          <p:nvPr/>
        </p:nvSpPr>
        <p:spPr>
          <a:xfrm>
            <a:off x="191344" y="6381328"/>
            <a:ext cx="6096000" cy="271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5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i="1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Kilde: Danske Regioner, ”Fakta om sundhedsvæsenet</a:t>
            </a:r>
            <a:r>
              <a:rPr lang="da-DK" i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da-DK" i="1" dirty="0"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3710" y="1556792"/>
            <a:ext cx="7056784" cy="4536504"/>
            <a:chOff x="1127448" y="1988840"/>
            <a:chExt cx="7056784" cy="45365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2298354"/>
              <a:ext cx="7056784" cy="4226990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2999655" y="2204864"/>
              <a:ext cx="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999655" y="2204864"/>
              <a:ext cx="33123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312023" y="2204864"/>
              <a:ext cx="0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4412571" y="1988840"/>
              <a:ext cx="720080" cy="43204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bg1"/>
                  </a:solidFill>
                </a:rPr>
                <a:t>43%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103849" y="3140968"/>
            <a:ext cx="1224136" cy="28803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72</a:t>
            </a:r>
            <a:r>
              <a:rPr lang="da-DK" sz="1600" dirty="0" smtClean="0"/>
              <a:t> </a:t>
            </a:r>
            <a:r>
              <a:rPr lang="da-DK" sz="1600" dirty="0" smtClean="0">
                <a:solidFill>
                  <a:schemeClr val="tx1"/>
                </a:solidFill>
              </a:rPr>
              <a:t>mia. kr</a:t>
            </a:r>
            <a:r>
              <a:rPr lang="da-DK" dirty="0" smtClean="0">
                <a:solidFill>
                  <a:schemeClr val="tx1"/>
                </a:solidFill>
              </a:rPr>
              <a:t>.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6217" y="2276872"/>
            <a:ext cx="1224136" cy="28803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103 mia. kr</a:t>
            </a:r>
            <a:r>
              <a:rPr lang="da-DK" dirty="0" smtClean="0">
                <a:solidFill>
                  <a:schemeClr val="tx1"/>
                </a:solidFill>
              </a:rPr>
              <a:t>.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a-DK" dirty="0" smtClean="0"/>
              <a:t>Ældrebrøken stiger</a:t>
            </a:r>
            <a:endParaRPr lang="da-DK" dirty="0"/>
          </a:p>
        </p:txBody>
      </p:sp>
      <p:sp>
        <p:nvSpPr>
          <p:cNvPr id="8" name="Rectangle 7"/>
          <p:cNvSpPr/>
          <p:nvPr/>
        </p:nvSpPr>
        <p:spPr>
          <a:xfrm>
            <a:off x="191344" y="6165304"/>
            <a:ext cx="6096000" cy="52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50"/>
              </a:lnSpc>
              <a:spcBef>
                <a:spcPts val="600"/>
              </a:spcBef>
              <a:spcAft>
                <a:spcPts val="0"/>
              </a:spcAft>
            </a:pPr>
            <a:r>
              <a:rPr lang="da-DK" i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</a:t>
            </a:r>
            <a:r>
              <a:rPr lang="da-DK" i="1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Andel 60+ årige i forhold til 20-59 årige</a:t>
            </a:r>
            <a:endParaRPr lang="da-DK" i="1" dirty="0" smtClean="0"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  <a:spcBef>
                <a:spcPts val="600"/>
              </a:spcBef>
              <a:spcAft>
                <a:spcPts val="0"/>
              </a:spcAft>
            </a:pPr>
            <a:r>
              <a:rPr lang="da-DK" i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Kilde</a:t>
            </a:r>
            <a:r>
              <a:rPr lang="da-DK" i="1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Danmarks Statistik, tabel FRKM114: Befolkningsfremskrivning 2014 efter </a:t>
            </a:r>
            <a:r>
              <a:rPr lang="da-DK" i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alder</a:t>
            </a:r>
            <a:endParaRPr lang="da-DK" i="1" dirty="0"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1" y="1196752"/>
            <a:ext cx="8493767" cy="48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9829" y="2238173"/>
            <a:ext cx="5256211" cy="1966490"/>
          </a:xfrm>
        </p:spPr>
        <p:txBody>
          <a:bodyPr/>
          <a:lstStyle/>
          <a:p>
            <a:pPr lvl="0"/>
            <a:r>
              <a:rPr lang="da-DK" dirty="0"/>
              <a:t>Business casene for de </a:t>
            </a:r>
            <a:r>
              <a:rPr lang="da-DK" dirty="0" smtClean="0"/>
              <a:t>ni </a:t>
            </a:r>
            <a:r>
              <a:rPr lang="da-DK" dirty="0"/>
              <a:t>største telemedicinske projekter i Danmark indeholder driftsøkonomiske gevinster for sundhedssektoren på 90 mio. kr. årligt. </a:t>
            </a:r>
            <a:endParaRPr lang="da-DK" dirty="0" smtClean="0"/>
          </a:p>
          <a:p>
            <a:pPr lvl="0"/>
            <a:r>
              <a:rPr lang="da-DK" dirty="0" smtClean="0"/>
              <a:t>Hvis </a:t>
            </a:r>
            <a:r>
              <a:rPr lang="da-DK" dirty="0"/>
              <a:t>man udbreder projekterne nationalt, svarer det til et potentiale på ca. 800-850 mio. kr. årligt.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70" y="2208522"/>
            <a:ext cx="4301873" cy="2888255"/>
          </a:xfrm>
        </p:spPr>
      </p:pic>
      <p:sp>
        <p:nvSpPr>
          <p:cNvPr id="5" name="Oval 4"/>
          <p:cNvSpPr/>
          <p:nvPr/>
        </p:nvSpPr>
        <p:spPr bwMode="auto">
          <a:xfrm>
            <a:off x="480122" y="2209640"/>
            <a:ext cx="485076" cy="471572"/>
          </a:xfrm>
          <a:prstGeom prst="ellipse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tabLst/>
            </a:pPr>
            <a:r>
              <a:rPr kumimoji="0" lang="da-DK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128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69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a-DK" dirty="0" smtClean="0"/>
              <a:t>Nationalt driftsøkonomisk potentiale</a:t>
            </a:r>
            <a:endParaRPr lang="da-DK" dirty="0"/>
          </a:p>
        </p:txBody>
      </p:sp>
      <p:sp>
        <p:nvSpPr>
          <p:cNvPr id="3" name="Can 2"/>
          <p:cNvSpPr>
            <a:spLocks noChangeAspect="1"/>
          </p:cNvSpPr>
          <p:nvPr/>
        </p:nvSpPr>
        <p:spPr bwMode="auto">
          <a:xfrm>
            <a:off x="3649022" y="2708912"/>
            <a:ext cx="2394505" cy="576072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accent3"/>
              </a:buClr>
            </a:pPr>
            <a:r>
              <a:rPr lang="da-DK" sz="1400" dirty="0" smtClean="0">
                <a:solidFill>
                  <a:schemeClr val="tx1"/>
                </a:solidFill>
                <a:ea typeface="ＭＳ Ｐゴシック" pitchFamily="-128" charset="-128"/>
              </a:rPr>
              <a:t>Venøse bensår</a:t>
            </a:r>
            <a:endParaRPr kumimoji="0" lang="da-DK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128" charset="-128"/>
            </a:endParaRPr>
          </a:p>
        </p:txBody>
      </p:sp>
      <p:sp>
        <p:nvSpPr>
          <p:cNvPr id="4" name="Can 3"/>
          <p:cNvSpPr>
            <a:spLocks noChangeAspect="1"/>
          </p:cNvSpPr>
          <p:nvPr/>
        </p:nvSpPr>
        <p:spPr bwMode="auto">
          <a:xfrm>
            <a:off x="3649022" y="2060840"/>
            <a:ext cx="2394505" cy="576072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tabLst/>
            </a:pPr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128" charset="-128"/>
              </a:rPr>
              <a:t>Telepsykiatri</a:t>
            </a:r>
          </a:p>
        </p:txBody>
      </p:sp>
      <p:sp>
        <p:nvSpPr>
          <p:cNvPr id="5" name="Can 4"/>
          <p:cNvSpPr>
            <a:spLocks noChangeAspect="1"/>
          </p:cNvSpPr>
          <p:nvPr/>
        </p:nvSpPr>
        <p:spPr bwMode="auto">
          <a:xfrm>
            <a:off x="3649022" y="1413953"/>
            <a:ext cx="2394505" cy="576072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tabLst/>
            </a:pPr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128" charset="-128"/>
              </a:rPr>
              <a:t>Internetpsykiatri</a:t>
            </a:r>
          </a:p>
        </p:txBody>
      </p:sp>
      <p:sp>
        <p:nvSpPr>
          <p:cNvPr id="6" name="Can 5"/>
          <p:cNvSpPr>
            <a:spLocks noChangeAspect="1"/>
          </p:cNvSpPr>
          <p:nvPr/>
        </p:nvSpPr>
        <p:spPr bwMode="auto">
          <a:xfrm>
            <a:off x="3649022" y="5894408"/>
            <a:ext cx="2394505" cy="576072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accent3"/>
              </a:buClr>
            </a:pPr>
            <a:r>
              <a:rPr lang="da-DK" sz="1400" dirty="0"/>
              <a:t>KOL</a:t>
            </a:r>
            <a:endParaRPr kumimoji="0" lang="da-DK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128" charset="-128"/>
            </a:endParaRPr>
          </a:p>
        </p:txBody>
      </p:sp>
      <p:sp>
        <p:nvSpPr>
          <p:cNvPr id="7" name="Can 6"/>
          <p:cNvSpPr>
            <a:spLocks noChangeAspect="1"/>
          </p:cNvSpPr>
          <p:nvPr/>
        </p:nvSpPr>
        <p:spPr bwMode="auto">
          <a:xfrm>
            <a:off x="3649022" y="4005056"/>
            <a:ext cx="2394505" cy="576072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3"/>
              </a:buClr>
            </a:pPr>
            <a:r>
              <a:rPr lang="da-DK" sz="1400" dirty="0"/>
              <a:t>Gravide med </a:t>
            </a:r>
            <a:r>
              <a:rPr lang="da-DK" sz="1400" dirty="0" smtClean="0"/>
              <a:t>komplikationer</a:t>
            </a:r>
            <a:endParaRPr lang="da-DK" sz="1400" dirty="0"/>
          </a:p>
        </p:txBody>
      </p:sp>
      <p:sp>
        <p:nvSpPr>
          <p:cNvPr id="8" name="Can 7"/>
          <p:cNvSpPr>
            <a:spLocks noChangeAspect="1"/>
          </p:cNvSpPr>
          <p:nvPr/>
        </p:nvSpPr>
        <p:spPr bwMode="auto">
          <a:xfrm>
            <a:off x="3649022" y="3356984"/>
            <a:ext cx="2394505" cy="576072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3"/>
              </a:buClr>
            </a:pPr>
            <a:r>
              <a:rPr lang="da-DK" sz="1400" dirty="0" smtClean="0"/>
              <a:t>Diabetes</a:t>
            </a:r>
            <a:endParaRPr lang="da-DK" sz="1400" dirty="0"/>
          </a:p>
        </p:txBody>
      </p:sp>
      <p:sp>
        <p:nvSpPr>
          <p:cNvPr id="9" name="Can 8"/>
          <p:cNvSpPr>
            <a:spLocks noChangeAspect="1"/>
          </p:cNvSpPr>
          <p:nvPr/>
        </p:nvSpPr>
        <p:spPr bwMode="auto">
          <a:xfrm>
            <a:off x="3649022" y="4653128"/>
            <a:ext cx="2394505" cy="576072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>
              <a:buClr>
                <a:schemeClr val="accent3"/>
              </a:buClr>
            </a:pPr>
            <a:r>
              <a:rPr lang="da-DK" sz="1400" dirty="0" smtClean="0"/>
              <a:t>Mave-tarminflammation</a:t>
            </a:r>
            <a:endParaRPr lang="da-DK" sz="1400" dirty="0"/>
          </a:p>
        </p:txBody>
      </p:sp>
      <p:sp>
        <p:nvSpPr>
          <p:cNvPr id="10" name="Can 9"/>
          <p:cNvSpPr>
            <a:spLocks noChangeAspect="1"/>
          </p:cNvSpPr>
          <p:nvPr/>
        </p:nvSpPr>
        <p:spPr bwMode="auto">
          <a:xfrm>
            <a:off x="3649022" y="5301200"/>
            <a:ext cx="2394505" cy="576072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3"/>
              </a:buClr>
            </a:pPr>
            <a:r>
              <a:rPr lang="da-DK" sz="1400" dirty="0"/>
              <a:t>Gravide </a:t>
            </a:r>
            <a:r>
              <a:rPr lang="da-DK" sz="1400" dirty="0" smtClean="0"/>
              <a:t>uden komplikationer</a:t>
            </a:r>
            <a:endParaRPr lang="da-DK" sz="1400" dirty="0"/>
          </a:p>
        </p:txBody>
      </p:sp>
      <p:sp>
        <p:nvSpPr>
          <p:cNvPr id="11" name="Right Brace 10"/>
          <p:cNvSpPr/>
          <p:nvPr/>
        </p:nvSpPr>
        <p:spPr bwMode="auto">
          <a:xfrm>
            <a:off x="6336439" y="3356983"/>
            <a:ext cx="85346" cy="3113497"/>
          </a:xfrm>
          <a:prstGeom prst="rightBrace">
            <a:avLst/>
          </a:prstGeom>
          <a:noFill/>
          <a:ln w="254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05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6327051" y="2090579"/>
            <a:ext cx="153404" cy="474325"/>
          </a:xfrm>
          <a:prstGeom prst="rightBrace">
            <a:avLst/>
          </a:prstGeom>
          <a:noFill/>
          <a:ln w="254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05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4" name="Left Brace 13"/>
          <p:cNvSpPr/>
          <p:nvPr/>
        </p:nvSpPr>
        <p:spPr bwMode="auto">
          <a:xfrm>
            <a:off x="3316145" y="5949280"/>
            <a:ext cx="139974" cy="521201"/>
          </a:xfrm>
          <a:prstGeom prst="leftBrace">
            <a:avLst/>
          </a:prstGeom>
          <a:noFill/>
          <a:ln w="254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sz="1050" baseline="3000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7887" y="5762594"/>
            <a:ext cx="208823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a-DK" sz="2000" kern="0" dirty="0" smtClean="0">
                <a:latin typeface="+mn-lt"/>
                <a:cs typeface="Times" panose="02020603050405020304" pitchFamily="18" charset="0"/>
              </a:rPr>
              <a:t>”TeleCare Nord”</a:t>
            </a:r>
          </a:p>
          <a:p>
            <a:pPr>
              <a:spcBef>
                <a:spcPts val="0"/>
              </a:spcBef>
            </a:pPr>
            <a:r>
              <a:rPr lang="da-DK" sz="2000" b="1" kern="0" dirty="0">
                <a:latin typeface="+mn-lt"/>
                <a:cs typeface="Times" panose="02020603050405020304" pitchFamily="18" charset="0"/>
              </a:rPr>
              <a:t>c</a:t>
            </a:r>
            <a:r>
              <a:rPr lang="da-DK" sz="2000" b="1" kern="0" dirty="0" smtClean="0">
                <a:latin typeface="+mn-lt"/>
                <a:cs typeface="Times" panose="02020603050405020304" pitchFamily="18" charset="0"/>
              </a:rPr>
              <a:t>a. 360 mio. kr.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3367" y="4038524"/>
            <a:ext cx="2961149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a-DK" sz="2000" kern="0" dirty="0" smtClean="0">
                <a:latin typeface="+mn-lt"/>
                <a:cs typeface="Times" panose="02020603050405020304" pitchFamily="18" charset="0"/>
              </a:rPr>
              <a:t>”Klinisk integreret hjemmemonitorering og etablering af national infrastruktur”</a:t>
            </a:r>
          </a:p>
          <a:p>
            <a:pPr>
              <a:spcBef>
                <a:spcPts val="0"/>
              </a:spcBef>
            </a:pPr>
            <a:r>
              <a:rPr lang="da-DK" sz="2000" b="1" kern="0" dirty="0">
                <a:latin typeface="+mn-lt"/>
                <a:cs typeface="Times" panose="02020603050405020304" pitchFamily="18" charset="0"/>
              </a:rPr>
              <a:t>c</a:t>
            </a:r>
            <a:r>
              <a:rPr lang="da-DK" sz="2000" b="1" kern="0" dirty="0" smtClean="0">
                <a:latin typeface="+mn-lt"/>
                <a:cs typeface="Times" panose="02020603050405020304" pitchFamily="18" charset="0"/>
              </a:rPr>
              <a:t>a. 800 mio. kr.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7448" y="2373839"/>
            <a:ext cx="2664296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a-DK" sz="2000" kern="0" dirty="0" smtClean="0">
                <a:latin typeface="+mn-lt"/>
                <a:cs typeface="Times" panose="02020603050405020304" pitchFamily="18" charset="0"/>
              </a:rPr>
              <a:t>”National </a:t>
            </a:r>
            <a:r>
              <a:rPr lang="da-DK" sz="2000" kern="0" dirty="0">
                <a:latin typeface="+mn-lt"/>
                <a:cs typeface="Times" panose="02020603050405020304" pitchFamily="18" charset="0"/>
              </a:rPr>
              <a:t>implementering af telemedicinsk </a:t>
            </a:r>
            <a:r>
              <a:rPr lang="da-DK" sz="2000" kern="0" dirty="0" smtClean="0">
                <a:latin typeface="+mn-lt"/>
                <a:cs typeface="Times" panose="02020603050405020304" pitchFamily="18" charset="0"/>
              </a:rPr>
              <a:t>sårvurdering”</a:t>
            </a:r>
            <a:endParaRPr lang="da-DK" sz="2000" kern="0" dirty="0">
              <a:latin typeface="+mn-lt"/>
              <a:cs typeface="Times" panose="02020603050405020304" pitchFamily="18" charset="0"/>
            </a:endParaRPr>
          </a:p>
          <a:p>
            <a:r>
              <a:rPr lang="da-DK" sz="2000" b="1" kern="0" dirty="0" smtClean="0">
                <a:latin typeface="+mn-lt"/>
                <a:cs typeface="Times" panose="02020603050405020304" pitchFamily="18" charset="0"/>
              </a:rPr>
              <a:t>ca. 41 mio. kr.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3367" y="2039837"/>
            <a:ext cx="339108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a-DK" sz="2000" kern="0" dirty="0" smtClean="0">
                <a:latin typeface="+mn-lt"/>
                <a:cs typeface="Times" panose="02020603050405020304" pitchFamily="18" charset="0"/>
              </a:rPr>
              <a:t>”Demonstration af telepsykiatri”</a:t>
            </a:r>
          </a:p>
          <a:p>
            <a:r>
              <a:rPr lang="da-DK" sz="2000" b="1" kern="0" dirty="0">
                <a:latin typeface="+mn-lt"/>
                <a:cs typeface="Times" panose="02020603050405020304" pitchFamily="18" charset="0"/>
              </a:rPr>
              <a:t>c</a:t>
            </a:r>
            <a:r>
              <a:rPr lang="da-DK" sz="2000" b="1" kern="0" dirty="0" smtClean="0">
                <a:latin typeface="+mn-lt"/>
                <a:cs typeface="Times" panose="02020603050405020304" pitchFamily="18" charset="0"/>
              </a:rPr>
              <a:t>a. 2,5 mio. kr.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7261" y="1352954"/>
            <a:ext cx="489654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a-DK" sz="2000" kern="0" dirty="0" smtClean="0">
                <a:latin typeface="+mn-lt"/>
                <a:cs typeface="Times" panose="02020603050405020304" pitchFamily="18" charset="0"/>
              </a:rPr>
              <a:t>”Demonstration </a:t>
            </a:r>
            <a:r>
              <a:rPr lang="da-DK" sz="2000" kern="0" dirty="0">
                <a:latin typeface="+mn-lt"/>
                <a:cs typeface="Times" panose="02020603050405020304" pitchFamily="18" charset="0"/>
              </a:rPr>
              <a:t>af </a:t>
            </a:r>
            <a:r>
              <a:rPr lang="da-DK" sz="2000" kern="0" dirty="0" smtClean="0">
                <a:latin typeface="+mn-lt"/>
                <a:cs typeface="Times" panose="02020603050405020304" pitchFamily="18" charset="0"/>
              </a:rPr>
              <a:t>internetpsykiatri”</a:t>
            </a:r>
          </a:p>
          <a:p>
            <a:r>
              <a:rPr lang="da-DK" sz="2000" b="1" kern="0" dirty="0">
                <a:latin typeface="+mn-lt"/>
                <a:cs typeface="Times" panose="02020603050405020304" pitchFamily="18" charset="0"/>
              </a:rPr>
              <a:t>c</a:t>
            </a:r>
            <a:r>
              <a:rPr lang="da-DK" sz="2000" b="1" kern="0" dirty="0" smtClean="0">
                <a:latin typeface="+mn-lt"/>
                <a:cs typeface="Times" panose="02020603050405020304" pitchFamily="18" charset="0"/>
              </a:rPr>
              <a:t>a. 9 mio. kr. </a:t>
            </a:r>
          </a:p>
        </p:txBody>
      </p:sp>
      <p:sp>
        <p:nvSpPr>
          <p:cNvPr id="20" name="Left Brace 19"/>
          <p:cNvSpPr/>
          <p:nvPr/>
        </p:nvSpPr>
        <p:spPr bwMode="auto">
          <a:xfrm>
            <a:off x="3316146" y="2773083"/>
            <a:ext cx="139974" cy="799933"/>
          </a:xfrm>
          <a:prstGeom prst="leftBrace">
            <a:avLst/>
          </a:prstGeom>
          <a:noFill/>
          <a:ln w="254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sz="1050" baseline="30000">
              <a:latin typeface="Arial" charset="0"/>
            </a:endParaRPr>
          </a:p>
        </p:txBody>
      </p:sp>
      <p:sp>
        <p:nvSpPr>
          <p:cNvPr id="21" name="Right Brace 20"/>
          <p:cNvSpPr/>
          <p:nvPr/>
        </p:nvSpPr>
        <p:spPr bwMode="auto">
          <a:xfrm>
            <a:off x="6327051" y="1464826"/>
            <a:ext cx="153404" cy="474325"/>
          </a:xfrm>
          <a:prstGeom prst="rightBrace">
            <a:avLst/>
          </a:prstGeom>
          <a:noFill/>
          <a:ln w="254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05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1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9829" y="2238173"/>
            <a:ext cx="5256211" cy="1966490"/>
          </a:xfrm>
        </p:spPr>
        <p:txBody>
          <a:bodyPr/>
          <a:lstStyle/>
          <a:p>
            <a:pPr lvl="0"/>
            <a:r>
              <a:rPr lang="da-DK" dirty="0"/>
              <a:t>Ud over det driftsøkonomiske potentiale er der samfundsøkonomiske effekter af </a:t>
            </a:r>
            <a:r>
              <a:rPr lang="da-DK" dirty="0" smtClean="0"/>
              <a:t>telemedicin, som knytter sig til patienterne og det omgivende samfund</a:t>
            </a:r>
            <a:endParaRPr lang="da-DK" dirty="0"/>
          </a:p>
        </p:txBody>
      </p:sp>
      <p:sp>
        <p:nvSpPr>
          <p:cNvPr id="5" name="Oval 4"/>
          <p:cNvSpPr/>
          <p:nvPr/>
        </p:nvSpPr>
        <p:spPr bwMode="auto">
          <a:xfrm>
            <a:off x="480122" y="2209640"/>
            <a:ext cx="485076" cy="471572"/>
          </a:xfrm>
          <a:prstGeom prst="ellipse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tabLst/>
            </a:pPr>
            <a:r>
              <a:rPr kumimoji="0" lang="da-DK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128" charset="-128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243109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a-DK" dirty="0" smtClean="0"/>
              <a:t>Fra driftsøkonomi til samfundsøkonomi</a:t>
            </a:r>
            <a:endParaRPr lang="da-DK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2537"/>
              </p:ext>
            </p:extLst>
          </p:nvPr>
        </p:nvGraphicFramePr>
        <p:xfrm>
          <a:off x="911424" y="2492896"/>
          <a:ext cx="9983034" cy="2901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6091"/>
                <a:gridCol w="1641587"/>
                <a:gridCol w="1663839"/>
                <a:gridCol w="1663839"/>
                <a:gridCol w="1663839"/>
                <a:gridCol w="1663839"/>
              </a:tblGrid>
              <a:tr h="482616">
                <a:tc>
                  <a:txBody>
                    <a:bodyPr/>
                    <a:lstStyle/>
                    <a:p>
                      <a:endParaRPr lang="da-DK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 dirty="0" smtClean="0"/>
                        <a:t>Anlæg</a:t>
                      </a:r>
                      <a:endParaRPr lang="da-DK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 dirty="0" smtClean="0"/>
                        <a:t>Drift</a:t>
                      </a:r>
                      <a:endParaRPr lang="da-DK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 dirty="0" smtClean="0"/>
                        <a:t>Tid</a:t>
                      </a:r>
                      <a:endParaRPr lang="da-DK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 dirty="0" smtClean="0"/>
                        <a:t>Sundhed</a:t>
                      </a:r>
                      <a:endParaRPr lang="da-DK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 dirty="0" smtClean="0"/>
                        <a:t>Andet</a:t>
                      </a:r>
                      <a:endParaRPr lang="da-DK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616">
                <a:tc>
                  <a:txBody>
                    <a:bodyPr/>
                    <a:lstStyle/>
                    <a:p>
                      <a:r>
                        <a:rPr lang="da-DK" sz="2000" b="1" dirty="0" smtClean="0"/>
                        <a:t>Kommunerne</a:t>
                      </a:r>
                      <a:endParaRPr lang="da-DK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8679">
                <a:tc>
                  <a:txBody>
                    <a:bodyPr/>
                    <a:lstStyle/>
                    <a:p>
                      <a:r>
                        <a:rPr lang="da-DK" sz="2000" b="1" dirty="0" smtClean="0"/>
                        <a:t>L</a:t>
                      </a:r>
                      <a:r>
                        <a:rPr lang="da-DK" sz="2000" b="1" baseline="0" dirty="0" smtClean="0"/>
                        <a:t>ægepraksis</a:t>
                      </a:r>
                      <a:endParaRPr lang="da-DK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2616">
                <a:tc>
                  <a:txBody>
                    <a:bodyPr/>
                    <a:lstStyle/>
                    <a:p>
                      <a:r>
                        <a:rPr lang="da-DK" sz="2000" b="1" dirty="0" smtClean="0"/>
                        <a:t>Regioner</a:t>
                      </a:r>
                      <a:endParaRPr lang="da-DK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2616">
                <a:tc>
                  <a:txBody>
                    <a:bodyPr/>
                    <a:lstStyle/>
                    <a:p>
                      <a:r>
                        <a:rPr lang="da-DK" sz="2000" b="1" dirty="0" smtClean="0"/>
                        <a:t>Patienter</a:t>
                      </a:r>
                      <a:endParaRPr lang="da-DK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2616">
                <a:tc>
                  <a:txBody>
                    <a:bodyPr/>
                    <a:lstStyle/>
                    <a:p>
                      <a:r>
                        <a:rPr lang="da-DK" sz="2000" b="1" dirty="0" smtClean="0"/>
                        <a:t>Andre</a:t>
                      </a:r>
                      <a:endParaRPr lang="da-DK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287688" y="3140968"/>
            <a:ext cx="3600400" cy="108012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smtClean="0">
                <a:solidFill>
                  <a:schemeClr val="bg1"/>
                </a:solidFill>
              </a:rPr>
              <a:t>800-850 mio. kr. årligt</a:t>
            </a:r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2184" y="1268760"/>
            <a:ext cx="432048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9030326" y="1282976"/>
            <a:ext cx="16921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sz="1400" dirty="0" smtClean="0"/>
              <a:t>= Driftsøkonomi</a:t>
            </a:r>
            <a:endParaRPr lang="da-DK" sz="1400" dirty="0"/>
          </a:p>
        </p:txBody>
      </p:sp>
      <p:sp>
        <p:nvSpPr>
          <p:cNvPr id="11" name="Rectangle 10"/>
          <p:cNvSpPr/>
          <p:nvPr/>
        </p:nvSpPr>
        <p:spPr>
          <a:xfrm>
            <a:off x="7752184" y="1796648"/>
            <a:ext cx="432048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9030326" y="1810864"/>
            <a:ext cx="194421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sz="1400" dirty="0" smtClean="0"/>
              <a:t>= Samfundsøkonomi</a:t>
            </a:r>
            <a:endParaRPr lang="da-DK" sz="1400" dirty="0"/>
          </a:p>
        </p:txBody>
      </p:sp>
      <p:sp>
        <p:nvSpPr>
          <p:cNvPr id="13" name="Rectangle 12"/>
          <p:cNvSpPr/>
          <p:nvPr/>
        </p:nvSpPr>
        <p:spPr>
          <a:xfrm>
            <a:off x="8508268" y="1796648"/>
            <a:ext cx="432048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8220236" y="18381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+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40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a-DK" dirty="0" smtClean="0"/>
              <a:t>Potentiale for mere…</a:t>
            </a:r>
            <a:endParaRPr lang="da-DK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839416" y="1332767"/>
            <a:ext cx="5760640" cy="51205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</a:pPr>
            <a:endParaRPr kumimoji="0" lang="da-DK" sz="1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128" charset="-128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512688" y="2254212"/>
            <a:ext cx="4050744" cy="36006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</a:pPr>
            <a:endParaRPr kumimoji="0" lang="da-DK" sz="1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128" charset="-128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127568" y="3095742"/>
            <a:ext cx="2489143" cy="22125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</a:pPr>
            <a:endParaRPr kumimoji="0" lang="da-DK" sz="1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128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59596" y="3861048"/>
            <a:ext cx="1296144" cy="1152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</a:pPr>
            <a:endParaRPr kumimoji="0" lang="da-DK" sz="1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12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8873" y="3473256"/>
            <a:ext cx="582465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a-DK" sz="1800" b="1" dirty="0" smtClean="0"/>
              <a:t>Yderligere samfundsøkonomisk potentiale i de 9 udvalgte projekter?</a:t>
            </a:r>
            <a:endParaRPr lang="da-DK" sz="1800" b="1" kern="0" dirty="0" smtClean="0">
              <a:latin typeface="+mn-lt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260" y="4234401"/>
            <a:ext cx="807632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a-DK" sz="1800" b="1" dirty="0" smtClean="0"/>
              <a:t>Driftsøkonomisk potentiale i 9 udvalgte projekter: 800-850 mio. kr. årligt</a:t>
            </a:r>
            <a:endParaRPr lang="da-DK" sz="1800" b="1" kern="0" dirty="0" smtClean="0">
              <a:latin typeface="+mn-lt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8100" y="2716272"/>
            <a:ext cx="540086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a-DK" sz="1800" b="1" dirty="0"/>
              <a:t>Samfundsøkonomisk potentiale i andre igangsatte </a:t>
            </a:r>
            <a:r>
              <a:rPr lang="da-DK" sz="1800" b="1" dirty="0" smtClean="0"/>
              <a:t>projekter?</a:t>
            </a:r>
            <a:endParaRPr lang="da-DK" sz="1800" b="1" dirty="0"/>
          </a:p>
        </p:txBody>
      </p:sp>
      <p:sp>
        <p:nvSpPr>
          <p:cNvPr id="11" name="Oval 10"/>
          <p:cNvSpPr/>
          <p:nvPr/>
        </p:nvSpPr>
        <p:spPr bwMode="auto">
          <a:xfrm>
            <a:off x="3070192" y="4340455"/>
            <a:ext cx="124905" cy="1270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</a:pPr>
            <a:endParaRPr kumimoji="0" lang="da-DK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128" charset="-12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32644" y="1712296"/>
            <a:ext cx="2665768" cy="2691688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5438527" y="1988499"/>
            <a:ext cx="124905" cy="1270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Clr>
                <a:schemeClr val="accent3"/>
              </a:buClr>
              <a:buFont typeface="Trebuchet MS" panose="020B0603020202020204" pitchFamily="34" charset="0"/>
              <a:buChar char="+"/>
            </a:pPr>
            <a:endParaRPr lang="da-DK" dirty="0" err="1">
              <a:solidFill>
                <a:schemeClr val="tx1"/>
              </a:solidFill>
              <a:ea typeface="ＭＳ Ｐゴシック" pitchFamily="-128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898600" y="3508879"/>
            <a:ext cx="124905" cy="1270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Trebuchet MS" panose="020B0603020202020204" pitchFamily="34" charset="0"/>
              <a:buChar char="+"/>
              <a:tabLst/>
            </a:pPr>
            <a:endParaRPr kumimoji="0" lang="da-DK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128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626604" y="2795584"/>
            <a:ext cx="124905" cy="1270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Clr>
                <a:schemeClr val="accent3"/>
              </a:buClr>
              <a:buFont typeface="Trebuchet MS" panose="020B0603020202020204" pitchFamily="34" charset="0"/>
              <a:buChar char="+"/>
            </a:pPr>
            <a:endParaRPr lang="da-DK" dirty="0" err="1">
              <a:solidFill>
                <a:schemeClr val="tx1"/>
              </a:solidFill>
              <a:ea typeface="ＭＳ Ｐゴシック" pitchFamily="-12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1944" y="1918573"/>
            <a:ext cx="540086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a-DK" sz="1800" b="1" dirty="0"/>
              <a:t>Samfundsøkonomisk potentiale i </a:t>
            </a:r>
            <a:r>
              <a:rPr lang="da-DK" sz="1800" b="1" dirty="0" smtClean="0"/>
              <a:t>projekter, vi ikke kender i dag?</a:t>
            </a:r>
            <a:endParaRPr lang="da-DK" sz="1800" b="1" dirty="0"/>
          </a:p>
        </p:txBody>
      </p:sp>
    </p:spTree>
    <p:extLst>
      <p:ext uri="{BB962C8B-B14F-4D97-AF65-F5344CB8AC3E}">
        <p14:creationId xmlns:p14="http://schemas.microsoft.com/office/powerpoint/2010/main" val="35910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/>
      <p:bldP spid="14" grpId="0" animBg="1"/>
      <p:bldP spid="12" grpId="0" animBg="1"/>
      <p:bldP spid="13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orside DK">
  <a:themeElements>
    <a:clrScheme name="Incentive, primær">
      <a:dk1>
        <a:srgbClr val="323435"/>
      </a:dk1>
      <a:lt1>
        <a:sysClr val="window" lastClr="FFFFFF"/>
      </a:lt1>
      <a:dk2>
        <a:srgbClr val="323435"/>
      </a:dk2>
      <a:lt2>
        <a:srgbClr val="FFFFFF"/>
      </a:lt2>
      <a:accent1>
        <a:srgbClr val="373636"/>
      </a:accent1>
      <a:accent2>
        <a:srgbClr val="8E634A"/>
      </a:accent2>
      <a:accent3>
        <a:srgbClr val="FF4338"/>
      </a:accent3>
      <a:accent4>
        <a:srgbClr val="8B8D8D"/>
      </a:accent4>
      <a:accent5>
        <a:srgbClr val="86754F"/>
      </a:accent5>
      <a:accent6>
        <a:srgbClr val="D4EDFC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æsentation" id="{AE40F56C-A1DE-4043-9330-64229BE2B83B}" vid="{F4C8E41F-D0BC-47E3-AB90-46C261EEEE59}"/>
    </a:ext>
  </a:extLst>
</a:theme>
</file>

<file path=ppt/theme/theme2.xml><?xml version="1.0" encoding="utf-8"?>
<a:theme xmlns:a="http://schemas.openxmlformats.org/drawingml/2006/main" name="Forside Engelsk">
  <a:themeElements>
    <a:clrScheme name="Incentive, primær">
      <a:dk1>
        <a:srgbClr val="323435"/>
      </a:dk1>
      <a:lt1>
        <a:sysClr val="window" lastClr="FFFFFF"/>
      </a:lt1>
      <a:dk2>
        <a:srgbClr val="323435"/>
      </a:dk2>
      <a:lt2>
        <a:srgbClr val="FFFFFF"/>
      </a:lt2>
      <a:accent1>
        <a:srgbClr val="373636"/>
      </a:accent1>
      <a:accent2>
        <a:srgbClr val="8E634A"/>
      </a:accent2>
      <a:accent3>
        <a:srgbClr val="FF4338"/>
      </a:accent3>
      <a:accent4>
        <a:srgbClr val="8B8D8D"/>
      </a:accent4>
      <a:accent5>
        <a:srgbClr val="86754F"/>
      </a:accent5>
      <a:accent6>
        <a:srgbClr val="D4EDFC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æsentation" id="{AE40F56C-A1DE-4043-9330-64229BE2B83B}" vid="{1269C5CC-83F4-4320-AAE1-9AD7A4D28ED0}"/>
    </a:ext>
  </a:extLst>
</a:theme>
</file>

<file path=ppt/theme/theme3.xml><?xml version="1.0" encoding="utf-8"?>
<a:theme xmlns:a="http://schemas.openxmlformats.org/drawingml/2006/main" name="2_Custom Design">
  <a:themeElements>
    <a:clrScheme name="Incentive, primær">
      <a:dk1>
        <a:srgbClr val="323435"/>
      </a:dk1>
      <a:lt1>
        <a:sysClr val="window" lastClr="FFFFFF"/>
      </a:lt1>
      <a:dk2>
        <a:srgbClr val="323435"/>
      </a:dk2>
      <a:lt2>
        <a:srgbClr val="FFFFFF"/>
      </a:lt2>
      <a:accent1>
        <a:srgbClr val="373636"/>
      </a:accent1>
      <a:accent2>
        <a:srgbClr val="8E634A"/>
      </a:accent2>
      <a:accent3>
        <a:srgbClr val="FF4338"/>
      </a:accent3>
      <a:accent4>
        <a:srgbClr val="8B8D8D"/>
      </a:accent4>
      <a:accent5>
        <a:srgbClr val="86754F"/>
      </a:accent5>
      <a:accent6>
        <a:srgbClr val="D4EDFC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æsentation" id="{AE40F56C-A1DE-4043-9330-64229BE2B83B}" vid="{C59D4FDD-7C60-4AD2-BF6B-80D88D355D95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</Template>
  <TotalTime>1484</TotalTime>
  <Words>510</Words>
  <Application>Microsoft Office PowerPoint</Application>
  <PresentationFormat>Widescreen</PresentationFormat>
  <Paragraphs>82</Paragraphs>
  <Slides>13</Slides>
  <Notes>5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3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5" baseType="lpstr">
      <vt:lpstr>ＭＳ Ｐゴシック</vt:lpstr>
      <vt:lpstr>Arial</vt:lpstr>
      <vt:lpstr>Calibri</vt:lpstr>
      <vt:lpstr>Helvetica</vt:lpstr>
      <vt:lpstr>Times</vt:lpstr>
      <vt:lpstr>Times New Roman</vt:lpstr>
      <vt:lpstr>Trebuchet MS</vt:lpstr>
      <vt:lpstr>Trebuchet MS (Body)</vt:lpstr>
      <vt:lpstr>Forside DK</vt:lpstr>
      <vt:lpstr>Forside Engelsk</vt:lpstr>
      <vt:lpstr>2_Custom Design</vt:lpstr>
      <vt:lpstr>think-cell Slide</vt:lpstr>
      <vt:lpstr>Telemedicin og samfundsøkonomi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Katrine Ellersgaard Nielsen</dc:creator>
  <cp:lastModifiedBy>Jakob Willer</cp:lastModifiedBy>
  <cp:revision>39</cp:revision>
  <cp:lastPrinted>2012-04-25T12:16:41Z</cp:lastPrinted>
  <dcterms:created xsi:type="dcterms:W3CDTF">2014-12-03T20:35:11Z</dcterms:created>
  <dcterms:modified xsi:type="dcterms:W3CDTF">2014-12-05T00:06:41Z</dcterms:modified>
</cp:coreProperties>
</file>