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630" r:id="rId6"/>
    <p:sldId id="632" r:id="rId7"/>
    <p:sldId id="654" r:id="rId8"/>
    <p:sldId id="650" r:id="rId9"/>
    <p:sldId id="656" r:id="rId10"/>
    <p:sldId id="637" r:id="rId11"/>
    <p:sldId id="682" r:id="rId12"/>
    <p:sldId id="683" r:id="rId13"/>
    <p:sldId id="684" r:id="rId14"/>
    <p:sldId id="685" r:id="rId15"/>
    <p:sldId id="686" r:id="rId16"/>
    <p:sldId id="687" r:id="rId17"/>
    <p:sldId id="639" r:id="rId18"/>
    <p:sldId id="681" r:id="rId19"/>
    <p:sldId id="669" r:id="rId20"/>
    <p:sldId id="655" r:id="rId21"/>
    <p:sldId id="688" r:id="rId22"/>
    <p:sldId id="641" r:id="rId23"/>
    <p:sldId id="680" r:id="rId24"/>
    <p:sldId id="533" r:id="rId2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chet Book" panose="020B0604020202020204" charset="0"/>
      <p:regular r:id="rId32"/>
    </p:embeddedFont>
    <p:embeddedFont>
      <p:font typeface="Cachet Medium" panose="020B0604020202020204" charset="0"/>
      <p:regular r:id="rId33"/>
    </p:embeddedFont>
    <p:embeddedFont>
      <p:font typeface="Cachet Bold" panose="020B0604020202020204" charset="0"/>
      <p:bold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elotte Bauer Mols" initials="LB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3399"/>
    <a:srgbClr val="585859"/>
    <a:srgbClr val="76CDE4"/>
    <a:srgbClr val="7B6900"/>
    <a:srgbClr val="EF8E63"/>
    <a:srgbClr val="7030A0"/>
    <a:srgbClr val="D16BC5"/>
    <a:srgbClr val="D0D0D0"/>
    <a:srgbClr val="F5D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llemlayout 4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9858" autoAdjust="0"/>
  </p:normalViewPr>
  <p:slideViewPr>
    <p:cSldViewPr snapToGrid="0" snapToObjects="1">
      <p:cViewPr>
        <p:scale>
          <a:sx n="100" d="100"/>
          <a:sy n="100" d="100"/>
        </p:scale>
        <p:origin x="-60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50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01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770" y="1"/>
            <a:ext cx="2946301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62C286EB-38FB-7A47-880E-787A71C06A75}" type="datetimeFigureOut">
              <a:rPr lang="da-DK" smtClean="0"/>
              <a:pPr/>
              <a:t>03-12-2014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301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770" y="9428711"/>
            <a:ext cx="2946301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01F97D5B-B096-C240-B255-24C4B5A0FCE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194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23C72796-D827-7144-9F75-C672FCD6D807}" type="datetimeFigureOut">
              <a:rPr lang="da-DK"/>
              <a:pPr/>
              <a:t>03-12-2014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7F311141-96C8-2547-B11A-6B3AAE425C58}" type="slidenum">
              <a:rPr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715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Min præsentation – i overskrifter – vil først være en intro til SE Koncernen, hvor en række forandringer har haft betydning for vores tilgang til data.</a:t>
            </a:r>
          </a:p>
          <a:p>
            <a:endParaRPr lang="da-DK" dirty="0"/>
          </a:p>
          <a:p>
            <a:r>
              <a:rPr lang="da-DK" dirty="0" smtClean="0"/>
              <a:t>Dernæst en gennemgang af vores datafundament – en masterdata løsning, der er helt afgørende for det øvrige dataarbejde.</a:t>
            </a:r>
          </a:p>
          <a:p>
            <a:endParaRPr lang="da-DK" dirty="0"/>
          </a:p>
          <a:p>
            <a:r>
              <a:rPr lang="da-DK" dirty="0" smtClean="0"/>
              <a:t>En kort præsentation af en segmentering, som vi har udført i samarbejde med DM Partner.</a:t>
            </a:r>
          </a:p>
          <a:p>
            <a:endParaRPr lang="da-DK" dirty="0"/>
          </a:p>
          <a:p>
            <a:r>
              <a:rPr lang="da-DK" dirty="0" smtClean="0"/>
              <a:t>Og endelig vil jeg adressere vores tilgang til at fastholde værdien af data og dataanalyser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141-96C8-2547-B11A-6B3AAE425C5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974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141-96C8-2547-B11A-6B3AAE425C5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516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141-96C8-2547-B11A-6B3AAE425C5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60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11141-96C8-2547-B11A-6B3AAE425C5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0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LIVLINIE_BLUE_BUND180px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756000"/>
            <a:ext cx="6300000" cy="1224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noProof="0" dirty="0" smtClean="0"/>
              <a:t>Overskrift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2160000"/>
            <a:ext cx="7956000" cy="3672000"/>
          </a:xfrm>
        </p:spPr>
        <p:txBody>
          <a:bodyPr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pic>
        <p:nvPicPr>
          <p:cNvPr id="7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0" y="0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cas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-2" y="3285458"/>
            <a:ext cx="5580000" cy="26028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756001"/>
            <a:ext cx="6300000" cy="2268000"/>
          </a:xfrm>
        </p:spPr>
        <p:txBody>
          <a:bodyPr lIns="0" tIns="0">
            <a:no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600" cap="all" baseline="0">
                <a:solidFill>
                  <a:schemeClr val="accent5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Overskrift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246039" y="3500962"/>
            <a:ext cx="5112000" cy="612000"/>
          </a:xfrm>
        </p:spPr>
        <p:txBody>
          <a:bodyPr tIns="3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>
          <a:xfrm>
            <a:off x="246039" y="4164680"/>
            <a:ext cx="5112000" cy="1534371"/>
          </a:xfrm>
        </p:spPr>
        <p:txBody>
          <a:bodyPr>
            <a:noAutofit/>
          </a:bodyPr>
          <a:lstStyle>
            <a:lvl1pPr marL="180975" indent="-2160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lvl1pPr>
            <a:lvl2pPr marL="446088" indent="-22225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2pPr>
            <a:lvl3pPr marL="638175" indent="-192088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3pPr>
            <a:lvl4pPr marL="850900" indent="-212725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4pPr>
            <a:lvl5pPr marL="1052513" indent="-1905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cas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1" y="0"/>
            <a:ext cx="9144002" cy="6858000"/>
            <a:chOff x="-1" y="0"/>
            <a:chExt cx="9144002" cy="6858000"/>
          </a:xfrm>
        </p:grpSpPr>
        <p:pic>
          <p:nvPicPr>
            <p:cNvPr id="15" name="Billede 14" descr="Acr67522685449536-9246.pdf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5702301" cy="6858000"/>
            </a:xfrm>
            <a:prstGeom prst="rect">
              <a:avLst/>
            </a:prstGeom>
          </p:spPr>
        </p:pic>
        <p:pic>
          <p:nvPicPr>
            <p:cNvPr id="16" name="Billede 15" descr="Acr67522685449536-9246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47" t="11965" r="19715" b="8003"/>
            <a:stretch/>
          </p:blipFill>
          <p:spPr>
            <a:xfrm>
              <a:off x="5387395" y="0"/>
              <a:ext cx="3756606" cy="6858000"/>
            </a:xfrm>
            <a:prstGeom prst="rect">
              <a:avLst/>
            </a:prstGeom>
          </p:spPr>
        </p:pic>
      </p:grpSp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756001"/>
            <a:ext cx="5832000" cy="466743"/>
          </a:xfrm>
        </p:spPr>
        <p:txBody>
          <a:bodyPr lIns="0" tIns="3600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Overskrift</a:t>
            </a:r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720725" y="1467293"/>
            <a:ext cx="5435526" cy="4295554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1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6" name="Picture 6" descr="S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pic>
        <p:nvPicPr>
          <p:cNvPr id="7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æ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756000"/>
            <a:ext cx="6300000" cy="65813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Værdier</a:t>
            </a:r>
            <a:endParaRPr lang="da-DK" dirty="0"/>
          </a:p>
        </p:txBody>
      </p:sp>
      <p:pic>
        <p:nvPicPr>
          <p:cNvPr id="6" name="Picture 6" descr="S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pic>
        <p:nvPicPr>
          <p:cNvPr id="7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200641" y="1517955"/>
            <a:ext cx="8742718" cy="4252188"/>
            <a:chOff x="207050" y="1305295"/>
            <a:chExt cx="8742718" cy="4252188"/>
          </a:xfrm>
        </p:grpSpPr>
        <p:sp>
          <p:nvSpPr>
            <p:cNvPr id="5" name="Rektangel 4"/>
            <p:cNvSpPr/>
            <p:nvPr userDrawn="1"/>
          </p:nvSpPr>
          <p:spPr>
            <a:xfrm>
              <a:off x="207051" y="4045483"/>
              <a:ext cx="2151531" cy="1512000"/>
            </a:xfrm>
            <a:prstGeom prst="rect">
              <a:avLst/>
            </a:prstGeom>
            <a:solidFill>
              <a:srgbClr val="7E216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ktangel 7"/>
            <p:cNvSpPr/>
            <p:nvPr userDrawn="1"/>
          </p:nvSpPr>
          <p:spPr>
            <a:xfrm>
              <a:off x="251873" y="4154042"/>
              <a:ext cx="20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2000" b="1" dirty="0">
                  <a:solidFill>
                    <a:schemeClr val="bg1"/>
                  </a:solidFill>
                  <a:latin typeface="Cachet Std Bold"/>
                  <a:cs typeface="Cachet Std Bold"/>
                </a:rPr>
                <a:t>ÅBENHED</a:t>
              </a:r>
            </a:p>
          </p:txBody>
        </p:sp>
        <p:sp>
          <p:nvSpPr>
            <p:cNvPr id="9" name="Tekstfelt 3"/>
            <p:cNvSpPr txBox="1"/>
            <p:nvPr userDrawn="1"/>
          </p:nvSpPr>
          <p:spPr>
            <a:xfrm>
              <a:off x="251873" y="4526508"/>
              <a:ext cx="201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rgbClr val="FFFFFF"/>
                  </a:solidFill>
                  <a:latin typeface="Cachet Std Bold"/>
                  <a:cs typeface="Cachet Std Bold"/>
                </a:rPr>
                <a:t>Vi deler gavmildt ud af vores tid og vores viden</a:t>
              </a:r>
            </a:p>
          </p:txBody>
        </p:sp>
        <p:pic>
          <p:nvPicPr>
            <p:cNvPr id="10" name="Billede 9" descr="telefondame_pp.jp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050" y="1305296"/>
              <a:ext cx="2151531" cy="2755128"/>
            </a:xfrm>
            <a:prstGeom prst="rect">
              <a:avLst/>
            </a:prstGeom>
          </p:spPr>
        </p:pic>
        <p:sp>
          <p:nvSpPr>
            <p:cNvPr id="11" name="Rektangel 10"/>
            <p:cNvSpPr/>
            <p:nvPr userDrawn="1"/>
          </p:nvSpPr>
          <p:spPr>
            <a:xfrm>
              <a:off x="2403405" y="4045483"/>
              <a:ext cx="2151531" cy="1512000"/>
            </a:xfrm>
            <a:prstGeom prst="rect">
              <a:avLst/>
            </a:prstGeom>
            <a:solidFill>
              <a:srgbClr val="D53D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ld"/>
                <a:cs typeface="Cachet Std Bold"/>
              </a:endParaRPr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2448228" y="4154042"/>
              <a:ext cx="20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2000" b="1">
                  <a:solidFill>
                    <a:schemeClr val="bg1"/>
                  </a:solidFill>
                  <a:latin typeface="Cachet Std Bold"/>
                  <a:cs typeface="Cachet Std Bold"/>
                </a:rPr>
                <a:t>NÆRHED</a:t>
              </a:r>
            </a:p>
          </p:txBody>
        </p:sp>
        <p:sp>
          <p:nvSpPr>
            <p:cNvPr id="13" name="Tekstfelt 19"/>
            <p:cNvSpPr txBox="1"/>
            <p:nvPr userDrawn="1"/>
          </p:nvSpPr>
          <p:spPr>
            <a:xfrm>
              <a:off x="2448228" y="4526508"/>
              <a:ext cx="20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rgbClr val="FFFFFF"/>
                  </a:solidFill>
                  <a:latin typeface="Cachet Std Bold"/>
                  <a:cs typeface="Cachet Std Bold"/>
                </a:rPr>
                <a:t>Vi gør alt for at forstå vores kunder</a:t>
              </a:r>
            </a:p>
          </p:txBody>
        </p:sp>
        <p:pic>
          <p:nvPicPr>
            <p:cNvPr id="14" name="Billede 13" descr="Acr6752268544953613212_pp.jpg"/>
            <p:cNvPicPr>
              <a:picLocks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3405" y="1313057"/>
              <a:ext cx="2151531" cy="2754000"/>
            </a:xfrm>
            <a:prstGeom prst="rect">
              <a:avLst/>
            </a:prstGeom>
          </p:spPr>
        </p:pic>
        <p:sp>
          <p:nvSpPr>
            <p:cNvPr id="15" name="Rektangel 14"/>
            <p:cNvSpPr/>
            <p:nvPr userDrawn="1"/>
          </p:nvSpPr>
          <p:spPr>
            <a:xfrm>
              <a:off x="4601883" y="4045483"/>
              <a:ext cx="2151531" cy="1512000"/>
            </a:xfrm>
            <a:prstGeom prst="rect">
              <a:avLst/>
            </a:prstGeom>
            <a:solidFill>
              <a:srgbClr val="73B6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ld"/>
                <a:cs typeface="Cachet Std Bold"/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646705" y="4154042"/>
              <a:ext cx="20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2000" b="1">
                  <a:solidFill>
                    <a:schemeClr val="bg1"/>
                  </a:solidFill>
                  <a:latin typeface="Cachet Std Bold"/>
                  <a:cs typeface="Cachet Std Bold"/>
                </a:rPr>
                <a:t>MOD</a:t>
              </a:r>
            </a:p>
          </p:txBody>
        </p:sp>
        <p:sp>
          <p:nvSpPr>
            <p:cNvPr id="17" name="Tekstfelt 23"/>
            <p:cNvSpPr txBox="1"/>
            <p:nvPr userDrawn="1"/>
          </p:nvSpPr>
          <p:spPr>
            <a:xfrm>
              <a:off x="4646706" y="4526508"/>
              <a:ext cx="201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rgbClr val="FFFFFF"/>
                  </a:solidFill>
                  <a:latin typeface="Cachet Std Bold"/>
                  <a:cs typeface="Cachet Std Bold"/>
                </a:rPr>
                <a:t>Vi tør gå nye veje for at nå nye mål</a:t>
              </a:r>
            </a:p>
          </p:txBody>
        </p:sp>
        <p:pic>
          <p:nvPicPr>
            <p:cNvPr id="18" name="Billede 17" descr="Acr6752268544953610498.jpg"/>
            <p:cNvPicPr>
              <a:picLocks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1883" y="1305295"/>
              <a:ext cx="2151531" cy="2754000"/>
            </a:xfrm>
            <a:prstGeom prst="rect">
              <a:avLst/>
            </a:prstGeom>
          </p:spPr>
        </p:pic>
        <p:sp>
          <p:nvSpPr>
            <p:cNvPr id="20" name="Rektangel 19"/>
            <p:cNvSpPr/>
            <p:nvPr/>
          </p:nvSpPr>
          <p:spPr>
            <a:xfrm>
              <a:off x="6798237" y="4045483"/>
              <a:ext cx="2151531" cy="1512000"/>
            </a:xfrm>
            <a:prstGeom prst="rect">
              <a:avLst/>
            </a:prstGeom>
            <a:solidFill>
              <a:srgbClr val="0082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ld"/>
                <a:cs typeface="Cachet Std Bold"/>
              </a:endParaRPr>
            </a:p>
          </p:txBody>
        </p:sp>
        <p:sp>
          <p:nvSpPr>
            <p:cNvPr id="21" name="Rektangel 20"/>
            <p:cNvSpPr/>
            <p:nvPr/>
          </p:nvSpPr>
          <p:spPr>
            <a:xfrm>
              <a:off x="6843060" y="4198865"/>
              <a:ext cx="2016000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a-DK" sz="2000" b="1" dirty="0">
                  <a:solidFill>
                    <a:schemeClr val="bg1"/>
                  </a:solidFill>
                  <a:latin typeface="Cachet Std Bold"/>
                  <a:cs typeface="Cachet Std Bold"/>
                </a:rPr>
                <a:t>BÆRE-</a:t>
              </a:r>
            </a:p>
            <a:p>
              <a:pPr>
                <a:lnSpc>
                  <a:spcPct val="80000"/>
                </a:lnSpc>
              </a:pPr>
              <a:r>
                <a:rPr lang="da-DK" sz="2000" b="1" dirty="0">
                  <a:solidFill>
                    <a:schemeClr val="bg1"/>
                  </a:solidFill>
                  <a:latin typeface="Cachet Std Bold"/>
                  <a:cs typeface="Cachet Std Bold"/>
                </a:rPr>
                <a:t>DYGTIGHED</a:t>
              </a:r>
            </a:p>
          </p:txBody>
        </p:sp>
        <p:sp>
          <p:nvSpPr>
            <p:cNvPr id="22" name="Tekstfelt 26"/>
            <p:cNvSpPr txBox="1"/>
            <p:nvPr/>
          </p:nvSpPr>
          <p:spPr>
            <a:xfrm>
              <a:off x="6843061" y="4757340"/>
              <a:ext cx="201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solidFill>
                    <a:srgbClr val="FFFFFF"/>
                  </a:solidFill>
                  <a:latin typeface="Cachet Std Bold"/>
                  <a:cs typeface="Cachet Std Bold"/>
                </a:rPr>
                <a:t>Vi passer på miljøet </a:t>
              </a:r>
              <a:endParaRPr lang="da-DK" sz="1400" dirty="0" smtClean="0">
                <a:solidFill>
                  <a:srgbClr val="FFFFFF"/>
                </a:solidFill>
                <a:latin typeface="Cachet Std Bold"/>
                <a:cs typeface="Cachet Std Bold"/>
              </a:endParaRPr>
            </a:p>
            <a:p>
              <a:r>
                <a:rPr lang="da-DK" sz="1400" dirty="0" smtClean="0">
                  <a:solidFill>
                    <a:srgbClr val="FFFFFF"/>
                  </a:solidFill>
                  <a:latin typeface="Cachet Std Bold"/>
                  <a:cs typeface="Cachet Std Bold"/>
                </a:rPr>
                <a:t>og hinanden</a:t>
              </a:r>
              <a:endParaRPr lang="da-DK" sz="1400" dirty="0">
                <a:solidFill>
                  <a:srgbClr val="FFFFFF"/>
                </a:solidFill>
                <a:latin typeface="Cachet Std Bold"/>
                <a:cs typeface="Cachet Std Bold"/>
              </a:endParaRPr>
            </a:p>
          </p:txBody>
        </p:sp>
        <p:pic>
          <p:nvPicPr>
            <p:cNvPr id="23" name="Billede 22" descr="Acr6752268544953625876.jpg"/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8237" y="1309896"/>
              <a:ext cx="2151531" cy="27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9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præ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756001"/>
            <a:ext cx="6300000" cy="1224000"/>
          </a:xfrm>
        </p:spPr>
        <p:txBody>
          <a:bodyPr lIns="0" t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cap="all" baseline="0">
                <a:solidFill>
                  <a:srgbClr val="27A4C5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overskrift</a:t>
            </a:r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720724" y="2160000"/>
            <a:ext cx="3960000" cy="3672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5256000" y="2160588"/>
            <a:ext cx="3420000" cy="36714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3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756000"/>
            <a:ext cx="6300000" cy="540000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Organisation</a:t>
            </a:r>
            <a:endParaRPr lang="da-DK" dirty="0"/>
          </a:p>
        </p:txBody>
      </p:sp>
      <p:pic>
        <p:nvPicPr>
          <p:cNvPr id="44" name="Picture 6" descr="S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pic>
        <p:nvPicPr>
          <p:cNvPr id="45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grpSp>
        <p:nvGrpSpPr>
          <p:cNvPr id="46" name="Gruppe 7"/>
          <p:cNvGrpSpPr>
            <a:grpSpLocks noChangeAspect="1"/>
          </p:cNvGrpSpPr>
          <p:nvPr userDrawn="1"/>
        </p:nvGrpSpPr>
        <p:grpSpPr>
          <a:xfrm>
            <a:off x="155468" y="1329736"/>
            <a:ext cx="8748000" cy="4579005"/>
            <a:chOff x="65171" y="1436065"/>
            <a:chExt cx="8862199" cy="4638782"/>
          </a:xfrm>
        </p:grpSpPr>
        <p:cxnSp>
          <p:nvCxnSpPr>
            <p:cNvPr id="47" name="Lige forbindelse 46"/>
            <p:cNvCxnSpPr/>
            <p:nvPr/>
          </p:nvCxnSpPr>
          <p:spPr>
            <a:xfrm>
              <a:off x="2199317" y="4265673"/>
              <a:ext cx="0" cy="7751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ge forbindelse 47"/>
            <p:cNvCxnSpPr/>
            <p:nvPr/>
          </p:nvCxnSpPr>
          <p:spPr>
            <a:xfrm>
              <a:off x="3289690" y="4265673"/>
              <a:ext cx="0" cy="7751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/>
            <p:cNvCxnSpPr/>
            <p:nvPr/>
          </p:nvCxnSpPr>
          <p:spPr>
            <a:xfrm>
              <a:off x="4380064" y="4265673"/>
              <a:ext cx="0" cy="7751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ge forbindelse 49"/>
            <p:cNvCxnSpPr/>
            <p:nvPr/>
          </p:nvCxnSpPr>
          <p:spPr>
            <a:xfrm>
              <a:off x="5459800" y="4265673"/>
              <a:ext cx="0" cy="7751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/>
            <p:cNvCxnSpPr/>
            <p:nvPr/>
          </p:nvCxnSpPr>
          <p:spPr>
            <a:xfrm>
              <a:off x="898485" y="2407938"/>
              <a:ext cx="0" cy="26180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ge forbindelse 51"/>
            <p:cNvCxnSpPr/>
            <p:nvPr/>
          </p:nvCxnSpPr>
          <p:spPr>
            <a:xfrm>
              <a:off x="8257752" y="2407938"/>
              <a:ext cx="0" cy="26180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2771392" y="4971489"/>
              <a:ext cx="1021762" cy="1021762"/>
            </a:xfrm>
            <a:prstGeom prst="ellipse">
              <a:avLst/>
            </a:prstGeom>
            <a:solidFill>
              <a:srgbClr val="7F7F7F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3862952" y="4971489"/>
              <a:ext cx="1021761" cy="1021762"/>
            </a:xfrm>
            <a:prstGeom prst="ellipse">
              <a:avLst/>
            </a:prstGeom>
            <a:solidFill>
              <a:srgbClr val="7F7F7F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4941500" y="4971489"/>
              <a:ext cx="1021762" cy="1021762"/>
            </a:xfrm>
            <a:prstGeom prst="ellipse">
              <a:avLst/>
            </a:prstGeom>
            <a:solidFill>
              <a:srgbClr val="7F7F7F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1678721" y="4971489"/>
              <a:ext cx="1021762" cy="1021762"/>
            </a:xfrm>
            <a:prstGeom prst="ellipse">
              <a:avLst/>
            </a:prstGeom>
            <a:solidFill>
              <a:srgbClr val="7F7F7F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384817" y="4971489"/>
              <a:ext cx="1021762" cy="10217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cxnSp>
          <p:nvCxnSpPr>
            <p:cNvPr id="58" name="Lige forbindelse 57"/>
            <p:cNvCxnSpPr/>
            <p:nvPr/>
          </p:nvCxnSpPr>
          <p:spPr>
            <a:xfrm>
              <a:off x="3829033" y="2500307"/>
              <a:ext cx="0" cy="682761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ge forbindelse 58"/>
            <p:cNvCxnSpPr/>
            <p:nvPr/>
          </p:nvCxnSpPr>
          <p:spPr>
            <a:xfrm>
              <a:off x="887359" y="2407938"/>
              <a:ext cx="7381064" cy="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Lige forbindelse 59"/>
            <p:cNvCxnSpPr/>
            <p:nvPr/>
          </p:nvCxnSpPr>
          <p:spPr>
            <a:xfrm>
              <a:off x="2187737" y="4265673"/>
              <a:ext cx="3279480" cy="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frundet rektangel 60"/>
            <p:cNvSpPr/>
            <p:nvPr/>
          </p:nvSpPr>
          <p:spPr>
            <a:xfrm>
              <a:off x="1611962" y="4904729"/>
              <a:ext cx="1170117" cy="1170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SE Klima</a:t>
              </a:r>
            </a:p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Underdirektør Rasmus </a:t>
              </a:r>
              <a:r>
                <a:rPr lang="da-DK" sz="900" dirty="0" err="1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Plougmann</a:t>
              </a:r>
              <a:endParaRPr lang="da-DK" sz="9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62" name="Afrundet rektangel 61"/>
            <p:cNvSpPr/>
            <p:nvPr/>
          </p:nvSpPr>
          <p:spPr>
            <a:xfrm>
              <a:off x="2782080" y="5015993"/>
              <a:ext cx="1014111" cy="10217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Grøn energi-produktion</a:t>
              </a:r>
            </a:p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Underdirektør</a:t>
              </a:r>
            </a:p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Per Munk Jensen</a:t>
              </a:r>
              <a:endParaRPr lang="da-DK" sz="9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63" name="Afrundet rektangel 62"/>
            <p:cNvSpPr/>
            <p:nvPr/>
          </p:nvSpPr>
          <p:spPr>
            <a:xfrm>
              <a:off x="3872454" y="4971487"/>
              <a:ext cx="1016199" cy="10217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err="1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Elnet</a:t>
              </a:r>
              <a:endParaRPr lang="da-DK" sz="900" dirty="0" smtClean="0">
                <a:solidFill>
                  <a:schemeClr val="bg1"/>
                </a:solidFill>
                <a:latin typeface="Cachet Std Bold"/>
                <a:cs typeface="Cachet Std Bold"/>
              </a:endParaRPr>
            </a:p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Direktør</a:t>
              </a:r>
            </a:p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Jacob Andreasen</a:t>
              </a:r>
              <a:endParaRPr lang="da-DK" sz="9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64" name="Afrundet rektangel 63"/>
            <p:cNvSpPr/>
            <p:nvPr/>
          </p:nvSpPr>
          <p:spPr>
            <a:xfrm>
              <a:off x="4962827" y="4971486"/>
              <a:ext cx="1016199" cy="102176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Energisalg</a:t>
              </a:r>
              <a:r>
                <a:rPr lang="da-DK" sz="900" b="1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/>
              </a:r>
              <a:br>
                <a:rPr lang="da-DK" sz="900" b="1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</a:br>
              <a:r>
                <a:rPr lang="da-DK" sz="900" b="1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Underdirektør</a:t>
              </a:r>
            </a:p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Rasmus Christensen</a:t>
              </a:r>
              <a:endParaRPr lang="da-DK" sz="9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65" name="Afrundet rektangel 64"/>
            <p:cNvSpPr/>
            <p:nvPr/>
          </p:nvSpPr>
          <p:spPr>
            <a:xfrm>
              <a:off x="318057" y="4904729"/>
              <a:ext cx="1170118" cy="1170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Kommunikation</a:t>
              </a:r>
              <a:endParaRPr lang="da-DK" sz="900" dirty="0">
                <a:solidFill>
                  <a:schemeClr val="bg1"/>
                </a:solidFill>
                <a:latin typeface="Cachet Std Bold"/>
                <a:cs typeface="Cachet Std Bold"/>
              </a:endParaRPr>
            </a:p>
          </p:txBody>
        </p:sp>
        <p:sp>
          <p:nvSpPr>
            <p:cNvPr id="66" name="Afrundet rektangel 65"/>
            <p:cNvSpPr/>
            <p:nvPr/>
          </p:nvSpPr>
          <p:spPr>
            <a:xfrm>
              <a:off x="6234933" y="4971488"/>
              <a:ext cx="1016199" cy="10217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1000" dirty="0">
                  <a:solidFill>
                    <a:srgbClr val="FFFFFF"/>
                  </a:solidFill>
                  <a:latin typeface="Cachet Std Bold"/>
                  <a:cs typeface="Cachet Std Bold"/>
                </a:rPr>
                <a:t>Koncern-ressourcer</a:t>
              </a:r>
            </a:p>
          </p:txBody>
        </p:sp>
        <p:sp>
          <p:nvSpPr>
            <p:cNvPr id="67" name="Ellipse 66"/>
            <p:cNvSpPr/>
            <p:nvPr/>
          </p:nvSpPr>
          <p:spPr>
            <a:xfrm>
              <a:off x="3138950" y="1436065"/>
              <a:ext cx="1371867" cy="1371867"/>
            </a:xfrm>
            <a:prstGeom prst="ellipse">
              <a:avLst/>
            </a:prstGeom>
            <a:solidFill>
              <a:srgbClr val="27A4C5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68" name="Afrundet rektangel 67"/>
            <p:cNvSpPr/>
            <p:nvPr/>
          </p:nvSpPr>
          <p:spPr>
            <a:xfrm>
              <a:off x="2869194" y="1640219"/>
              <a:ext cx="1911377" cy="8267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>
                <a:buNone/>
              </a:pPr>
              <a:r>
                <a:rPr lang="da-DK" sz="32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SE</a:t>
              </a:r>
            </a:p>
            <a:p>
              <a:pPr algn="ctr">
                <a:buNone/>
              </a:pPr>
              <a:r>
                <a:rPr lang="da-DK" sz="12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Administrerende </a:t>
              </a:r>
            </a:p>
            <a:p>
              <a:pPr algn="ctr">
                <a:buNone/>
              </a:pPr>
              <a:r>
                <a:rPr lang="da-DK" sz="12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direktør</a:t>
              </a:r>
            </a:p>
            <a:p>
              <a:pPr algn="ctr">
                <a:buNone/>
              </a:pPr>
              <a:r>
                <a:rPr lang="da-DK" sz="12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Niels </a:t>
              </a:r>
              <a:r>
                <a:rPr lang="da-DK" sz="1200" dirty="0" err="1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Duedahl</a:t>
              </a:r>
              <a:endParaRPr lang="da-DK" sz="12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3138950" y="3183068"/>
              <a:ext cx="1371867" cy="1371867"/>
            </a:xfrm>
            <a:prstGeom prst="ellipse">
              <a:avLst/>
            </a:prstGeom>
            <a:solidFill>
              <a:srgbClr val="73B632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70" name="Afrundet rektangel 69"/>
            <p:cNvSpPr/>
            <p:nvPr/>
          </p:nvSpPr>
          <p:spPr>
            <a:xfrm>
              <a:off x="2991109" y="3493791"/>
              <a:ext cx="1667549" cy="8975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1200" dirty="0" smtClean="0">
                  <a:solidFill>
                    <a:srgbClr val="FFFFFF"/>
                  </a:solidFill>
                  <a:latin typeface="Cachet Std Bold"/>
                  <a:cs typeface="Cachet Std Bold"/>
                </a:rPr>
                <a:t>Energi &amp; Klima</a:t>
              </a:r>
            </a:p>
            <a:p>
              <a:pPr algn="ctr"/>
              <a:r>
                <a:rPr lang="da-DK" sz="1200" dirty="0" smtClean="0">
                  <a:solidFill>
                    <a:srgbClr val="FFFFFF"/>
                  </a:solidFill>
                  <a:latin typeface="Cachet Std Book"/>
                  <a:cs typeface="Cachet Std Book"/>
                </a:rPr>
                <a:t>Koncerndirektør</a:t>
              </a:r>
            </a:p>
            <a:p>
              <a:pPr algn="ctr"/>
              <a:r>
                <a:rPr lang="da-DK" sz="1100" dirty="0" smtClean="0">
                  <a:solidFill>
                    <a:srgbClr val="FFFFFF"/>
                  </a:solidFill>
                  <a:latin typeface="Cachet Std Book"/>
                  <a:cs typeface="Cachet Std Book"/>
                </a:rPr>
                <a:t>Ole Fruekilde </a:t>
              </a:r>
            </a:p>
            <a:p>
              <a:pPr algn="ctr"/>
              <a:r>
                <a:rPr lang="da-DK" sz="1100" dirty="0" smtClean="0">
                  <a:solidFill>
                    <a:srgbClr val="FFFFFF"/>
                  </a:solidFill>
                  <a:latin typeface="Cachet Std Book"/>
                  <a:cs typeface="Cachet Std Book"/>
                </a:rPr>
                <a:t>Madsen</a:t>
              </a:r>
              <a:endParaRPr lang="da-DK" sz="1100" dirty="0">
                <a:solidFill>
                  <a:srgbClr val="FFFFFF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>
              <a:off x="7555503" y="3183068"/>
              <a:ext cx="1371867" cy="1371867"/>
            </a:xfrm>
            <a:prstGeom prst="ellipse">
              <a:avLst/>
            </a:prstGeom>
            <a:solidFill>
              <a:srgbClr val="73B632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72" name="Ellipse 71"/>
            <p:cNvSpPr/>
            <p:nvPr/>
          </p:nvSpPr>
          <p:spPr>
            <a:xfrm>
              <a:off x="212551" y="3183068"/>
              <a:ext cx="1371867" cy="1371867"/>
            </a:xfrm>
            <a:prstGeom prst="ellipse">
              <a:avLst/>
            </a:prstGeom>
            <a:solidFill>
              <a:srgbClr val="73B632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73" name="Afrundet rektangel 72"/>
            <p:cNvSpPr/>
            <p:nvPr/>
          </p:nvSpPr>
          <p:spPr>
            <a:xfrm>
              <a:off x="65171" y="3444962"/>
              <a:ext cx="1667549" cy="8975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Kommunikation</a:t>
              </a:r>
            </a:p>
            <a:p>
              <a:pPr algn="ctr"/>
              <a:r>
                <a:rPr lang="da-DK" sz="11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Koncerndirektør</a:t>
              </a:r>
            </a:p>
            <a:p>
              <a:pPr algn="ctr"/>
              <a:r>
                <a:rPr lang="da-DK" sz="1100" dirty="0" smtClean="0">
                  <a:solidFill>
                    <a:schemeClr val="bg1"/>
                  </a:solidFill>
                  <a:latin typeface="Cachet Std Book"/>
                  <a:cs typeface="Cachet Std Book"/>
                </a:rPr>
                <a:t>Lars Andreasen</a:t>
              </a:r>
              <a:endParaRPr lang="da-DK" sz="11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cxnSp>
          <p:nvCxnSpPr>
            <p:cNvPr id="74" name="Lige forbindelse 73"/>
            <p:cNvCxnSpPr/>
            <p:nvPr/>
          </p:nvCxnSpPr>
          <p:spPr>
            <a:xfrm>
              <a:off x="6719113" y="2407938"/>
              <a:ext cx="0" cy="2618030"/>
            </a:xfrm>
            <a:prstGeom prst="line">
              <a:avLst/>
            </a:prstGeom>
            <a:ln>
              <a:solidFill>
                <a:srgbClr val="B0B0B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/>
            <p:cNvSpPr/>
            <p:nvPr/>
          </p:nvSpPr>
          <p:spPr>
            <a:xfrm>
              <a:off x="6026755" y="3183068"/>
              <a:ext cx="1371867" cy="1371867"/>
            </a:xfrm>
            <a:prstGeom prst="ellipse">
              <a:avLst/>
            </a:prstGeom>
            <a:solidFill>
              <a:srgbClr val="73B632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76" name="Afrundet rektangel 75"/>
            <p:cNvSpPr/>
            <p:nvPr/>
          </p:nvSpPr>
          <p:spPr>
            <a:xfrm>
              <a:off x="5878914" y="3395250"/>
              <a:ext cx="1667549" cy="8975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>
                <a:buNone/>
              </a:pPr>
              <a:r>
                <a:rPr lang="da-DK" sz="1200" dirty="0">
                  <a:solidFill>
                    <a:srgbClr val="FFFFFF"/>
                  </a:solidFill>
                  <a:latin typeface="Cachet Std Bold"/>
                  <a:cs typeface="Cachet Std Bold"/>
                </a:rPr>
                <a:t>Stofa</a:t>
              </a:r>
            </a:p>
            <a:p>
              <a:pPr algn="ctr">
                <a:buNone/>
              </a:pPr>
              <a:r>
                <a:rPr lang="da-DK" sz="1100" dirty="0">
                  <a:solidFill>
                    <a:srgbClr val="FFFFFF"/>
                  </a:solidFill>
                  <a:latin typeface="Cachet Std Book"/>
                  <a:cs typeface="Cachet Std Book"/>
                </a:rPr>
                <a:t>Administrerende </a:t>
              </a:r>
            </a:p>
            <a:p>
              <a:pPr algn="ctr">
                <a:buNone/>
              </a:pPr>
              <a:r>
                <a:rPr lang="da-DK" sz="1100" dirty="0">
                  <a:solidFill>
                    <a:srgbClr val="FFFFFF"/>
                  </a:solidFill>
                  <a:latin typeface="Cachet Std Book"/>
                  <a:cs typeface="Cachet Std Book"/>
                </a:rPr>
                <a:t>direktør</a:t>
              </a:r>
            </a:p>
            <a:p>
              <a:pPr algn="ctr">
                <a:buNone/>
              </a:pPr>
              <a:r>
                <a:rPr lang="da-DK" sz="1100" dirty="0">
                  <a:solidFill>
                    <a:srgbClr val="FFFFFF"/>
                  </a:solidFill>
                  <a:latin typeface="Cachet Std Book"/>
                  <a:cs typeface="Cachet Std Book"/>
                </a:rPr>
                <a:t>Klaus </a:t>
              </a:r>
            </a:p>
            <a:p>
              <a:pPr algn="ctr">
                <a:buNone/>
              </a:pPr>
              <a:r>
                <a:rPr lang="da-DK" sz="1100" dirty="0">
                  <a:solidFill>
                    <a:srgbClr val="FFFFFF"/>
                  </a:solidFill>
                  <a:latin typeface="Cachet Std Book"/>
                  <a:cs typeface="Cachet Std Book"/>
                </a:rPr>
                <a:t>Høeg-Hagensen</a:t>
              </a:r>
            </a:p>
          </p:txBody>
        </p:sp>
        <p:sp>
          <p:nvSpPr>
            <p:cNvPr id="77" name="Ellipse 76"/>
            <p:cNvSpPr/>
            <p:nvPr/>
          </p:nvSpPr>
          <p:spPr>
            <a:xfrm>
              <a:off x="6214044" y="4971489"/>
              <a:ext cx="1021762" cy="1021762"/>
            </a:xfrm>
            <a:prstGeom prst="ellipse">
              <a:avLst/>
            </a:prstGeom>
            <a:solidFill>
              <a:srgbClr val="7F7F7F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78" name="Afrundet rektangel 77"/>
            <p:cNvSpPr/>
            <p:nvPr/>
          </p:nvSpPr>
          <p:spPr>
            <a:xfrm>
              <a:off x="6235370" y="4971486"/>
              <a:ext cx="1016199" cy="102176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Stofa</a:t>
              </a:r>
              <a:endParaRPr lang="da-DK" sz="900" dirty="0">
                <a:solidFill>
                  <a:schemeClr val="bg1"/>
                </a:solidFill>
                <a:latin typeface="Cachet Std Book"/>
                <a:cs typeface="Cachet Std Book"/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7746871" y="4971489"/>
              <a:ext cx="1021762" cy="10217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Cachet Std Book"/>
                <a:cs typeface="Cachet Std Book"/>
              </a:endParaRPr>
            </a:p>
          </p:txBody>
        </p:sp>
        <p:sp>
          <p:nvSpPr>
            <p:cNvPr id="80" name="Afrundet rektangel 79"/>
            <p:cNvSpPr/>
            <p:nvPr/>
          </p:nvSpPr>
          <p:spPr>
            <a:xfrm>
              <a:off x="7680111" y="4904729"/>
              <a:ext cx="1170118" cy="1170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 anchorCtr="0">
              <a:noAutofit/>
            </a:bodyPr>
            <a:lstStyle/>
            <a:p>
              <a:pPr algn="ctr"/>
              <a:r>
                <a:rPr lang="da-DK" sz="900" dirty="0" smtClean="0">
                  <a:solidFill>
                    <a:schemeClr val="bg1"/>
                  </a:solidFill>
                  <a:latin typeface="Cachet Std Bold"/>
                  <a:cs typeface="Cachet Std Bold"/>
                </a:rPr>
                <a:t>Koncern-</a:t>
              </a:r>
            </a:p>
            <a:p>
              <a:pPr algn="ctr"/>
              <a:r>
                <a:rPr lang="da-DK" sz="900" dirty="0">
                  <a:solidFill>
                    <a:schemeClr val="bg1"/>
                  </a:solidFill>
                  <a:latin typeface="Cachet Std Bold"/>
                  <a:cs typeface="Cachet Std Bold"/>
                </a:rPr>
                <a:t>ressourcer</a:t>
              </a:r>
            </a:p>
          </p:txBody>
        </p:sp>
      </p:grpSp>
      <p:sp>
        <p:nvSpPr>
          <p:cNvPr id="81" name="Afrundet rektangel 80"/>
          <p:cNvSpPr/>
          <p:nvPr userDrawn="1"/>
        </p:nvSpPr>
        <p:spPr>
          <a:xfrm>
            <a:off x="7398622" y="3343349"/>
            <a:ext cx="1667549" cy="897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da-DK" sz="1200" dirty="0" smtClean="0">
                <a:solidFill>
                  <a:srgbClr val="FFFFFF"/>
                </a:solidFill>
                <a:latin typeface="Cachet Std Bold"/>
                <a:cs typeface="Cachet Std Bold"/>
              </a:rPr>
              <a:t>Koncern-</a:t>
            </a:r>
          </a:p>
          <a:p>
            <a:pPr algn="ctr"/>
            <a:r>
              <a:rPr lang="da-DK" sz="1200" dirty="0" smtClean="0">
                <a:solidFill>
                  <a:srgbClr val="FFFFFF"/>
                </a:solidFill>
                <a:latin typeface="Cachet Std Bold"/>
                <a:cs typeface="Cachet Std Bold"/>
              </a:rPr>
              <a:t>ressourcer</a:t>
            </a:r>
          </a:p>
          <a:p>
            <a:pPr algn="ctr"/>
            <a:r>
              <a:rPr lang="da-DK" sz="1100" dirty="0" smtClean="0">
                <a:solidFill>
                  <a:srgbClr val="FFFFFF"/>
                </a:solidFill>
                <a:latin typeface="Cachet Std Book"/>
                <a:cs typeface="Cachet Std Book"/>
              </a:rPr>
              <a:t>Koncerndirektør</a:t>
            </a:r>
          </a:p>
          <a:p>
            <a:pPr algn="ctr"/>
            <a:r>
              <a:rPr lang="da-DK" sz="1100" dirty="0" smtClean="0">
                <a:solidFill>
                  <a:srgbClr val="FFFFFF"/>
                </a:solidFill>
                <a:latin typeface="Cachet Std Book"/>
                <a:cs typeface="Cachet Std Book"/>
              </a:rPr>
              <a:t>Jan Vorup </a:t>
            </a:r>
          </a:p>
          <a:p>
            <a:pPr algn="ctr"/>
            <a:r>
              <a:rPr lang="da-DK" sz="1100" dirty="0" smtClean="0">
                <a:solidFill>
                  <a:srgbClr val="FFFFFF"/>
                </a:solidFill>
                <a:latin typeface="Cachet Std Book"/>
                <a:cs typeface="Cachet Std Book"/>
              </a:rPr>
              <a:t>Nielsen</a:t>
            </a:r>
            <a:endParaRPr lang="da-DK" sz="1100" dirty="0">
              <a:solidFill>
                <a:srgbClr val="FFFFFF"/>
              </a:solidFill>
              <a:latin typeface="Cachet Std Book"/>
              <a:cs typeface="Cachet Std Book"/>
            </a:endParaRPr>
          </a:p>
        </p:txBody>
      </p:sp>
      <p:pic>
        <p:nvPicPr>
          <p:cNvPr id="82" name="Picture 6" descr="S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pic>
        <p:nvPicPr>
          <p:cNvPr id="83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sp>
        <p:nvSpPr>
          <p:cNvPr id="84" name="Afrundet rektangel 83"/>
          <p:cNvSpPr/>
          <p:nvPr userDrawn="1"/>
        </p:nvSpPr>
        <p:spPr>
          <a:xfrm>
            <a:off x="7398622" y="3343349"/>
            <a:ext cx="1667549" cy="8975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da-DK" sz="1200" dirty="0" smtClean="0">
                <a:solidFill>
                  <a:srgbClr val="FFFFFF"/>
                </a:solidFill>
                <a:latin typeface="Cachet Std Bold"/>
                <a:cs typeface="Cachet Std Bold"/>
              </a:rPr>
              <a:t>Koncern-</a:t>
            </a:r>
          </a:p>
          <a:p>
            <a:pPr algn="ctr"/>
            <a:r>
              <a:rPr lang="da-DK" sz="1200" dirty="0" smtClean="0">
                <a:solidFill>
                  <a:srgbClr val="FFFFFF"/>
                </a:solidFill>
                <a:latin typeface="Cachet Std Bold"/>
                <a:cs typeface="Cachet Std Bold"/>
              </a:rPr>
              <a:t>ressourcer</a:t>
            </a:r>
          </a:p>
          <a:p>
            <a:pPr algn="ctr"/>
            <a:r>
              <a:rPr lang="da-DK" sz="1100" dirty="0" smtClean="0">
                <a:solidFill>
                  <a:srgbClr val="FFFFFF"/>
                </a:solidFill>
                <a:latin typeface="Cachet Std Book"/>
                <a:cs typeface="Cachet Std Book"/>
              </a:rPr>
              <a:t>Koncerndirektør</a:t>
            </a:r>
          </a:p>
          <a:p>
            <a:pPr algn="ctr"/>
            <a:r>
              <a:rPr lang="da-DK" sz="1100" dirty="0" smtClean="0">
                <a:solidFill>
                  <a:srgbClr val="FFFFFF"/>
                </a:solidFill>
                <a:latin typeface="Cachet Std Book"/>
                <a:cs typeface="Cachet Std Book"/>
              </a:rPr>
              <a:t>Jan Vorup </a:t>
            </a:r>
          </a:p>
          <a:p>
            <a:pPr algn="ctr"/>
            <a:r>
              <a:rPr lang="da-DK" sz="1100" dirty="0" smtClean="0">
                <a:solidFill>
                  <a:srgbClr val="FFFFFF"/>
                </a:solidFill>
                <a:latin typeface="Cachet Std Book"/>
                <a:cs typeface="Cachet Std Book"/>
              </a:rPr>
              <a:t>Nielsen</a:t>
            </a:r>
            <a:endParaRPr lang="da-DK" sz="1100" dirty="0">
              <a:solidFill>
                <a:srgbClr val="FFFFFF"/>
              </a:solidFill>
              <a:latin typeface="Cachet Std Book"/>
              <a:cs typeface="Cachet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7626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æ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68000" y="2695169"/>
            <a:ext cx="2808000" cy="540000"/>
          </a:xfrm>
        </p:spPr>
        <p:txBody>
          <a:bodyPr/>
          <a:lstStyle>
            <a:lvl1pPr>
              <a:lnSpc>
                <a:spcPts val="3800"/>
              </a:lnSpc>
              <a:defRPr sz="4400"/>
            </a:lvl1pPr>
          </a:lstStyle>
          <a:p>
            <a:r>
              <a:rPr lang="da-DK" dirty="0" smtClean="0"/>
              <a:t>Dækning</a:t>
            </a:r>
            <a:endParaRPr lang="da-DK" dirty="0"/>
          </a:p>
        </p:txBody>
      </p:sp>
      <p:grpSp>
        <p:nvGrpSpPr>
          <p:cNvPr id="30" name="Gruppe 29"/>
          <p:cNvGrpSpPr/>
          <p:nvPr userDrawn="1"/>
        </p:nvGrpSpPr>
        <p:grpSpPr>
          <a:xfrm>
            <a:off x="0" y="474371"/>
            <a:ext cx="9143999" cy="6112694"/>
            <a:chOff x="0" y="474371"/>
            <a:chExt cx="9143999" cy="6112694"/>
          </a:xfrm>
        </p:grpSpPr>
        <p:pic>
          <p:nvPicPr>
            <p:cNvPr id="3" name="Picture 7" descr="PPT_LIVLINIE_BLUE_BUND180px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963"/>
            <a:stretch/>
          </p:blipFill>
          <p:spPr>
            <a:xfrm>
              <a:off x="1642532" y="1634242"/>
              <a:ext cx="7501467" cy="1097280"/>
            </a:xfrm>
            <a:prstGeom prst="rect">
              <a:avLst/>
            </a:prstGeom>
          </p:spPr>
        </p:pic>
        <p:pic>
          <p:nvPicPr>
            <p:cNvPr id="4" name="Billede 3" descr="dk_kort.pn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848" y="474371"/>
              <a:ext cx="5473227" cy="6112694"/>
            </a:xfrm>
            <a:prstGeom prst="rect">
              <a:avLst/>
            </a:prstGeom>
          </p:spPr>
        </p:pic>
        <p:pic>
          <p:nvPicPr>
            <p:cNvPr id="5" name="Picture 7" descr="PPT_LIVLINIE_BLUE_BUND180px.pn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634242"/>
              <a:ext cx="1642533" cy="1097280"/>
            </a:xfrm>
            <a:prstGeom prst="rect">
              <a:avLst/>
            </a:prstGeom>
          </p:spPr>
        </p:pic>
        <p:grpSp>
          <p:nvGrpSpPr>
            <p:cNvPr id="6" name="Grupper 9"/>
            <p:cNvGrpSpPr/>
            <p:nvPr userDrawn="1"/>
          </p:nvGrpSpPr>
          <p:grpSpPr>
            <a:xfrm>
              <a:off x="2168463" y="2896685"/>
              <a:ext cx="535680" cy="855520"/>
              <a:chOff x="3637297" y="2626560"/>
              <a:chExt cx="535680" cy="85552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7" name="Ellipse 6"/>
              <p:cNvSpPr/>
              <p:nvPr/>
            </p:nvSpPr>
            <p:spPr>
              <a:xfrm>
                <a:off x="3637297" y="2626560"/>
                <a:ext cx="535680" cy="535680"/>
              </a:xfrm>
              <a:prstGeom prst="ellipse">
                <a:avLst/>
              </a:prstGeom>
              <a:solidFill>
                <a:srgbClr val="27A4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8" name="Billede 7" descr="SE_LOGO_HVID.ai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7" t="47037" r="52327" b="45185"/>
              <a:stretch/>
            </p:blipFill>
            <p:spPr>
              <a:xfrm>
                <a:off x="3643413" y="2715814"/>
                <a:ext cx="508133" cy="328332"/>
              </a:xfrm>
              <a:prstGeom prst="rect">
                <a:avLst/>
              </a:prstGeom>
            </p:spPr>
          </p:pic>
          <p:cxnSp>
            <p:nvCxnSpPr>
              <p:cNvPr id="9" name="Lige pilforbindelse 8"/>
              <p:cNvCxnSpPr/>
              <p:nvPr/>
            </p:nvCxnSpPr>
            <p:spPr>
              <a:xfrm>
                <a:off x="3905127" y="3119424"/>
                <a:ext cx="0" cy="362656"/>
              </a:xfrm>
              <a:prstGeom prst="straightConnector1">
                <a:avLst/>
              </a:prstGeom>
              <a:ln>
                <a:solidFill>
                  <a:srgbClr val="27A4C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er 23"/>
            <p:cNvGrpSpPr/>
            <p:nvPr userDrawn="1"/>
          </p:nvGrpSpPr>
          <p:grpSpPr>
            <a:xfrm>
              <a:off x="551649" y="3880993"/>
              <a:ext cx="535680" cy="855520"/>
              <a:chOff x="3637297" y="2626560"/>
              <a:chExt cx="535680" cy="85552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1" name="Ellipse 10"/>
              <p:cNvSpPr/>
              <p:nvPr/>
            </p:nvSpPr>
            <p:spPr>
              <a:xfrm>
                <a:off x="3637297" y="2626560"/>
                <a:ext cx="535680" cy="535680"/>
              </a:xfrm>
              <a:prstGeom prst="ellipse">
                <a:avLst/>
              </a:prstGeom>
              <a:solidFill>
                <a:srgbClr val="27A4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2" name="Billede 11" descr="SE_LOGO_HVID.ai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7" t="47037" r="52327" b="45185"/>
              <a:stretch/>
            </p:blipFill>
            <p:spPr>
              <a:xfrm>
                <a:off x="3643413" y="2715814"/>
                <a:ext cx="508133" cy="328332"/>
              </a:xfrm>
              <a:prstGeom prst="rect">
                <a:avLst/>
              </a:prstGeom>
            </p:spPr>
          </p:pic>
          <p:cxnSp>
            <p:nvCxnSpPr>
              <p:cNvPr id="13" name="Lige pilforbindelse 12"/>
              <p:cNvCxnSpPr/>
              <p:nvPr/>
            </p:nvCxnSpPr>
            <p:spPr>
              <a:xfrm>
                <a:off x="3905127" y="3119424"/>
                <a:ext cx="0" cy="362656"/>
              </a:xfrm>
              <a:prstGeom prst="straightConnector1">
                <a:avLst/>
              </a:prstGeom>
              <a:ln>
                <a:solidFill>
                  <a:srgbClr val="27A4C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er 27"/>
            <p:cNvGrpSpPr/>
            <p:nvPr userDrawn="1"/>
          </p:nvGrpSpPr>
          <p:grpSpPr>
            <a:xfrm>
              <a:off x="1700844" y="3870819"/>
              <a:ext cx="535680" cy="855520"/>
              <a:chOff x="3637297" y="2626560"/>
              <a:chExt cx="535680" cy="85552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5" name="Ellipse 14"/>
              <p:cNvSpPr/>
              <p:nvPr/>
            </p:nvSpPr>
            <p:spPr>
              <a:xfrm>
                <a:off x="3637297" y="2626560"/>
                <a:ext cx="535680" cy="535680"/>
              </a:xfrm>
              <a:prstGeom prst="ellipse">
                <a:avLst/>
              </a:prstGeom>
              <a:solidFill>
                <a:srgbClr val="27A4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6" name="Billede 15" descr="SE_LOGO_HVID.ai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7" t="47037" r="52327" b="45185"/>
              <a:stretch/>
            </p:blipFill>
            <p:spPr>
              <a:xfrm>
                <a:off x="3643413" y="2715814"/>
                <a:ext cx="508133" cy="328332"/>
              </a:xfrm>
              <a:prstGeom prst="rect">
                <a:avLst/>
              </a:prstGeom>
            </p:spPr>
          </p:pic>
          <p:cxnSp>
            <p:nvCxnSpPr>
              <p:cNvPr id="17" name="Lige pilforbindelse 16"/>
              <p:cNvCxnSpPr/>
              <p:nvPr/>
            </p:nvCxnSpPr>
            <p:spPr>
              <a:xfrm>
                <a:off x="3905127" y="3119424"/>
                <a:ext cx="0" cy="362656"/>
              </a:xfrm>
              <a:prstGeom prst="straightConnector1">
                <a:avLst/>
              </a:prstGeom>
              <a:ln>
                <a:solidFill>
                  <a:srgbClr val="27A4C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per 31"/>
            <p:cNvGrpSpPr/>
            <p:nvPr userDrawn="1"/>
          </p:nvGrpSpPr>
          <p:grpSpPr>
            <a:xfrm>
              <a:off x="1487362" y="5130407"/>
              <a:ext cx="535680" cy="855520"/>
              <a:chOff x="3637297" y="2626560"/>
              <a:chExt cx="535680" cy="85552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9" name="Ellipse 18"/>
              <p:cNvSpPr/>
              <p:nvPr/>
            </p:nvSpPr>
            <p:spPr>
              <a:xfrm>
                <a:off x="3637297" y="2626560"/>
                <a:ext cx="535680" cy="535680"/>
              </a:xfrm>
              <a:prstGeom prst="ellipse">
                <a:avLst/>
              </a:prstGeom>
              <a:solidFill>
                <a:srgbClr val="27A4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0" name="Billede 19" descr="SE_LOGO_HVID.ai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7" t="47037" r="52327" b="45185"/>
              <a:stretch/>
            </p:blipFill>
            <p:spPr>
              <a:xfrm>
                <a:off x="3643413" y="2715814"/>
                <a:ext cx="508133" cy="328332"/>
              </a:xfrm>
              <a:prstGeom prst="rect">
                <a:avLst/>
              </a:prstGeom>
            </p:spPr>
          </p:pic>
          <p:cxnSp>
            <p:nvCxnSpPr>
              <p:cNvPr id="21" name="Lige pilforbindelse 20"/>
              <p:cNvCxnSpPr/>
              <p:nvPr/>
            </p:nvCxnSpPr>
            <p:spPr>
              <a:xfrm>
                <a:off x="3905127" y="3119424"/>
                <a:ext cx="0" cy="362656"/>
              </a:xfrm>
              <a:prstGeom prst="straightConnector1">
                <a:avLst/>
              </a:prstGeom>
              <a:ln>
                <a:solidFill>
                  <a:srgbClr val="27A4C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r 36"/>
            <p:cNvGrpSpPr/>
            <p:nvPr userDrawn="1"/>
          </p:nvGrpSpPr>
          <p:grpSpPr>
            <a:xfrm>
              <a:off x="2527198" y="4333474"/>
              <a:ext cx="535680" cy="855520"/>
              <a:chOff x="3637297" y="2626560"/>
              <a:chExt cx="535680" cy="85552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Ellipse 22"/>
              <p:cNvSpPr/>
              <p:nvPr/>
            </p:nvSpPr>
            <p:spPr>
              <a:xfrm>
                <a:off x="3637297" y="2626560"/>
                <a:ext cx="535680" cy="535680"/>
              </a:xfrm>
              <a:prstGeom prst="ellipse">
                <a:avLst/>
              </a:prstGeom>
              <a:solidFill>
                <a:srgbClr val="27A4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4" name="Billede 23" descr="SE_LOGO_HVID.ai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7" t="47037" r="52327" b="45185"/>
              <a:stretch/>
            </p:blipFill>
            <p:spPr>
              <a:xfrm>
                <a:off x="3643413" y="2715814"/>
                <a:ext cx="508133" cy="328332"/>
              </a:xfrm>
              <a:prstGeom prst="rect">
                <a:avLst/>
              </a:prstGeom>
            </p:spPr>
          </p:pic>
          <p:cxnSp>
            <p:nvCxnSpPr>
              <p:cNvPr id="25" name="Lige pilforbindelse 24"/>
              <p:cNvCxnSpPr/>
              <p:nvPr/>
            </p:nvCxnSpPr>
            <p:spPr>
              <a:xfrm>
                <a:off x="3905127" y="3119424"/>
                <a:ext cx="0" cy="362656"/>
              </a:xfrm>
              <a:prstGeom prst="straightConnector1">
                <a:avLst/>
              </a:prstGeom>
              <a:ln>
                <a:solidFill>
                  <a:srgbClr val="27A4C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r 40"/>
            <p:cNvGrpSpPr/>
            <p:nvPr userDrawn="1"/>
          </p:nvGrpSpPr>
          <p:grpSpPr>
            <a:xfrm>
              <a:off x="4679811" y="3695027"/>
              <a:ext cx="535680" cy="855520"/>
              <a:chOff x="3637297" y="2626560"/>
              <a:chExt cx="535680" cy="85552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Ellipse 26"/>
              <p:cNvSpPr/>
              <p:nvPr/>
            </p:nvSpPr>
            <p:spPr>
              <a:xfrm>
                <a:off x="3637297" y="2626560"/>
                <a:ext cx="535680" cy="535680"/>
              </a:xfrm>
              <a:prstGeom prst="ellipse">
                <a:avLst/>
              </a:prstGeom>
              <a:solidFill>
                <a:srgbClr val="27A4C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8" name="Billede 27" descr="SE_LOGO_HVID.ai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0647" t="47037" r="52327" b="45185"/>
              <a:stretch/>
            </p:blipFill>
            <p:spPr>
              <a:xfrm>
                <a:off x="3643413" y="2715814"/>
                <a:ext cx="508133" cy="328332"/>
              </a:xfrm>
              <a:prstGeom prst="rect">
                <a:avLst/>
              </a:prstGeom>
            </p:spPr>
          </p:pic>
          <p:cxnSp>
            <p:nvCxnSpPr>
              <p:cNvPr id="29" name="Lige pilforbindelse 28"/>
              <p:cNvCxnSpPr/>
              <p:nvPr/>
            </p:nvCxnSpPr>
            <p:spPr>
              <a:xfrm>
                <a:off x="3905127" y="3119424"/>
                <a:ext cx="0" cy="362656"/>
              </a:xfrm>
              <a:prstGeom prst="straightConnector1">
                <a:avLst/>
              </a:prstGeom>
              <a:ln>
                <a:solidFill>
                  <a:srgbClr val="27A4C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6" descr="SE_LOGO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sp>
        <p:nvSpPr>
          <p:cNvPr id="33" name="Pladsholder til tekst 32"/>
          <p:cNvSpPr>
            <a:spLocks noGrp="1"/>
          </p:cNvSpPr>
          <p:nvPr>
            <p:ph type="body" sz="quarter" idx="10"/>
          </p:nvPr>
        </p:nvSpPr>
        <p:spPr>
          <a:xfrm>
            <a:off x="5868000" y="3432365"/>
            <a:ext cx="2808000" cy="2925573"/>
          </a:xfrm>
        </p:spPr>
        <p:txBody>
          <a:bodyPr/>
          <a:lstStyle>
            <a:lvl1pPr marL="244475" indent="-266400">
              <a:spcAft>
                <a:spcPts val="1800"/>
              </a:spcAft>
              <a:defRPr/>
            </a:lvl1pPr>
            <a:lvl2pPr marL="488950" indent="-223838">
              <a:defRPr/>
            </a:lvl2pPr>
            <a:lvl3pPr marL="712788" indent="-223838">
              <a:defRPr/>
            </a:lvl3pPr>
            <a:lvl4pPr marL="914400" indent="-201613">
              <a:defRPr/>
            </a:lvl4pPr>
            <a:lvl5pPr marL="1138238" indent="-212725"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47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 userDrawn="1"/>
        </p:nvGrpSpPr>
        <p:grpSpPr>
          <a:xfrm>
            <a:off x="0" y="3443772"/>
            <a:ext cx="10308150" cy="1797095"/>
            <a:chOff x="0" y="3443772"/>
            <a:chExt cx="10308150" cy="1797095"/>
          </a:xfrm>
        </p:grpSpPr>
        <p:pic>
          <p:nvPicPr>
            <p:cNvPr id="4" name="Picture 7" descr="PPT_LIVLINIE_BLUE_BUND180px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4143587"/>
              <a:ext cx="9144000" cy="1097280"/>
            </a:xfrm>
            <a:prstGeom prst="rect">
              <a:avLst/>
            </a:prstGeom>
          </p:spPr>
        </p:pic>
        <p:pic>
          <p:nvPicPr>
            <p:cNvPr id="5" name="Billede 4" descr="SE_logo_farve_CMYK.ep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3857" y="3443772"/>
              <a:ext cx="1185344" cy="575779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6303418" y="4084318"/>
              <a:ext cx="4004732" cy="2308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GB" sz="900" dirty="0" smtClean="0">
                  <a:solidFill>
                    <a:schemeClr val="accent3"/>
                  </a:solidFill>
                  <a:latin typeface="Cachet Std Book"/>
                  <a:cs typeface="Cachet Std Book"/>
                </a:rPr>
                <a:t>Ravnevej 12, 6705 Esbjerg Ø, www.se.dk</a:t>
              </a:r>
              <a:endParaRPr lang="en-GB" sz="900" dirty="0">
                <a:solidFill>
                  <a:schemeClr val="accent3"/>
                </a:solidFill>
                <a:latin typeface="Cachet Std Book"/>
                <a:cs typeface="Cachet Std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5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388" y="257156"/>
            <a:ext cx="8785225" cy="69151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151376"/>
            <a:ext cx="8772632" cy="69151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80000" y="1097280"/>
            <a:ext cx="8773200" cy="5010418"/>
          </a:xfrm>
          <a:prstGeom prst="rect">
            <a:avLst/>
          </a:prstGeom>
        </p:spPr>
        <p:txBody>
          <a:bodyPr numCol="2" spcCol="540000"/>
          <a:lstStyle>
            <a:lvl1pPr marL="0" indent="0">
              <a:buNone/>
              <a:tabLst/>
              <a:defRPr sz="1100">
                <a:latin typeface="Corbel" pitchFamily="34" charset="0"/>
              </a:defRPr>
            </a:lvl1pPr>
            <a:lvl2pPr>
              <a:buNone/>
              <a:defRPr sz="1100">
                <a:latin typeface="Corbel" pitchFamily="34" charset="0"/>
              </a:defRPr>
            </a:lvl2pPr>
            <a:lvl3pPr>
              <a:buNone/>
              <a:defRPr sz="1100">
                <a:latin typeface="Corbel" pitchFamily="34" charset="0"/>
              </a:defRPr>
            </a:lvl3pPr>
            <a:lvl4pPr>
              <a:buNone/>
              <a:defRPr sz="1100">
                <a:latin typeface="Corbel" pitchFamily="34" charset="0"/>
              </a:defRPr>
            </a:lvl4pPr>
            <a:lvl5pPr>
              <a:buNone/>
              <a:defRPr sz="1100">
                <a:latin typeface="Corbel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01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Pige_pust_blaa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481"/>
            <a:ext cx="9144000" cy="61765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94885" y="1439279"/>
            <a:ext cx="7091916" cy="1800000"/>
          </a:xfrm>
        </p:spPr>
        <p:txBody>
          <a:bodyPr lIns="0" tIns="36000" rIns="0" bIns="0" anchor="b" anchorCtr="0">
            <a:noAutofit/>
          </a:bodyPr>
          <a:lstStyle>
            <a:lvl1pPr algn="r">
              <a:lnSpc>
                <a:spcPts val="6200"/>
              </a:lnSpc>
              <a:defRPr sz="6600"/>
            </a:lvl1pPr>
          </a:lstStyle>
          <a:p>
            <a:r>
              <a:rPr lang="da-DK" noProof="0" smtClean="0"/>
              <a:t>titel</a:t>
            </a:r>
            <a:endParaRPr lang="da-DK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94885" y="3407715"/>
            <a:ext cx="7091916" cy="600743"/>
          </a:xfrm>
        </p:spPr>
        <p:txBody>
          <a:bodyPr lIns="0" tIns="36000" rIns="0">
            <a:noAutofit/>
          </a:bodyPr>
          <a:lstStyle>
            <a:lvl1pPr marL="0" indent="0" algn="r">
              <a:lnSpc>
                <a:spcPts val="2000"/>
              </a:lnSpc>
              <a:buNone/>
              <a:defRPr sz="2500">
                <a:solidFill>
                  <a:srgbClr val="B0B0B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Dato</a:t>
            </a:r>
            <a:endParaRPr lang="da-DK" noProof="0"/>
          </a:p>
        </p:txBody>
      </p:sp>
      <p:pic>
        <p:nvPicPr>
          <p:cNvPr id="8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1" y="0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1" y="-10633"/>
            <a:ext cx="9155507" cy="6858000"/>
          </a:xfrm>
          <a:prstGeom prst="rect">
            <a:avLst/>
          </a:prstGeom>
          <a:solidFill>
            <a:srgbClr val="0082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3891516" y="2690037"/>
            <a:ext cx="4795284" cy="3204000"/>
          </a:xfrm>
        </p:spPr>
        <p:txBody>
          <a:bodyPr vert="horz" lIns="0" tIns="3600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1600"/>
              </a:spcAft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Klik og skriv tekst</a:t>
            </a:r>
          </a:p>
        </p:txBody>
      </p:sp>
      <p:pic>
        <p:nvPicPr>
          <p:cNvPr id="9" name="Picture 7" descr="PPT_LIVLINIE_BLUE_BUND180px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7" name="Billede 6" descr="SE_LOGO_HVID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47" t="47037" r="52327" b="45185"/>
          <a:stretch/>
        </p:blipFill>
        <p:spPr>
          <a:xfrm>
            <a:off x="7751383" y="146039"/>
            <a:ext cx="1037015" cy="670071"/>
          </a:xfrm>
          <a:prstGeom prst="rect">
            <a:avLst/>
          </a:prstGeom>
        </p:spPr>
      </p:pic>
      <p:sp>
        <p:nvSpPr>
          <p:cNvPr id="15" name="Pladsholder til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368425"/>
            <a:ext cx="7634288" cy="1154113"/>
          </a:xfrm>
        </p:spPr>
        <p:txBody>
          <a:bodyPr/>
          <a:lstStyle>
            <a:lvl1pPr marL="0" indent="0">
              <a:lnSpc>
                <a:spcPts val="5000"/>
              </a:lnSpc>
              <a:spcAft>
                <a:spcPts val="0"/>
              </a:spcAft>
              <a:buFontTx/>
              <a:buNone/>
              <a:defRPr sz="5400" cap="all">
                <a:solidFill>
                  <a:srgbClr val="FFFFFF"/>
                </a:solidFill>
                <a:latin typeface="+mj-lt"/>
              </a:defRPr>
            </a:lvl1pPr>
            <a:lvl2pPr marL="276225" indent="0">
              <a:buFontTx/>
              <a:buNone/>
              <a:defRPr sz="5400">
                <a:solidFill>
                  <a:srgbClr val="FFFFFF"/>
                </a:solidFill>
                <a:latin typeface="+mj-lt"/>
              </a:defRPr>
            </a:lvl2pPr>
            <a:lvl3pPr marL="531812" indent="0">
              <a:buFontTx/>
              <a:buNone/>
              <a:defRPr sz="5400">
                <a:solidFill>
                  <a:srgbClr val="FFFFFF"/>
                </a:solidFill>
                <a:latin typeface="+mj-lt"/>
              </a:defRPr>
            </a:lvl3pPr>
            <a:lvl4pPr marL="808037" indent="0">
              <a:buFontTx/>
              <a:buNone/>
              <a:defRPr sz="5400">
                <a:solidFill>
                  <a:srgbClr val="FFFFFF"/>
                </a:solidFill>
                <a:latin typeface="+mj-lt"/>
              </a:defRPr>
            </a:lvl4pPr>
            <a:lvl5pPr marL="1073150" indent="0">
              <a:buFontTx/>
              <a:buNone/>
              <a:defRPr sz="54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a-DK" dirty="0" smtClean="0"/>
              <a:t>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39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Acr67522685449536-2360_pp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8" y="756000"/>
            <a:ext cx="3600000" cy="3804400"/>
          </a:xfrm>
        </p:spPr>
        <p:txBody>
          <a:bodyPr anchor="t" anchorCtr="0">
            <a:noAutofit/>
          </a:bodyPr>
          <a:lstStyle>
            <a:lvl1pPr>
              <a:lnSpc>
                <a:spcPts val="62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Over-skrift</a:t>
            </a:r>
            <a:endParaRPr lang="da-DK" noProof="0" dirty="0"/>
          </a:p>
        </p:txBody>
      </p:sp>
      <p:pic>
        <p:nvPicPr>
          <p:cNvPr id="7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0" y="0"/>
            <a:ext cx="1333500" cy="762000"/>
          </a:xfrm>
          <a:prstGeom prst="rect">
            <a:avLst/>
          </a:prstGeom>
        </p:spPr>
      </p:pic>
      <p:pic>
        <p:nvPicPr>
          <p:cNvPr id="8" name="Picture 7" descr="PPT_LIVLINIE_BLUE_BUND180px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4788000" y="1594574"/>
            <a:ext cx="3888000" cy="2965825"/>
          </a:xfrm>
        </p:spPr>
        <p:txBody>
          <a:bodyPr tIns="3600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/>
            </a:lvl1pPr>
            <a:lvl2pPr marL="265112" indent="0">
              <a:buNone/>
              <a:defRPr/>
            </a:lvl2pPr>
            <a:lvl3pPr marL="542925" indent="0">
              <a:buNone/>
              <a:defRPr/>
            </a:lvl3pPr>
            <a:lvl4pPr marL="808037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da-DK" noProof="0" smtClean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350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72000"/>
            <a:ext cx="3600000" cy="2124000"/>
          </a:xfrm>
        </p:spPr>
        <p:txBody>
          <a:bodyPr lIns="0" tIns="0">
            <a:no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800" cap="all" baseline="0">
                <a:solidFill>
                  <a:schemeClr val="accent1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Over-skrift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132000"/>
            <a:ext cx="3600000" cy="2124000"/>
          </a:xfrm>
        </p:spPr>
        <p:txBody>
          <a:bodyPr tIns="0">
            <a:no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800" cap="all" baseline="0">
                <a:solidFill>
                  <a:schemeClr val="accent2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Over-skrift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4786330" y="3163899"/>
            <a:ext cx="3888000" cy="612000"/>
          </a:xfrm>
        </p:spPr>
        <p:txBody>
          <a:bodyPr tIns="3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>
          <a:xfrm>
            <a:off x="4786330" y="3826633"/>
            <a:ext cx="3888000" cy="1964177"/>
          </a:xfrm>
        </p:spPr>
        <p:txBody>
          <a:bodyPr>
            <a:noAutofit/>
          </a:bodyPr>
          <a:lstStyle>
            <a:lvl1pPr marL="201613" indent="-2160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lvl1pPr>
            <a:lvl2pPr marL="477838" indent="-233363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tabLst/>
              <a:defRPr/>
            </a:lvl2pPr>
            <a:lvl3pPr marL="669925" indent="-192088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3pPr>
            <a:lvl4pPr marL="882650" indent="-212725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4pPr>
            <a:lvl5pPr marL="1116013" indent="-22225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6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0" y="0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Acr675226854495369014_pp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049"/>
            <a:ext cx="9144000" cy="6878049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4680000" y="3215227"/>
            <a:ext cx="4500000" cy="266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72000"/>
            <a:ext cx="3600000" cy="2124000"/>
          </a:xfrm>
        </p:spPr>
        <p:txBody>
          <a:bodyPr lIns="0" tIns="0">
            <a:no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800" cap="all" baseline="0">
                <a:solidFill>
                  <a:schemeClr val="accent1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Over-skrift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132000"/>
            <a:ext cx="3600000" cy="2124000"/>
          </a:xfrm>
        </p:spPr>
        <p:txBody>
          <a:bodyPr tIns="72000">
            <a:no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800" cap="all" baseline="0">
                <a:solidFill>
                  <a:schemeClr val="accent2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Over-skrift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4882027" y="3383999"/>
            <a:ext cx="4068000" cy="612000"/>
          </a:xfrm>
        </p:spPr>
        <p:txBody>
          <a:bodyPr tIns="3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>
          <a:xfrm>
            <a:off x="4882027" y="4050000"/>
            <a:ext cx="4068000" cy="1764000"/>
          </a:xfrm>
        </p:spPr>
        <p:txBody>
          <a:bodyPr>
            <a:noAutofit/>
          </a:bodyPr>
          <a:lstStyle>
            <a:lvl1pPr marL="180975" indent="-2160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lvl1pPr>
            <a:lvl2pPr marL="446088" indent="-22225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2pPr>
            <a:lvl3pPr marL="638175" indent="-192088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3pPr>
            <a:lvl4pPr marL="850900" indent="-212725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4pPr>
            <a:lvl5pPr marL="1052513" indent="-1905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Acr6752268544953615451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95785" cy="6876000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4680000" y="3700124"/>
            <a:ext cx="4536000" cy="21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756000"/>
            <a:ext cx="6300000" cy="2696233"/>
          </a:xfrm>
        </p:spPr>
        <p:txBody>
          <a:bodyPr lIns="0" tIns="0">
            <a:noAutofit/>
          </a:bodyPr>
          <a:lstStyle>
            <a:lvl1pPr marL="0" inden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Tekst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4860761" y="3862484"/>
            <a:ext cx="4068000" cy="612000"/>
          </a:xfrm>
        </p:spPr>
        <p:txBody>
          <a:bodyPr tIns="3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>
          <a:xfrm>
            <a:off x="4860761" y="4526202"/>
            <a:ext cx="4068000" cy="1273059"/>
          </a:xfrm>
        </p:spPr>
        <p:txBody>
          <a:bodyPr>
            <a:noAutofit/>
          </a:bodyPr>
          <a:lstStyle>
            <a:lvl1pPr marL="180975" indent="-2160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lvl1pPr>
            <a:lvl2pPr marL="446088" indent="-22225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2pPr>
            <a:lvl3pPr marL="638175" indent="-192088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3pPr>
            <a:lvl4pPr marL="850900" indent="-212725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4pPr>
            <a:lvl5pPr marL="1052513" indent="-19050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756001"/>
            <a:ext cx="6300000" cy="1224000"/>
          </a:xfrm>
        </p:spPr>
        <p:txBody>
          <a:bodyPr lIns="0" t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cap="all" baseline="0">
                <a:solidFill>
                  <a:schemeClr val="accent1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overskrift</a:t>
            </a:r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720724" y="2160000"/>
            <a:ext cx="3960000" cy="3672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5"/>
          </p:nvPr>
        </p:nvSpPr>
        <p:spPr>
          <a:xfrm>
            <a:off x="5256000" y="2160588"/>
            <a:ext cx="3420000" cy="36714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51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756001"/>
            <a:ext cx="6300000" cy="1224000"/>
          </a:xfrm>
        </p:spPr>
        <p:txBody>
          <a:bodyPr lIns="0" tIns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cap="all" baseline="0">
                <a:solidFill>
                  <a:schemeClr val="accent1"/>
                </a:solidFill>
                <a:latin typeface="+mj-lt"/>
              </a:defRPr>
            </a:lvl1pPr>
            <a:lvl2pPr marL="265112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8037" indent="0">
              <a:buFontTx/>
              <a:buNone/>
              <a:defRPr/>
            </a:lvl4pPr>
            <a:lvl5pPr marL="107315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overskrift</a:t>
            </a:r>
          </a:p>
        </p:txBody>
      </p:sp>
      <p:pic>
        <p:nvPicPr>
          <p:cNvPr id="11" name="Picture 7" descr="PPT_LIVLINIE_BLUE_BUND180px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942131"/>
            <a:ext cx="9144000" cy="1097280"/>
          </a:xfrm>
          <a:prstGeom prst="rect">
            <a:avLst/>
          </a:prstGeom>
        </p:spPr>
      </p:pic>
      <p:pic>
        <p:nvPicPr>
          <p:cNvPr id="12" name="Picture 6" descr="SE_LOGO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810500" y="-10633"/>
            <a:ext cx="1333500" cy="76200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720724" y="2160000"/>
            <a:ext cx="3780000" cy="3672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5"/>
          </p:nvPr>
        </p:nvSpPr>
        <p:spPr>
          <a:xfrm>
            <a:off x="4859338" y="2160000"/>
            <a:ext cx="3780000" cy="3708000"/>
          </a:xfrm>
        </p:spPr>
        <p:txBody>
          <a:bodyPr/>
          <a:lstStyle>
            <a:lvl1pPr>
              <a:spcAft>
                <a:spcPts val="1800"/>
              </a:spcAft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1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20000" y="334818"/>
            <a:ext cx="6300000" cy="1224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da-DK" noProof="0" dirty="0" smtClean="0"/>
              <a:t>Klik for at redigere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7956000" cy="36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124200" y="6621885"/>
            <a:ext cx="2895600" cy="305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73434"/>
                </a:solidFill>
              </a:defRPr>
            </a:lvl1pPr>
          </a:lstStyle>
          <a:p>
            <a:r>
              <a:rPr lang="da-DK" smtClean="0"/>
              <a:t>SE Telecom 2.0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>
          <a:xfrm>
            <a:off x="457200" y="6621885"/>
            <a:ext cx="2133600" cy="305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73434"/>
                </a:solidFill>
              </a:defRPr>
            </a:lvl1pPr>
          </a:lstStyle>
          <a:p>
            <a:r>
              <a:rPr lang="da-DK" smtClean="0"/>
              <a:t>2014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21885"/>
            <a:ext cx="2133600" cy="305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73434"/>
                </a:solidFill>
              </a:defRPr>
            </a:lvl1pPr>
          </a:lstStyle>
          <a:p>
            <a:fld id="{73518668-867F-E941-B1A3-3F856D25B3CE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4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2" r:id="rId11"/>
    <p:sldLayoutId id="2147483654" r:id="rId12"/>
    <p:sldLayoutId id="2147483669" r:id="rId13"/>
    <p:sldLayoutId id="2147483668" r:id="rId14"/>
    <p:sldLayoutId id="2147483667" r:id="rId15"/>
    <p:sldLayoutId id="2147483670" r:id="rId16"/>
    <p:sldLayoutId id="2147483671" r:id="rId17"/>
    <p:sldLayoutId id="2147483674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66700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00" indent="-25558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5113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39850" indent="-266700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lisval@se.d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image" Target="../media/image21.png"/><Relationship Id="rId3" Type="http://schemas.openxmlformats.org/officeDocument/2006/relationships/tags" Target="../tags/tag2.xml"/><Relationship Id="rId21" Type="http://schemas.openxmlformats.org/officeDocument/2006/relationships/image" Target="../media/image19.emf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18.emf"/><Relationship Id="rId2" Type="http://schemas.openxmlformats.org/officeDocument/2006/relationships/tags" Target="../tags/tag1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20.png"/><Relationship Id="rId10" Type="http://schemas.openxmlformats.org/officeDocument/2006/relationships/tags" Target="../tags/tag9.xml"/><Relationship Id="rId19" Type="http://schemas.openxmlformats.org/officeDocument/2006/relationships/image" Target="../media/image22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90750" y="994125"/>
            <a:ext cx="6953250" cy="161572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marL="180975"/>
            <a:r>
              <a:rPr lang="da-DK" sz="5400" dirty="0" err="1" smtClean="0">
                <a:solidFill>
                  <a:schemeClr val="bg1">
                    <a:lumMod val="95000"/>
                  </a:schemeClr>
                </a:solidFill>
                <a:latin typeface="Cachet Medium" panose="020F0603030404040404" pitchFamily="34" charset="0"/>
              </a:rPr>
              <a:t>Next</a:t>
            </a:r>
            <a:r>
              <a:rPr lang="da-DK" sz="5400" dirty="0" smtClean="0">
                <a:solidFill>
                  <a:schemeClr val="bg1">
                    <a:lumMod val="95000"/>
                  </a:schemeClr>
                </a:solidFill>
                <a:latin typeface="Cachet Medium" panose="020F0603030404040404" pitchFamily="34" charset="0"/>
              </a:rPr>
              <a:t> Step </a:t>
            </a:r>
            <a:br>
              <a:rPr lang="da-DK" sz="5400" dirty="0" smtClean="0">
                <a:solidFill>
                  <a:schemeClr val="bg1">
                    <a:lumMod val="95000"/>
                  </a:schemeClr>
                </a:solidFill>
                <a:latin typeface="Cachet Medium" panose="020F0603030404040404" pitchFamily="34" charset="0"/>
              </a:rPr>
            </a:b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achet Medium" panose="020F0603030404040404" pitchFamily="34" charset="0"/>
              </a:rPr>
              <a:t>for at fremme telemedicin</a:t>
            </a:r>
            <a:endParaRPr lang="da-DK" sz="5400" dirty="0">
              <a:solidFill>
                <a:schemeClr val="bg1">
                  <a:lumMod val="95000"/>
                </a:schemeClr>
              </a:solidFill>
              <a:latin typeface="Cachet Medium" panose="020F0603030404040404" pitchFamily="34" charset="0"/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body" sz="quarter" idx="10"/>
          </p:nvPr>
        </p:nvSpPr>
        <p:spPr>
          <a:xfrm>
            <a:off x="-1" y="4638676"/>
            <a:ext cx="3143251" cy="1209674"/>
          </a:xfrm>
          <a:solidFill>
            <a:schemeClr val="bg1">
              <a:lumMod val="50000"/>
            </a:schemeClr>
          </a:solidFill>
        </p:spPr>
        <p:txBody>
          <a:bodyPr anchor="b"/>
          <a:lstStyle/>
          <a:p>
            <a:pPr marL="180975"/>
            <a:r>
              <a:rPr lang="da-DK" dirty="0" smtClean="0">
                <a:solidFill>
                  <a:schemeClr val="bg1">
                    <a:lumMod val="95000"/>
                  </a:schemeClr>
                </a:solidFill>
              </a:rPr>
              <a:t>SE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</a:rPr>
              <a:t>Next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</a:rPr>
              <a:t> Step | Telemedicin – </a:t>
            </a:r>
          </a:p>
          <a:p>
            <a:pPr marL="180975"/>
            <a:r>
              <a:rPr lang="da-DK" dirty="0" smtClean="0">
                <a:solidFill>
                  <a:schemeClr val="bg1">
                    <a:lumMod val="95000"/>
                  </a:schemeClr>
                </a:solidFill>
              </a:rPr>
              <a:t>Hvordan bliver vi verdensmestre? </a:t>
            </a:r>
          </a:p>
          <a:p>
            <a:pPr marL="180975"/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5. december 2014</a:t>
            </a:r>
          </a:p>
          <a:p>
            <a:pPr marL="180975"/>
            <a:endParaRPr lang="da-DK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2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5" y="1257722"/>
            <a:ext cx="3444314" cy="3469455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32" y="1731503"/>
            <a:ext cx="4049216" cy="2694569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971600" y="4494052"/>
            <a:ext cx="36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FRA </a:t>
            </a:r>
          </a:p>
          <a:p>
            <a:r>
              <a:rPr lang="da-DK" sz="2400" i="1" dirty="0" smtClean="0"/>
              <a:t>økonomisk ”</a:t>
            </a:r>
            <a:r>
              <a:rPr lang="da-DK" sz="2400" i="1" dirty="0" err="1" smtClean="0"/>
              <a:t>black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box</a:t>
            </a:r>
            <a:r>
              <a:rPr lang="da-DK" sz="2400" i="1" dirty="0" smtClean="0"/>
              <a:t>”</a:t>
            </a:r>
          </a:p>
          <a:p>
            <a:endParaRPr lang="da-DK" sz="2800" i="1" dirty="0"/>
          </a:p>
        </p:txBody>
      </p:sp>
      <p:sp>
        <p:nvSpPr>
          <p:cNvPr id="5" name="Tekstboks 4"/>
          <p:cNvSpPr txBox="1"/>
          <p:nvPr/>
        </p:nvSpPr>
        <p:spPr>
          <a:xfrm>
            <a:off x="5004048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TIL </a:t>
            </a:r>
          </a:p>
          <a:p>
            <a:r>
              <a:rPr lang="da-DK" sz="2400" i="1" dirty="0" smtClean="0"/>
              <a:t>aktivitetsbaserede omkostninger og LEAN</a:t>
            </a:r>
          </a:p>
        </p:txBody>
      </p:sp>
      <p:sp>
        <p:nvSpPr>
          <p:cNvPr id="7" name="Pladsholder til tekst 6"/>
          <p:cNvSpPr txBox="1">
            <a:spLocks/>
          </p:cNvSpPr>
          <p:nvPr/>
        </p:nvSpPr>
        <p:spPr>
          <a:xfrm>
            <a:off x="510450" y="239251"/>
            <a:ext cx="6865074" cy="1224000"/>
          </a:xfrm>
          <a:prstGeom prst="rect">
            <a:avLst/>
          </a:prstGeom>
        </p:spPr>
        <p:txBody>
          <a:bodyPr/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2800" cap="all" dirty="0" smtClean="0">
                <a:solidFill>
                  <a:srgbClr val="27A4C5"/>
                </a:solidFill>
                <a:latin typeface="+mj-lt"/>
              </a:rPr>
              <a:t>hvad koster en offentlig service på tværs af sektorer?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48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971600" y="4494052"/>
            <a:ext cx="340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FRA </a:t>
            </a:r>
          </a:p>
          <a:p>
            <a:r>
              <a:rPr lang="da-DK" sz="2400" i="1" dirty="0" smtClean="0"/>
              <a:t>Alt skal løses med ”varme hænder” </a:t>
            </a:r>
          </a:p>
          <a:p>
            <a:endParaRPr lang="da-DK" sz="2800" i="1" dirty="0"/>
          </a:p>
        </p:txBody>
      </p:sp>
      <p:sp>
        <p:nvSpPr>
          <p:cNvPr id="5" name="Tekstboks 4"/>
          <p:cNvSpPr txBox="1"/>
          <p:nvPr/>
        </p:nvSpPr>
        <p:spPr>
          <a:xfrm>
            <a:off x="5004048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TIL </a:t>
            </a:r>
          </a:p>
          <a:p>
            <a:r>
              <a:rPr lang="da-DK" sz="2400" i="1" dirty="0" smtClean="0"/>
              <a:t>Langt højere grad af digital selvbetjening</a:t>
            </a:r>
          </a:p>
        </p:txBody>
      </p:sp>
      <p:sp>
        <p:nvSpPr>
          <p:cNvPr id="7" name="Pladsholder til tekst 6"/>
          <p:cNvSpPr txBox="1">
            <a:spLocks/>
          </p:cNvSpPr>
          <p:nvPr/>
        </p:nvSpPr>
        <p:spPr>
          <a:xfrm>
            <a:off x="253274" y="239251"/>
            <a:ext cx="7023825" cy="1224000"/>
          </a:xfrm>
          <a:prstGeom prst="rect">
            <a:avLst/>
          </a:prstGeom>
        </p:spPr>
        <p:txBody>
          <a:bodyPr/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2800" cap="all" dirty="0" smtClean="0">
                <a:solidFill>
                  <a:srgbClr val="27A4C5"/>
                </a:solidFill>
                <a:latin typeface="+mj-lt"/>
              </a:rPr>
              <a:t>Er </a:t>
            </a:r>
            <a:r>
              <a:rPr lang="da-DK" sz="2800" cap="all" dirty="0" err="1" smtClean="0">
                <a:solidFill>
                  <a:srgbClr val="27A4C5"/>
                </a:solidFill>
                <a:latin typeface="+mj-lt"/>
              </a:rPr>
              <a:t>Sundhedshedsmedarbejderne</a:t>
            </a:r>
            <a:r>
              <a:rPr lang="da-DK" sz="2800" cap="all" dirty="0" smtClean="0">
                <a:solidFill>
                  <a:srgbClr val="27A4C5"/>
                </a:solidFill>
                <a:latin typeface="+mj-lt"/>
              </a:rPr>
              <a:t> tilstrækkeligt teknologiparate?</a:t>
            </a:r>
            <a:endParaRPr lang="en-US" sz="2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2019300"/>
            <a:ext cx="3367088" cy="215741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019300"/>
            <a:ext cx="3236120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71550" y="4494052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FRA </a:t>
            </a:r>
          </a:p>
          <a:p>
            <a:r>
              <a:rPr lang="da-DK" sz="2400" i="1" dirty="0" smtClean="0"/>
              <a:t>Fokus på at optimere drift og minimere fejl</a:t>
            </a:r>
          </a:p>
          <a:p>
            <a:endParaRPr lang="da-DK" sz="2800" i="1" dirty="0"/>
          </a:p>
        </p:txBody>
      </p:sp>
      <p:sp>
        <p:nvSpPr>
          <p:cNvPr id="5" name="Tekstboks 4"/>
          <p:cNvSpPr txBox="1"/>
          <p:nvPr/>
        </p:nvSpPr>
        <p:spPr>
          <a:xfrm>
            <a:off x="5004047" y="4509120"/>
            <a:ext cx="378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TIL </a:t>
            </a:r>
          </a:p>
          <a:p>
            <a:r>
              <a:rPr lang="da-DK" sz="2400" i="1" dirty="0" smtClean="0"/>
              <a:t>Plads til at eksperimentere og lære nyt</a:t>
            </a:r>
          </a:p>
        </p:txBody>
      </p:sp>
      <p:sp>
        <p:nvSpPr>
          <p:cNvPr id="7" name="Pladsholder til tekst 6"/>
          <p:cNvSpPr txBox="1">
            <a:spLocks/>
          </p:cNvSpPr>
          <p:nvPr/>
        </p:nvSpPr>
        <p:spPr>
          <a:xfrm>
            <a:off x="253275" y="239251"/>
            <a:ext cx="6550974" cy="1224000"/>
          </a:xfrm>
          <a:prstGeom prst="rect">
            <a:avLst/>
          </a:prstGeom>
        </p:spPr>
        <p:txBody>
          <a:bodyPr/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2800" cap="all" dirty="0" smtClean="0">
                <a:solidFill>
                  <a:srgbClr val="27A4C5"/>
                </a:solidFill>
                <a:latin typeface="+mj-lt"/>
              </a:rPr>
              <a:t>Er der plads til innovation i en ”0-fejls kultur”  ?</a:t>
            </a:r>
            <a:endParaRPr lang="en-US" sz="28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789389"/>
            <a:ext cx="3324225" cy="219206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1647229"/>
            <a:ext cx="2719388" cy="24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724275" y="150495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SE </a:t>
            </a:r>
            <a:r>
              <a:rPr lang="da-DK" dirty="0" err="1" smtClean="0">
                <a:solidFill>
                  <a:schemeClr val="tx1"/>
                </a:solidFill>
              </a:rPr>
              <a:t>Next</a:t>
            </a:r>
            <a:r>
              <a:rPr lang="da-DK" dirty="0" smtClean="0">
                <a:solidFill>
                  <a:schemeClr val="tx1"/>
                </a:solidFill>
              </a:rPr>
              <a:t> Step – Baggrund og formål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19913" y="215900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Barrierer for innovation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724275" y="346710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Ønsker til </a:t>
            </a:r>
            <a:r>
              <a:rPr lang="da-DK" dirty="0" err="1" smtClean="0">
                <a:solidFill>
                  <a:schemeClr val="tx1"/>
                </a:solidFill>
              </a:rPr>
              <a:t>Next</a:t>
            </a:r>
            <a:r>
              <a:rPr lang="da-DK" dirty="0" smtClean="0">
                <a:solidFill>
                  <a:schemeClr val="tx1"/>
                </a:solidFill>
              </a:rPr>
              <a:t> Step…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20000" y="244358"/>
            <a:ext cx="6300000" cy="1224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 defTabSz="4572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/>
                </a:solidFill>
                <a:latin typeface="Cachet Bold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da-DK" sz="3000" dirty="0" smtClean="0">
                <a:solidFill>
                  <a:schemeClr val="tx1"/>
                </a:solidFill>
              </a:rPr>
              <a:t>Agenda</a:t>
            </a:r>
            <a:endParaRPr lang="da-DK" sz="3000" dirty="0">
              <a:solidFill>
                <a:schemeClr val="tx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3453213" y="2806700"/>
            <a:ext cx="4995462" cy="533400"/>
            <a:chOff x="3719913" y="2159000"/>
            <a:chExt cx="4995462" cy="533400"/>
          </a:xfrm>
        </p:grpSpPr>
        <p:sp>
          <p:nvSpPr>
            <p:cNvPr id="12" name="Rektangel 11"/>
            <p:cNvSpPr/>
            <p:nvPr/>
          </p:nvSpPr>
          <p:spPr>
            <a:xfrm>
              <a:off x="3990975" y="2159000"/>
              <a:ext cx="4724400" cy="5334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 smtClean="0">
                  <a:solidFill>
                    <a:schemeClr val="tx1"/>
                  </a:solidFill>
                </a:rPr>
                <a:t>Eksempler på innovation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Ligebenet trekant 12"/>
            <p:cNvSpPr/>
            <p:nvPr/>
          </p:nvSpPr>
          <p:spPr>
            <a:xfrm rot="5400000">
              <a:off x="3568170" y="2310743"/>
              <a:ext cx="533400" cy="229914"/>
            </a:xfrm>
            <a:prstGeom prst="triangle">
              <a:avLst/>
            </a:prstGeom>
            <a:solidFill>
              <a:srgbClr val="27A4C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910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503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0438"/>
            <a:ext cx="7769225" cy="35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649" y="336900"/>
            <a:ext cx="8414475" cy="12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800" dirty="0" smtClean="0"/>
              <a:t>Horsens på forkant MED Sundhed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/>
              <a:t>et tværsektorielt </a:t>
            </a:r>
            <a:r>
              <a:rPr lang="da-DK" sz="2800" dirty="0" err="1"/>
              <a:t>hotspot</a:t>
            </a:r>
            <a:r>
              <a:rPr lang="da-DK" sz="2800" dirty="0"/>
              <a:t> med borgeren i centrum…</a:t>
            </a:r>
            <a:endParaRPr lang="en-US" sz="2800" dirty="0"/>
          </a:p>
        </p:txBody>
      </p:sp>
      <p:pic>
        <p:nvPicPr>
          <p:cNvPr id="4" name="Picture 4" descr="Logoer alle samarbedspartne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388"/>
            <a:ext cx="9144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49576"/>
            <a:ext cx="7205133" cy="102662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Borger/Patient </a:t>
            </a:r>
            <a:r>
              <a:rPr lang="en-US" dirty="0" err="1"/>
              <a:t>perspektivet</a:t>
            </a:r>
            <a:endParaRPr lang="en-US" dirty="0"/>
          </a:p>
        </p:txBody>
      </p:sp>
      <p:grpSp>
        <p:nvGrpSpPr>
          <p:cNvPr id="29" name="Gruppe 28"/>
          <p:cNvGrpSpPr/>
          <p:nvPr/>
        </p:nvGrpSpPr>
        <p:grpSpPr>
          <a:xfrm>
            <a:off x="559374" y="1536700"/>
            <a:ext cx="8215539" cy="4469817"/>
            <a:chOff x="559374" y="1536700"/>
            <a:chExt cx="8215539" cy="4469817"/>
          </a:xfrm>
        </p:grpSpPr>
        <p:sp>
          <p:nvSpPr>
            <p:cNvPr id="30" name="Kombinationstegning 29"/>
            <p:cNvSpPr/>
            <p:nvPr/>
          </p:nvSpPr>
          <p:spPr>
            <a:xfrm>
              <a:off x="8145707" y="5343787"/>
              <a:ext cx="629206" cy="662730"/>
            </a:xfrm>
            <a:custGeom>
              <a:avLst/>
              <a:gdLst>
                <a:gd name="connsiteX0" fmla="*/ 503343 w 629206"/>
                <a:gd name="connsiteY0" fmla="*/ 0 h 662730"/>
                <a:gd name="connsiteX1" fmla="*/ 486565 w 629206"/>
                <a:gd name="connsiteY1" fmla="*/ 75501 h 662730"/>
                <a:gd name="connsiteX2" fmla="*/ 469787 w 629206"/>
                <a:gd name="connsiteY2" fmla="*/ 100668 h 662730"/>
                <a:gd name="connsiteX3" fmla="*/ 461398 w 629206"/>
                <a:gd name="connsiteY3" fmla="*/ 134224 h 662730"/>
                <a:gd name="connsiteX4" fmla="*/ 453009 w 629206"/>
                <a:gd name="connsiteY4" fmla="*/ 176169 h 662730"/>
                <a:gd name="connsiteX5" fmla="*/ 436231 w 629206"/>
                <a:gd name="connsiteY5" fmla="*/ 226503 h 662730"/>
                <a:gd name="connsiteX6" fmla="*/ 411064 w 629206"/>
                <a:gd name="connsiteY6" fmla="*/ 251670 h 662730"/>
                <a:gd name="connsiteX7" fmla="*/ 385897 w 629206"/>
                <a:gd name="connsiteY7" fmla="*/ 302004 h 662730"/>
                <a:gd name="connsiteX8" fmla="*/ 377508 w 629206"/>
                <a:gd name="connsiteY8" fmla="*/ 327171 h 662730"/>
                <a:gd name="connsiteX9" fmla="*/ 352341 w 629206"/>
                <a:gd name="connsiteY9" fmla="*/ 343949 h 662730"/>
                <a:gd name="connsiteX10" fmla="*/ 335563 w 629206"/>
                <a:gd name="connsiteY10" fmla="*/ 369116 h 662730"/>
                <a:gd name="connsiteX11" fmla="*/ 285229 w 629206"/>
                <a:gd name="connsiteY11" fmla="*/ 394283 h 662730"/>
                <a:gd name="connsiteX12" fmla="*/ 260062 w 629206"/>
                <a:gd name="connsiteY12" fmla="*/ 419450 h 662730"/>
                <a:gd name="connsiteX13" fmla="*/ 243284 w 629206"/>
                <a:gd name="connsiteY13" fmla="*/ 444617 h 662730"/>
                <a:gd name="connsiteX14" fmla="*/ 209728 w 629206"/>
                <a:gd name="connsiteY14" fmla="*/ 461395 h 662730"/>
                <a:gd name="connsiteX15" fmla="*/ 201339 w 629206"/>
                <a:gd name="connsiteY15" fmla="*/ 486562 h 662730"/>
                <a:gd name="connsiteX16" fmla="*/ 125838 w 629206"/>
                <a:gd name="connsiteY16" fmla="*/ 528507 h 662730"/>
                <a:gd name="connsiteX17" fmla="*/ 75504 w 629206"/>
                <a:gd name="connsiteY17" fmla="*/ 562063 h 662730"/>
                <a:gd name="connsiteX18" fmla="*/ 50337 w 629206"/>
                <a:gd name="connsiteY18" fmla="*/ 578841 h 662730"/>
                <a:gd name="connsiteX19" fmla="*/ 25170 w 629206"/>
                <a:gd name="connsiteY19" fmla="*/ 587230 h 662730"/>
                <a:gd name="connsiteX20" fmla="*/ 8392 w 629206"/>
                <a:gd name="connsiteY20" fmla="*/ 612396 h 662730"/>
                <a:gd name="connsiteX21" fmla="*/ 125838 w 629206"/>
                <a:gd name="connsiteY21" fmla="*/ 645952 h 662730"/>
                <a:gd name="connsiteX22" fmla="*/ 243284 w 629206"/>
                <a:gd name="connsiteY22" fmla="*/ 662730 h 662730"/>
                <a:gd name="connsiteX23" fmla="*/ 453009 w 629206"/>
                <a:gd name="connsiteY23" fmla="*/ 654341 h 662730"/>
                <a:gd name="connsiteX24" fmla="*/ 536899 w 629206"/>
                <a:gd name="connsiteY24" fmla="*/ 645952 h 662730"/>
                <a:gd name="connsiteX25" fmla="*/ 587232 w 629206"/>
                <a:gd name="connsiteY25" fmla="*/ 612396 h 662730"/>
                <a:gd name="connsiteX26" fmla="*/ 612399 w 629206"/>
                <a:gd name="connsiteY26" fmla="*/ 553674 h 662730"/>
                <a:gd name="connsiteX27" fmla="*/ 620788 w 629206"/>
                <a:gd name="connsiteY27" fmla="*/ 528507 h 662730"/>
                <a:gd name="connsiteX28" fmla="*/ 629177 w 629206"/>
                <a:gd name="connsiteY28" fmla="*/ 335560 h 66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9206" h="662730">
                  <a:moveTo>
                    <a:pt x="503343" y="0"/>
                  </a:moveTo>
                  <a:cubicBezTo>
                    <a:pt x="500121" y="19332"/>
                    <a:pt x="496891" y="54849"/>
                    <a:pt x="486565" y="75501"/>
                  </a:cubicBezTo>
                  <a:cubicBezTo>
                    <a:pt x="482056" y="84519"/>
                    <a:pt x="475380" y="92279"/>
                    <a:pt x="469787" y="100668"/>
                  </a:cubicBezTo>
                  <a:cubicBezTo>
                    <a:pt x="466991" y="111853"/>
                    <a:pt x="463899" y="122969"/>
                    <a:pt x="461398" y="134224"/>
                  </a:cubicBezTo>
                  <a:cubicBezTo>
                    <a:pt x="458305" y="148143"/>
                    <a:pt x="456761" y="162413"/>
                    <a:pt x="453009" y="176169"/>
                  </a:cubicBezTo>
                  <a:cubicBezTo>
                    <a:pt x="448356" y="193231"/>
                    <a:pt x="448737" y="213997"/>
                    <a:pt x="436231" y="226503"/>
                  </a:cubicBezTo>
                  <a:lnTo>
                    <a:pt x="411064" y="251670"/>
                  </a:lnTo>
                  <a:cubicBezTo>
                    <a:pt x="389978" y="314928"/>
                    <a:pt x="418422" y="236955"/>
                    <a:pt x="385897" y="302004"/>
                  </a:cubicBezTo>
                  <a:cubicBezTo>
                    <a:pt x="381942" y="309913"/>
                    <a:pt x="383032" y="320266"/>
                    <a:pt x="377508" y="327171"/>
                  </a:cubicBezTo>
                  <a:cubicBezTo>
                    <a:pt x="371210" y="335044"/>
                    <a:pt x="360730" y="338356"/>
                    <a:pt x="352341" y="343949"/>
                  </a:cubicBezTo>
                  <a:cubicBezTo>
                    <a:pt x="346748" y="352338"/>
                    <a:pt x="342692" y="361987"/>
                    <a:pt x="335563" y="369116"/>
                  </a:cubicBezTo>
                  <a:cubicBezTo>
                    <a:pt x="319301" y="385378"/>
                    <a:pt x="305698" y="387460"/>
                    <a:pt x="285229" y="394283"/>
                  </a:cubicBezTo>
                  <a:cubicBezTo>
                    <a:pt x="276840" y="402672"/>
                    <a:pt x="267657" y="410336"/>
                    <a:pt x="260062" y="419450"/>
                  </a:cubicBezTo>
                  <a:cubicBezTo>
                    <a:pt x="253607" y="427195"/>
                    <a:pt x="251029" y="438162"/>
                    <a:pt x="243284" y="444617"/>
                  </a:cubicBezTo>
                  <a:cubicBezTo>
                    <a:pt x="233677" y="452623"/>
                    <a:pt x="220913" y="455802"/>
                    <a:pt x="209728" y="461395"/>
                  </a:cubicBezTo>
                  <a:cubicBezTo>
                    <a:pt x="206932" y="469784"/>
                    <a:pt x="207592" y="480309"/>
                    <a:pt x="201339" y="486562"/>
                  </a:cubicBezTo>
                  <a:cubicBezTo>
                    <a:pt x="136410" y="551491"/>
                    <a:pt x="173309" y="502134"/>
                    <a:pt x="125838" y="528507"/>
                  </a:cubicBezTo>
                  <a:cubicBezTo>
                    <a:pt x="108211" y="538300"/>
                    <a:pt x="92282" y="550878"/>
                    <a:pt x="75504" y="562063"/>
                  </a:cubicBezTo>
                  <a:cubicBezTo>
                    <a:pt x="67115" y="567656"/>
                    <a:pt x="59902" y="575653"/>
                    <a:pt x="50337" y="578841"/>
                  </a:cubicBezTo>
                  <a:lnTo>
                    <a:pt x="25170" y="587230"/>
                  </a:lnTo>
                  <a:cubicBezTo>
                    <a:pt x="19577" y="595619"/>
                    <a:pt x="12901" y="603378"/>
                    <a:pt x="8392" y="612396"/>
                  </a:cubicBezTo>
                  <a:cubicBezTo>
                    <a:pt x="-23925" y="677030"/>
                    <a:pt x="41737" y="638944"/>
                    <a:pt x="125838" y="645952"/>
                  </a:cubicBezTo>
                  <a:cubicBezTo>
                    <a:pt x="194160" y="651645"/>
                    <a:pt x="188531" y="651779"/>
                    <a:pt x="243284" y="662730"/>
                  </a:cubicBezTo>
                  <a:lnTo>
                    <a:pt x="453009" y="654341"/>
                  </a:lnTo>
                  <a:cubicBezTo>
                    <a:pt x="481066" y="652738"/>
                    <a:pt x="510075" y="654334"/>
                    <a:pt x="536899" y="645952"/>
                  </a:cubicBezTo>
                  <a:cubicBezTo>
                    <a:pt x="556145" y="639937"/>
                    <a:pt x="587232" y="612396"/>
                    <a:pt x="587232" y="612396"/>
                  </a:cubicBezTo>
                  <a:cubicBezTo>
                    <a:pt x="606907" y="553374"/>
                    <a:pt x="581298" y="626242"/>
                    <a:pt x="612399" y="553674"/>
                  </a:cubicBezTo>
                  <a:cubicBezTo>
                    <a:pt x="615882" y="545546"/>
                    <a:pt x="617992" y="536896"/>
                    <a:pt x="620788" y="528507"/>
                  </a:cubicBezTo>
                  <a:cubicBezTo>
                    <a:pt x="630162" y="369145"/>
                    <a:pt x="629177" y="433514"/>
                    <a:pt x="629177" y="335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Afrundet rektangel 30"/>
            <p:cNvSpPr/>
            <p:nvPr/>
          </p:nvSpPr>
          <p:spPr bwMode="auto">
            <a:xfrm>
              <a:off x="559374" y="1536700"/>
              <a:ext cx="8100646" cy="4427872"/>
            </a:xfrm>
            <a:prstGeom prst="roundRect">
              <a:avLst/>
            </a:prstGeom>
            <a:noFill/>
            <a:ln w="38100" cmpd="sng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08000" bIns="108000" rtlCol="0" anchor="ctr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a-DK" sz="18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2" name="Rektangel 31"/>
          <p:cNvSpPr/>
          <p:nvPr/>
        </p:nvSpPr>
        <p:spPr>
          <a:xfrm>
            <a:off x="830509" y="4397427"/>
            <a:ext cx="777096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Det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er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en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udfordring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at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holde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borgeren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i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fokus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– “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systemet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” driver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selv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mange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behov</a:t>
            </a:r>
            <a:endParaRPr lang="en-AU" sz="1600" dirty="0" smtClean="0">
              <a:solidFill>
                <a:srgbClr val="000000"/>
              </a:solidFill>
              <a:latin typeface="Cachet Book" panose="020F05030304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Borgeren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har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brug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for at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komme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fra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A til B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hurtigst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og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lettest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muligt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–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altså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fra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diagnose til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helbredelse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eller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mestring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af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err="1" smtClean="0">
                <a:solidFill>
                  <a:srgbClr val="000000"/>
                </a:solidFill>
                <a:latin typeface="Cachet Book" panose="020F0503030404040204" pitchFamily="34" charset="0"/>
              </a:rPr>
              <a:t>sygdom</a:t>
            </a:r>
            <a:r>
              <a:rPr lang="en-AU" sz="1600" dirty="0">
                <a:solidFill>
                  <a:srgbClr val="000000"/>
                </a:solidFill>
                <a:latin typeface="Cachet Book" panose="020F0503030404040204" pitchFamily="34" charset="0"/>
              </a:rPr>
              <a:t> </a:t>
            </a:r>
            <a:r>
              <a:rPr lang="en-AU" sz="1600" dirty="0" smtClean="0">
                <a:solidFill>
                  <a:srgbClr val="000000"/>
                </a:solidFill>
                <a:latin typeface="Cachet Book" panose="020F0503030404040204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sz="1600" dirty="0" smtClean="0">
              <a:solidFill>
                <a:srgbClr val="000000"/>
              </a:solidFill>
              <a:latin typeface="Cachet Book" panose="020F050303040404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0000"/>
              </a:solidFill>
              <a:latin typeface="Cachet Book" panose="020F0503030404040204" pitchFamily="34" charset="0"/>
            </a:endParaRPr>
          </a:p>
        </p:txBody>
      </p:sp>
      <p:grpSp>
        <p:nvGrpSpPr>
          <p:cNvPr id="33" name="Gruppe 32"/>
          <p:cNvGrpSpPr/>
          <p:nvPr/>
        </p:nvGrpSpPr>
        <p:grpSpPr>
          <a:xfrm>
            <a:off x="830510" y="2266950"/>
            <a:ext cx="3995154" cy="1758774"/>
            <a:chOff x="4756558" y="2728434"/>
            <a:chExt cx="3995154" cy="1213402"/>
          </a:xfrm>
        </p:grpSpPr>
        <p:sp>
          <p:nvSpPr>
            <p:cNvPr id="34" name="Tekstfelt 40"/>
            <p:cNvSpPr txBox="1"/>
            <p:nvPr/>
          </p:nvSpPr>
          <p:spPr>
            <a:xfrm>
              <a:off x="7848425" y="3655328"/>
              <a:ext cx="90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/>
                <a:t>B</a:t>
              </a:r>
            </a:p>
          </p:txBody>
        </p:sp>
        <p:grpSp>
          <p:nvGrpSpPr>
            <p:cNvPr id="35" name="Gruppe 34"/>
            <p:cNvGrpSpPr/>
            <p:nvPr/>
          </p:nvGrpSpPr>
          <p:grpSpPr>
            <a:xfrm>
              <a:off x="4756558" y="2728434"/>
              <a:ext cx="3171771" cy="1213402"/>
              <a:chOff x="533400" y="269640"/>
              <a:chExt cx="7394929" cy="3698971"/>
            </a:xfrm>
          </p:grpSpPr>
          <p:sp>
            <p:nvSpPr>
              <p:cNvPr id="36" name="Tekstfelt 39"/>
              <p:cNvSpPr txBox="1"/>
              <p:nvPr/>
            </p:nvSpPr>
            <p:spPr>
              <a:xfrm>
                <a:off x="533400" y="3124199"/>
                <a:ext cx="903286" cy="84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b="1" dirty="0" smtClean="0"/>
                  <a:t>A</a:t>
                </a:r>
                <a:endParaRPr lang="da-DK" sz="1200" b="1" dirty="0"/>
              </a:p>
            </p:txBody>
          </p:sp>
          <p:sp>
            <p:nvSpPr>
              <p:cNvPr id="37" name="Højrepil 36"/>
              <p:cNvSpPr/>
              <p:nvPr/>
            </p:nvSpPr>
            <p:spPr>
              <a:xfrm>
                <a:off x="994129" y="3623965"/>
                <a:ext cx="6934200" cy="30480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50"/>
              </a:p>
            </p:txBody>
          </p:sp>
          <p:grpSp>
            <p:nvGrpSpPr>
              <p:cNvPr id="38" name="Grupper 42"/>
              <p:cNvGrpSpPr/>
              <p:nvPr/>
            </p:nvGrpSpPr>
            <p:grpSpPr>
              <a:xfrm>
                <a:off x="3636582" y="269640"/>
                <a:ext cx="1523702" cy="2560452"/>
                <a:chOff x="2286000" y="753503"/>
                <a:chExt cx="1213023" cy="2038381"/>
              </a:xfrm>
            </p:grpSpPr>
            <p:pic>
              <p:nvPicPr>
                <p:cNvPr id="40" name="Billede 39" descr="ufthavn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0" y="1524000"/>
                  <a:ext cx="1011869" cy="1267884"/>
                </a:xfrm>
                <a:prstGeom prst="rect">
                  <a:avLst/>
                </a:prstGeom>
              </p:spPr>
            </p:pic>
            <p:pic>
              <p:nvPicPr>
                <p:cNvPr id="41" name="Billede 40" descr="fly.pn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0" y="753503"/>
                  <a:ext cx="1213023" cy="597368"/>
                </a:xfrm>
                <a:prstGeom prst="rect">
                  <a:avLst/>
                </a:prstGeom>
              </p:spPr>
            </p:pic>
          </p:grpSp>
          <p:sp>
            <p:nvSpPr>
              <p:cNvPr id="39" name="Kombinationstegning 38"/>
              <p:cNvSpPr/>
              <p:nvPr/>
            </p:nvSpPr>
            <p:spPr>
              <a:xfrm flipV="1">
                <a:off x="985043" y="2424419"/>
                <a:ext cx="6815667" cy="608031"/>
              </a:xfrm>
              <a:custGeom>
                <a:avLst/>
                <a:gdLst>
                  <a:gd name="connsiteX0" fmla="*/ 0 w 6815667"/>
                  <a:gd name="connsiteY0" fmla="*/ 127000 h 608031"/>
                  <a:gd name="connsiteX1" fmla="*/ 3697111 w 6815667"/>
                  <a:gd name="connsiteY1" fmla="*/ 606778 h 608031"/>
                  <a:gd name="connsiteX2" fmla="*/ 6815667 w 6815667"/>
                  <a:gd name="connsiteY2" fmla="*/ 0 h 608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15667" h="608031">
                    <a:moveTo>
                      <a:pt x="0" y="127000"/>
                    </a:moveTo>
                    <a:cubicBezTo>
                      <a:pt x="1280583" y="377472"/>
                      <a:pt x="2561167" y="627945"/>
                      <a:pt x="3697111" y="606778"/>
                    </a:cubicBezTo>
                    <a:cubicBezTo>
                      <a:pt x="4833055" y="585611"/>
                      <a:pt x="6232408" y="169333"/>
                      <a:pt x="6815667" y="0"/>
                    </a:cubicBezTo>
                  </a:path>
                </a:pathLst>
              </a:custGeom>
              <a:noFill/>
              <a:ln w="177800" cmpd="sng">
                <a:solidFill>
                  <a:schemeClr val="bg1">
                    <a:lumMod val="85000"/>
                  </a:schemeClr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sz="1050"/>
              </a:p>
            </p:txBody>
          </p:sp>
        </p:grpSp>
      </p:grpSp>
      <p:grpSp>
        <p:nvGrpSpPr>
          <p:cNvPr id="42" name="Gruppe 41"/>
          <p:cNvGrpSpPr/>
          <p:nvPr/>
        </p:nvGrpSpPr>
        <p:grpSpPr>
          <a:xfrm>
            <a:off x="4899170" y="2133600"/>
            <a:ext cx="3561140" cy="1854614"/>
            <a:chOff x="533400" y="951451"/>
            <a:chExt cx="8145819" cy="2934749"/>
          </a:xfrm>
        </p:grpSpPr>
        <p:pic>
          <p:nvPicPr>
            <p:cNvPr id="43" name="Billede 42" descr="hospital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087" y="951451"/>
              <a:ext cx="2623450" cy="1566565"/>
            </a:xfrm>
            <a:prstGeom prst="rect">
              <a:avLst/>
            </a:prstGeom>
          </p:spPr>
        </p:pic>
        <p:sp>
          <p:nvSpPr>
            <p:cNvPr id="44" name="Tekstfelt 7"/>
            <p:cNvSpPr txBox="1"/>
            <p:nvPr/>
          </p:nvSpPr>
          <p:spPr>
            <a:xfrm>
              <a:off x="533400" y="3200399"/>
              <a:ext cx="2264320" cy="38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smtClean="0"/>
                <a:t>Kronisk syg</a:t>
              </a:r>
              <a:endParaRPr lang="da-DK" sz="1000" b="1" dirty="0"/>
            </a:p>
          </p:txBody>
        </p:sp>
        <p:sp>
          <p:nvSpPr>
            <p:cNvPr id="45" name="Tekstfelt 8"/>
            <p:cNvSpPr txBox="1"/>
            <p:nvPr/>
          </p:nvSpPr>
          <p:spPr>
            <a:xfrm>
              <a:off x="5602334" y="3200399"/>
              <a:ext cx="3076885" cy="38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b="1" dirty="0" err="1" smtClean="0"/>
                <a:t>Mestring</a:t>
              </a:r>
              <a:r>
                <a:rPr lang="da-DK" sz="1000" b="1" dirty="0" smtClean="0"/>
                <a:t> af sygdom</a:t>
              </a:r>
              <a:endParaRPr lang="da-DK" sz="1000" b="1" dirty="0"/>
            </a:p>
          </p:txBody>
        </p:sp>
        <p:sp>
          <p:nvSpPr>
            <p:cNvPr id="46" name="Kombinationstegning 45"/>
            <p:cNvSpPr/>
            <p:nvPr/>
          </p:nvSpPr>
          <p:spPr>
            <a:xfrm flipV="1">
              <a:off x="985043" y="2424419"/>
              <a:ext cx="6815667" cy="608031"/>
            </a:xfrm>
            <a:custGeom>
              <a:avLst/>
              <a:gdLst>
                <a:gd name="connsiteX0" fmla="*/ 0 w 6815667"/>
                <a:gd name="connsiteY0" fmla="*/ 127000 h 608031"/>
                <a:gd name="connsiteX1" fmla="*/ 3697111 w 6815667"/>
                <a:gd name="connsiteY1" fmla="*/ 606778 h 608031"/>
                <a:gd name="connsiteX2" fmla="*/ 6815667 w 6815667"/>
                <a:gd name="connsiteY2" fmla="*/ 0 h 60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5667" h="608031">
                  <a:moveTo>
                    <a:pt x="0" y="127000"/>
                  </a:moveTo>
                  <a:cubicBezTo>
                    <a:pt x="1280583" y="377472"/>
                    <a:pt x="2561167" y="627945"/>
                    <a:pt x="3697111" y="606778"/>
                  </a:cubicBezTo>
                  <a:cubicBezTo>
                    <a:pt x="4833055" y="585611"/>
                    <a:pt x="6232408" y="169333"/>
                    <a:pt x="6815667" y="0"/>
                  </a:cubicBezTo>
                </a:path>
              </a:pathLst>
            </a:custGeom>
            <a:noFill/>
            <a:ln w="177800" cmpd="sng">
              <a:solidFill>
                <a:schemeClr val="bg1">
                  <a:lumMod val="85000"/>
                </a:schemeClr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sz="600"/>
            </a:p>
          </p:txBody>
        </p:sp>
        <p:sp>
          <p:nvSpPr>
            <p:cNvPr id="47" name="Højrepil 46"/>
            <p:cNvSpPr/>
            <p:nvPr/>
          </p:nvSpPr>
          <p:spPr>
            <a:xfrm>
              <a:off x="968198" y="3581400"/>
              <a:ext cx="6934200" cy="3048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600"/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6886"/>
            <a:ext cx="9144000" cy="8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82" y="1771650"/>
            <a:ext cx="6894186" cy="50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ktangel 26"/>
          <p:cNvSpPr/>
          <p:nvPr/>
        </p:nvSpPr>
        <p:spPr>
          <a:xfrm rot="16200000">
            <a:off x="1533525" y="3829050"/>
            <a:ext cx="4943475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-371475" y="1771650"/>
            <a:ext cx="4943475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altLang="da-DK" sz="1600" dirty="0" smtClean="0">
                <a:solidFill>
                  <a:schemeClr val="bg1"/>
                </a:solidFill>
                <a:latin typeface="+mj-lt"/>
              </a:rPr>
              <a:t>infrastruktur</a:t>
            </a:r>
          </a:p>
        </p:txBody>
      </p:sp>
      <p:sp>
        <p:nvSpPr>
          <p:cNvPr id="9" name="Pladsholder til tekst 1"/>
          <p:cNvSpPr txBox="1">
            <a:spLocks/>
          </p:cNvSpPr>
          <p:nvPr/>
        </p:nvSpPr>
        <p:spPr>
          <a:xfrm>
            <a:off x="259832" y="1117951"/>
            <a:ext cx="6760167" cy="2268000"/>
          </a:xfrm>
          <a:prstGeom prst="rect">
            <a:avLst/>
          </a:prstGeom>
        </p:spPr>
        <p:txBody>
          <a:bodyPr/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3200" cap="all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15200" y="213075"/>
            <a:ext cx="7252426" cy="1224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En modulær digital infrastruktur som understøtter samarbejde på tværs af </a:t>
            </a:r>
            <a:r>
              <a:rPr lang="da-DK" sz="2800" u="sng" dirty="0" smtClean="0"/>
              <a:t>hele</a:t>
            </a:r>
            <a:r>
              <a:rPr lang="da-DK" sz="2800" dirty="0" smtClean="0"/>
              <a:t> processen</a:t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127894"/>
            <a:ext cx="676275" cy="44412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572020"/>
            <a:ext cx="676275" cy="676275"/>
          </a:xfrm>
          <a:prstGeom prst="rect">
            <a:avLst/>
          </a:prstGeom>
        </p:spPr>
      </p:pic>
      <p:grpSp>
        <p:nvGrpSpPr>
          <p:cNvPr id="15" name="Gruppe 14"/>
          <p:cNvGrpSpPr/>
          <p:nvPr/>
        </p:nvGrpSpPr>
        <p:grpSpPr>
          <a:xfrm>
            <a:off x="207282" y="3057524"/>
            <a:ext cx="4240894" cy="2819747"/>
            <a:chOff x="827584" y="1628800"/>
            <a:chExt cx="7200800" cy="4248472"/>
          </a:xfrm>
        </p:grpSpPr>
        <p:sp>
          <p:nvSpPr>
            <p:cNvPr id="16" name="Afrundet rektangel 15"/>
            <p:cNvSpPr/>
            <p:nvPr/>
          </p:nvSpPr>
          <p:spPr>
            <a:xfrm>
              <a:off x="827584" y="3717032"/>
              <a:ext cx="7200800" cy="100811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2800" b="1" dirty="0" smtClean="0"/>
                <a:t>Opsamling</a:t>
              </a:r>
              <a:endParaRPr lang="da-DK" sz="2800" b="1" dirty="0"/>
            </a:p>
          </p:txBody>
        </p:sp>
        <p:sp>
          <p:nvSpPr>
            <p:cNvPr id="17" name="Afrundet rektangel 16"/>
            <p:cNvSpPr/>
            <p:nvPr/>
          </p:nvSpPr>
          <p:spPr>
            <a:xfrm>
              <a:off x="2195736" y="1628800"/>
              <a:ext cx="5832648" cy="1872208"/>
            </a:xfrm>
            <a:prstGeom prst="roundRect">
              <a:avLst/>
            </a:prstGeom>
            <a:ln>
              <a:solidFill>
                <a:srgbClr val="CC339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2800" b="1" dirty="0" smtClean="0">
                  <a:solidFill>
                    <a:srgbClr val="CC3399"/>
                  </a:solidFill>
                </a:rPr>
                <a:t>Anvendelses-systemer</a:t>
              </a:r>
              <a:endParaRPr lang="da-DK" sz="2800" b="1" dirty="0">
                <a:solidFill>
                  <a:srgbClr val="CC3399"/>
                </a:solidFill>
              </a:endParaRPr>
            </a:p>
          </p:txBody>
        </p:sp>
        <p:sp>
          <p:nvSpPr>
            <p:cNvPr id="18" name="Afrundet rektangel 17"/>
            <p:cNvSpPr/>
            <p:nvPr/>
          </p:nvSpPr>
          <p:spPr>
            <a:xfrm>
              <a:off x="827584" y="4941168"/>
              <a:ext cx="7200800" cy="93610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2800" b="1" dirty="0" smtClean="0"/>
                <a:t>Støttesystemer</a:t>
              </a:r>
              <a:endParaRPr lang="da-DK" sz="2800" b="1" dirty="0"/>
            </a:p>
          </p:txBody>
        </p:sp>
        <p:sp>
          <p:nvSpPr>
            <p:cNvPr id="19" name="Afrundet rektangel 18"/>
            <p:cNvSpPr/>
            <p:nvPr/>
          </p:nvSpPr>
          <p:spPr>
            <a:xfrm>
              <a:off x="827584" y="1628800"/>
              <a:ext cx="1152128" cy="309634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 sz="1400" dirty="0"/>
            </a:p>
          </p:txBody>
        </p:sp>
      </p:grpSp>
      <p:pic>
        <p:nvPicPr>
          <p:cNvPr id="20" name="Billed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1" y="2000367"/>
            <a:ext cx="476250" cy="914282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923029"/>
            <a:ext cx="1260701" cy="1001145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1894454"/>
            <a:ext cx="1441520" cy="95828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1" y="1754519"/>
            <a:ext cx="1076325" cy="1143000"/>
          </a:xfrm>
          <a:prstGeom prst="rect">
            <a:avLst/>
          </a:prstGeom>
        </p:spPr>
      </p:pic>
      <p:pic>
        <p:nvPicPr>
          <p:cNvPr id="23" name="Billede 22" descr="NextStepCitizen-GIF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9050" y="6076950"/>
            <a:ext cx="7281723" cy="77819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262673" y="6076950"/>
            <a:ext cx="2024202" cy="795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6"/>
            <a:ext cx="1028618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825" y="191625"/>
            <a:ext cx="6300000" cy="1224000"/>
          </a:xfrm>
        </p:spPr>
        <p:txBody>
          <a:bodyPr/>
          <a:lstStyle/>
          <a:p>
            <a:r>
              <a:rPr lang="da-DK" dirty="0" smtClean="0"/>
              <a:t>Samarbejde om sikker afprøvning af ny teknologi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1415626"/>
            <a:ext cx="4115020" cy="37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8827"/>
            <a:ext cx="9153525" cy="16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1" y="3571875"/>
            <a:ext cx="2105013" cy="15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Lige forbindelse 6"/>
          <p:cNvCxnSpPr/>
          <p:nvPr/>
        </p:nvCxnSpPr>
        <p:spPr>
          <a:xfrm>
            <a:off x="0" y="1495426"/>
            <a:ext cx="9277350" cy="0"/>
          </a:xfrm>
          <a:prstGeom prst="line">
            <a:avLst/>
          </a:prstGeom>
          <a:ln w="63500">
            <a:solidFill>
              <a:srgbClr val="33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-19050" y="5162551"/>
            <a:ext cx="9277350" cy="0"/>
          </a:xfrm>
          <a:prstGeom prst="line">
            <a:avLst/>
          </a:prstGeom>
          <a:ln w="63500">
            <a:solidFill>
              <a:srgbClr val="33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3453213" y="3463925"/>
            <a:ext cx="4995462" cy="533400"/>
            <a:chOff x="3719913" y="2159000"/>
            <a:chExt cx="4995462" cy="533400"/>
          </a:xfrm>
        </p:grpSpPr>
        <p:sp>
          <p:nvSpPr>
            <p:cNvPr id="12" name="Rektangel 11"/>
            <p:cNvSpPr/>
            <p:nvPr/>
          </p:nvSpPr>
          <p:spPr>
            <a:xfrm>
              <a:off x="3990975" y="2159000"/>
              <a:ext cx="4724400" cy="5334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 smtClean="0">
                  <a:solidFill>
                    <a:schemeClr val="tx1"/>
                  </a:solidFill>
                </a:rPr>
                <a:t>Ønsker til </a:t>
              </a:r>
              <a:r>
                <a:rPr lang="da-DK" dirty="0" err="1" smtClean="0">
                  <a:solidFill>
                    <a:schemeClr val="tx1"/>
                  </a:solidFill>
                </a:rPr>
                <a:t>Next</a:t>
              </a:r>
              <a:r>
                <a:rPr lang="da-DK" dirty="0" smtClean="0">
                  <a:solidFill>
                    <a:schemeClr val="tx1"/>
                  </a:solidFill>
                </a:rPr>
                <a:t> Step..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Ligebenet trekant 12"/>
            <p:cNvSpPr/>
            <p:nvPr/>
          </p:nvSpPr>
          <p:spPr>
            <a:xfrm rot="5400000">
              <a:off x="3568170" y="2310743"/>
              <a:ext cx="533400" cy="229914"/>
            </a:xfrm>
            <a:prstGeom prst="triangle">
              <a:avLst/>
            </a:prstGeom>
            <a:solidFill>
              <a:srgbClr val="27A4C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" name="Rektangel 4"/>
          <p:cNvSpPr/>
          <p:nvPr/>
        </p:nvSpPr>
        <p:spPr>
          <a:xfrm>
            <a:off x="3724275" y="150495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SE </a:t>
            </a:r>
            <a:r>
              <a:rPr lang="da-DK" dirty="0" err="1" smtClean="0">
                <a:solidFill>
                  <a:schemeClr val="tx1"/>
                </a:solidFill>
              </a:rPr>
              <a:t>Next</a:t>
            </a:r>
            <a:r>
              <a:rPr lang="da-DK" dirty="0" smtClean="0">
                <a:solidFill>
                  <a:schemeClr val="tx1"/>
                </a:solidFill>
              </a:rPr>
              <a:t> Step – baggrund og formål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19913" y="215900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Barrierer for innovation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19913" y="281305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Eksempler på innovation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20000" y="244358"/>
            <a:ext cx="6300000" cy="1224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 defTabSz="4572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/>
                </a:solidFill>
                <a:latin typeface="Cachet Bold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da-DK" sz="3000" dirty="0" smtClean="0">
                <a:solidFill>
                  <a:schemeClr val="tx1"/>
                </a:solidFill>
              </a:rPr>
              <a:t>Agenda</a:t>
            </a:r>
            <a:endParaRPr lang="da-DK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503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9578" y="412051"/>
            <a:ext cx="6817842" cy="380440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6000"/>
              </a:lnSpc>
              <a:spcBef>
                <a:spcPts val="0"/>
              </a:spcBef>
            </a:pPr>
            <a:r>
              <a:rPr lang="da-DK" sz="4800" dirty="0" err="1" smtClean="0">
                <a:ea typeface="+mn-ea"/>
                <a:cs typeface="+mn-cs"/>
              </a:rPr>
              <a:t>Next</a:t>
            </a:r>
            <a:r>
              <a:rPr lang="da-DK" sz="4800" dirty="0" smtClean="0">
                <a:ea typeface="+mn-ea"/>
                <a:cs typeface="+mn-cs"/>
              </a:rPr>
              <a:t> Step…</a:t>
            </a:r>
            <a:endParaRPr lang="da-DK" sz="4800" dirty="0"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2095500"/>
            <a:ext cx="5438775" cy="386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180364" y="2144881"/>
            <a:ext cx="5134586" cy="3060042"/>
          </a:xfrm>
        </p:spPr>
        <p:txBody>
          <a:bodyPr/>
          <a:lstStyle/>
          <a:p>
            <a:pPr lvl="1"/>
            <a:r>
              <a:rPr lang="da-DK" dirty="0" smtClean="0"/>
              <a:t>Sæt en visionær agenda: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Giv danskerne ”borgerret” til digital service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1"/>
            <a:r>
              <a:rPr lang="da-DK" dirty="0" smtClean="0"/>
              <a:t>Skab rammer for innovation: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Kommunal hjemmel til at investere i infrastruktur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Stil krav om hastighed, stabilitet og kvalitet af infrastrukturen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Stil krav om standarder og fælles strategier for digitalisering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Skab plads til afprøvning og eksperimenter</a:t>
            </a:r>
          </a:p>
          <a:p>
            <a:pPr marL="550862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1"/>
            <a:r>
              <a:rPr lang="da-DK" dirty="0" smtClean="0"/>
              <a:t>= Mere velfærd for færre penge!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53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724275" y="215900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chemeClr val="tx1"/>
                </a:solidFill>
              </a:rPr>
              <a:t>Barrierer for innovation</a:t>
            </a:r>
          </a:p>
        </p:txBody>
      </p:sp>
      <p:sp>
        <p:nvSpPr>
          <p:cNvPr id="7" name="Rektangel 6"/>
          <p:cNvSpPr/>
          <p:nvPr/>
        </p:nvSpPr>
        <p:spPr>
          <a:xfrm>
            <a:off x="3724275" y="281305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Eksempler på innovation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724275" y="346710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Ønsker til fremtiden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20000" y="396758"/>
            <a:ext cx="6300000" cy="1224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 defTabSz="4572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/>
                </a:solidFill>
                <a:latin typeface="Cachet Bold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da-DK" sz="3200" dirty="0"/>
              <a:t>Agenda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3453213" y="1515983"/>
            <a:ext cx="4995462" cy="533400"/>
            <a:chOff x="3719913" y="2159000"/>
            <a:chExt cx="4995462" cy="533400"/>
          </a:xfrm>
        </p:grpSpPr>
        <p:sp>
          <p:nvSpPr>
            <p:cNvPr id="12" name="Rektangel 11"/>
            <p:cNvSpPr/>
            <p:nvPr/>
          </p:nvSpPr>
          <p:spPr>
            <a:xfrm>
              <a:off x="3990975" y="2159000"/>
              <a:ext cx="4724400" cy="5334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 smtClean="0">
                  <a:solidFill>
                    <a:schemeClr val="tx1"/>
                  </a:solidFill>
                </a:rPr>
                <a:t>SE </a:t>
              </a:r>
              <a:r>
                <a:rPr lang="da-DK" dirty="0" err="1" smtClean="0">
                  <a:solidFill>
                    <a:schemeClr val="tx1"/>
                  </a:solidFill>
                </a:rPr>
                <a:t>Next</a:t>
              </a:r>
              <a:r>
                <a:rPr lang="da-DK" dirty="0" smtClean="0">
                  <a:solidFill>
                    <a:schemeClr val="tx1"/>
                  </a:solidFill>
                </a:rPr>
                <a:t> Step – baggrund og formål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Ligebenet trekant 12"/>
            <p:cNvSpPr/>
            <p:nvPr/>
          </p:nvSpPr>
          <p:spPr>
            <a:xfrm rot="5400000">
              <a:off x="3568170" y="2310743"/>
              <a:ext cx="533400" cy="229914"/>
            </a:xfrm>
            <a:prstGeom prst="triangle">
              <a:avLst/>
            </a:prstGeom>
            <a:solidFill>
              <a:srgbClr val="27A4C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847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503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5"/>
          </p:nvPr>
        </p:nvSpPr>
        <p:spPr>
          <a:xfrm>
            <a:off x="4882027" y="3383999"/>
            <a:ext cx="4068000" cy="2499216"/>
          </a:xfrm>
        </p:spPr>
        <p:txBody>
          <a:bodyPr anchor="ctr"/>
          <a:lstStyle/>
          <a:p>
            <a:pPr algn="ctr"/>
            <a:r>
              <a:rPr lang="da-DK" sz="1800" dirty="0" smtClean="0">
                <a:latin typeface="Cachet Medium" panose="020F0603030404040404" pitchFamily="34" charset="0"/>
              </a:rPr>
              <a:t>SPØRGSMÅL?</a:t>
            </a:r>
          </a:p>
          <a:p>
            <a:pPr algn="ctr"/>
            <a:endParaRPr lang="da-DK" sz="1800" dirty="0">
              <a:latin typeface="Cachet Medium" panose="020F0603030404040404" pitchFamily="34" charset="0"/>
            </a:endParaRPr>
          </a:p>
          <a:p>
            <a:pPr algn="ctr"/>
            <a:endParaRPr lang="da-DK" sz="1800" dirty="0" smtClean="0">
              <a:latin typeface="Cachet Medium" panose="020F0603030404040404" pitchFamily="34" charset="0"/>
            </a:endParaRPr>
          </a:p>
          <a:p>
            <a:pPr algn="ctr"/>
            <a:r>
              <a:rPr lang="da-DK" sz="1800" dirty="0" smtClean="0">
                <a:latin typeface="Cachet Medium" panose="020F0603030404040404" pitchFamily="34" charset="0"/>
              </a:rPr>
              <a:t>Lisbeth Valther</a:t>
            </a:r>
          </a:p>
          <a:p>
            <a:pPr algn="ctr"/>
            <a:r>
              <a:rPr lang="da-DK" sz="1800" dirty="0" smtClean="0">
                <a:latin typeface="Cachet Medium" panose="020F0603030404040404" pitchFamily="34" charset="0"/>
                <a:hlinkClick r:id="rId2"/>
              </a:rPr>
              <a:t>lisval@se.dk</a:t>
            </a:r>
            <a:endParaRPr lang="da-DK" sz="1800" dirty="0" smtClean="0">
              <a:latin typeface="Cachet Medium" panose="020F0603030404040404" pitchFamily="34" charset="0"/>
            </a:endParaRPr>
          </a:p>
          <a:p>
            <a:pPr algn="ctr"/>
            <a:r>
              <a:rPr lang="da-DK" sz="1800" dirty="0" smtClean="0">
                <a:latin typeface="Cachet Medium" panose="020F0603030404040404" pitchFamily="34" charset="0"/>
              </a:rPr>
              <a:t>20308452</a:t>
            </a:r>
            <a:endParaRPr lang="da-DK" sz="1800" dirty="0">
              <a:latin typeface="Cachet Medium" panose="020F060303040404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lede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4224338"/>
            <a:ext cx="15255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5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77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endParaRPr lang="da-DK" altLang="da-DK" sz="1000">
              <a:latin typeface="Arial" pitchFamily="34" charset="0"/>
              <a:sym typeface="Arial" pitchFamily="34" charset="0"/>
            </a:endParaRPr>
          </a:p>
        </p:txBody>
      </p:sp>
      <p:pic>
        <p:nvPicPr>
          <p:cNvPr id="6148" name="Pladsholder til billede 13" descr="dk_kort_elnet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9"/>
          <a:stretch>
            <a:fillRect/>
          </a:stretch>
        </p:blipFill>
        <p:spPr bwMode="auto">
          <a:xfrm>
            <a:off x="6786563" y="2809875"/>
            <a:ext cx="19446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46"/>
          <p:cNvSpPr>
            <a:spLocks noChangeArrowheads="1"/>
          </p:cNvSpPr>
          <p:nvPr/>
        </p:nvSpPr>
        <p:spPr bwMode="auto">
          <a:xfrm>
            <a:off x="6705600" y="1524000"/>
            <a:ext cx="2054225" cy="428625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36000" rIns="36000" bIns="36000"/>
          <a:lstStyle>
            <a:lvl1pPr marL="92075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endParaRPr lang="en-AU" altLang="da-DK" sz="1000" b="1" dirty="0"/>
          </a:p>
          <a:p>
            <a:pPr eaLnBrk="1" hangingPunct="1"/>
            <a:endParaRPr lang="en-AU" altLang="da-DK" sz="1000" b="1" dirty="0"/>
          </a:p>
        </p:txBody>
      </p:sp>
      <p:sp>
        <p:nvSpPr>
          <p:cNvPr id="6150" name="Rectangle 246"/>
          <p:cNvSpPr>
            <a:spLocks noChangeArrowheads="1"/>
          </p:cNvSpPr>
          <p:nvPr/>
        </p:nvSpPr>
        <p:spPr bwMode="auto">
          <a:xfrm>
            <a:off x="374650" y="3792538"/>
            <a:ext cx="1352550" cy="20177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288000" tIns="36000" rIns="36000" bIns="36000"/>
          <a:lstStyle>
            <a:lvl1pPr marL="92075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AU" altLang="da-DK" sz="1200" b="1" dirty="0"/>
              <a:t/>
            </a:r>
            <a:br>
              <a:rPr lang="en-AU" altLang="da-DK" sz="1200" b="1" dirty="0"/>
            </a:br>
            <a:r>
              <a:rPr lang="en-AU" altLang="da-DK" sz="1200" b="1" dirty="0" err="1"/>
              <a:t>Fiber</a:t>
            </a:r>
            <a:r>
              <a:rPr lang="en-AU" altLang="da-DK" sz="1200" b="1" dirty="0"/>
              <a:t> </a:t>
            </a:r>
            <a:r>
              <a:rPr lang="en-AU" altLang="da-DK" sz="1200" b="1" dirty="0" err="1" smtClean="0"/>
              <a:t>bredbånd</a:t>
            </a:r>
            <a:endParaRPr lang="en-AU" altLang="da-DK" sz="1200" b="1" dirty="0"/>
          </a:p>
        </p:txBody>
      </p:sp>
      <p:sp>
        <p:nvSpPr>
          <p:cNvPr id="6153" name="Rectangle 246"/>
          <p:cNvSpPr>
            <a:spLocks noChangeArrowheads="1"/>
          </p:cNvSpPr>
          <p:nvPr/>
        </p:nvSpPr>
        <p:spPr bwMode="auto">
          <a:xfrm>
            <a:off x="374650" y="1524000"/>
            <a:ext cx="1352550" cy="2017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lIns="288000" tIns="36000" rIns="36000" bIns="36000"/>
          <a:lstStyle>
            <a:lvl1pPr marL="92075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AU" altLang="da-DK" sz="1400" b="1" dirty="0"/>
              <a:t/>
            </a:r>
            <a:br>
              <a:rPr lang="en-AU" altLang="da-DK" sz="1400" b="1" dirty="0"/>
            </a:br>
            <a:r>
              <a:rPr lang="en-AU" altLang="da-DK" sz="1200" b="1" dirty="0" smtClean="0"/>
              <a:t>Intelligent </a:t>
            </a:r>
            <a:r>
              <a:rPr lang="en-AU" altLang="da-DK" sz="1200" b="1" dirty="0" err="1" smtClean="0"/>
              <a:t>energi</a:t>
            </a:r>
            <a:endParaRPr lang="en-AU" altLang="da-DK" sz="1200" b="1" dirty="0"/>
          </a:p>
        </p:txBody>
      </p:sp>
      <p:grpSp>
        <p:nvGrpSpPr>
          <p:cNvPr id="6154" name="Group 12"/>
          <p:cNvGrpSpPr>
            <a:grpSpLocks/>
          </p:cNvGrpSpPr>
          <p:nvPr/>
        </p:nvGrpSpPr>
        <p:grpSpPr bwMode="auto">
          <a:xfrm>
            <a:off x="468313" y="2185988"/>
            <a:ext cx="1173162" cy="900112"/>
            <a:chOff x="417512" y="4098426"/>
            <a:chExt cx="1528763" cy="902099"/>
          </a:xfrm>
        </p:grpSpPr>
        <p:grpSp>
          <p:nvGrpSpPr>
            <p:cNvPr id="6182" name="Group 13"/>
            <p:cNvGrpSpPr>
              <a:grpSpLocks/>
            </p:cNvGrpSpPr>
            <p:nvPr/>
          </p:nvGrpSpPr>
          <p:grpSpPr bwMode="auto">
            <a:xfrm>
              <a:off x="417513" y="4098426"/>
              <a:ext cx="1470994" cy="884761"/>
              <a:chOff x="417513" y="4098426"/>
              <a:chExt cx="1470994" cy="884761"/>
            </a:xfrm>
          </p:grpSpPr>
          <p:sp>
            <p:nvSpPr>
              <p:cNvPr id="6184" name="AutoShape 15"/>
              <p:cNvSpPr>
                <a:spLocks noChangeArrowheads="1"/>
              </p:cNvSpPr>
              <p:nvPr/>
            </p:nvSpPr>
            <p:spPr bwMode="auto">
              <a:xfrm>
                <a:off x="1471464" y="4338255"/>
                <a:ext cx="4653" cy="66735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85" name="Oval 16"/>
              <p:cNvSpPr>
                <a:spLocks noChangeArrowheads="1"/>
              </p:cNvSpPr>
              <p:nvPr/>
            </p:nvSpPr>
            <p:spPr bwMode="auto">
              <a:xfrm>
                <a:off x="1462157" y="4404990"/>
                <a:ext cx="9306" cy="417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86" name="AutoShape 17"/>
              <p:cNvSpPr>
                <a:spLocks noChangeArrowheads="1"/>
              </p:cNvSpPr>
              <p:nvPr/>
            </p:nvSpPr>
            <p:spPr bwMode="auto">
              <a:xfrm>
                <a:off x="824668" y="4350768"/>
                <a:ext cx="4653" cy="62564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87" name="Oval 18"/>
              <p:cNvSpPr>
                <a:spLocks noChangeArrowheads="1"/>
              </p:cNvSpPr>
              <p:nvPr/>
            </p:nvSpPr>
            <p:spPr bwMode="auto">
              <a:xfrm>
                <a:off x="815362" y="4417503"/>
                <a:ext cx="9306" cy="417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88" name="AutoShape 19"/>
              <p:cNvSpPr>
                <a:spLocks noChangeArrowheads="1"/>
              </p:cNvSpPr>
              <p:nvPr/>
            </p:nvSpPr>
            <p:spPr bwMode="auto">
              <a:xfrm>
                <a:off x="1210884" y="4342426"/>
                <a:ext cx="4653" cy="54222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89" name="Oval 20"/>
              <p:cNvSpPr>
                <a:spLocks noChangeArrowheads="1"/>
              </p:cNvSpPr>
              <p:nvPr/>
            </p:nvSpPr>
            <p:spPr bwMode="auto">
              <a:xfrm>
                <a:off x="1201578" y="4396648"/>
                <a:ext cx="13960" cy="417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90" name="AutoShape 21"/>
              <p:cNvSpPr>
                <a:spLocks noChangeArrowheads="1"/>
              </p:cNvSpPr>
              <p:nvPr/>
            </p:nvSpPr>
            <p:spPr bwMode="auto">
              <a:xfrm>
                <a:off x="1345827" y="4342426"/>
                <a:ext cx="4653" cy="50051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91" name="Oval 22"/>
              <p:cNvSpPr>
                <a:spLocks noChangeArrowheads="1"/>
              </p:cNvSpPr>
              <p:nvPr/>
            </p:nvSpPr>
            <p:spPr bwMode="auto">
              <a:xfrm>
                <a:off x="1341174" y="4396648"/>
                <a:ext cx="9306" cy="417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192" name="Freeform 23"/>
              <p:cNvSpPr>
                <a:spLocks/>
              </p:cNvSpPr>
              <p:nvPr/>
            </p:nvSpPr>
            <p:spPr bwMode="auto">
              <a:xfrm>
                <a:off x="971244" y="4352853"/>
                <a:ext cx="51767" cy="621992"/>
              </a:xfrm>
              <a:custGeom>
                <a:avLst/>
                <a:gdLst>
                  <a:gd name="T0" fmla="*/ 0 w 89"/>
                  <a:gd name="T1" fmla="*/ 1192 h 1193"/>
                  <a:gd name="T2" fmla="*/ 72 w 89"/>
                  <a:gd name="T3" fmla="*/ 152 h 1193"/>
                  <a:gd name="T4" fmla="*/ 88 w 89"/>
                  <a:gd name="T5" fmla="*/ 0 h 1193"/>
                  <a:gd name="T6" fmla="*/ 88 w 89"/>
                  <a:gd name="T7" fmla="*/ 144 h 1193"/>
                  <a:gd name="T8" fmla="*/ 16 w 89"/>
                  <a:gd name="T9" fmla="*/ 1192 h 1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1193">
                    <a:moveTo>
                      <a:pt x="0" y="1192"/>
                    </a:moveTo>
                    <a:lnTo>
                      <a:pt x="72" y="152"/>
                    </a:lnTo>
                    <a:lnTo>
                      <a:pt x="88" y="0"/>
                    </a:lnTo>
                    <a:lnTo>
                      <a:pt x="88" y="144"/>
                    </a:lnTo>
                    <a:lnTo>
                      <a:pt x="16" y="1192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3" name="Freeform 24"/>
              <p:cNvSpPr>
                <a:spLocks/>
              </p:cNvSpPr>
              <p:nvPr/>
            </p:nvSpPr>
            <p:spPr bwMode="auto">
              <a:xfrm>
                <a:off x="952631" y="4340341"/>
                <a:ext cx="79686" cy="634505"/>
              </a:xfrm>
              <a:custGeom>
                <a:avLst/>
                <a:gdLst>
                  <a:gd name="T0" fmla="*/ 0 w 137"/>
                  <a:gd name="T1" fmla="*/ 1216 h 1217"/>
                  <a:gd name="T2" fmla="*/ 88 w 137"/>
                  <a:gd name="T3" fmla="*/ 168 h 1217"/>
                  <a:gd name="T4" fmla="*/ 112 w 137"/>
                  <a:gd name="T5" fmla="*/ 0 h 1217"/>
                  <a:gd name="T6" fmla="*/ 128 w 137"/>
                  <a:gd name="T7" fmla="*/ 0 h 1217"/>
                  <a:gd name="T8" fmla="*/ 136 w 137"/>
                  <a:gd name="T9" fmla="*/ 200 h 1217"/>
                  <a:gd name="T10" fmla="*/ 64 w 137"/>
                  <a:gd name="T11" fmla="*/ 1216 h 12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7" h="1217">
                    <a:moveTo>
                      <a:pt x="0" y="1216"/>
                    </a:moveTo>
                    <a:lnTo>
                      <a:pt x="88" y="168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36" y="200"/>
                    </a:lnTo>
                    <a:lnTo>
                      <a:pt x="64" y="121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4" name="Freeform 25"/>
              <p:cNvSpPr>
                <a:spLocks/>
              </p:cNvSpPr>
              <p:nvPr/>
            </p:nvSpPr>
            <p:spPr bwMode="auto">
              <a:xfrm>
                <a:off x="952631" y="4361195"/>
                <a:ext cx="65727" cy="605308"/>
              </a:xfrm>
              <a:custGeom>
                <a:avLst/>
                <a:gdLst>
                  <a:gd name="T0" fmla="*/ 0 w 113"/>
                  <a:gd name="T1" fmla="*/ 1160 h 1161"/>
                  <a:gd name="T2" fmla="*/ 32 w 113"/>
                  <a:gd name="T3" fmla="*/ 1136 h 1161"/>
                  <a:gd name="T4" fmla="*/ 8 w 113"/>
                  <a:gd name="T5" fmla="*/ 1112 h 1161"/>
                  <a:gd name="T6" fmla="*/ 32 w 113"/>
                  <a:gd name="T7" fmla="*/ 1088 h 1161"/>
                  <a:gd name="T8" fmla="*/ 8 w 113"/>
                  <a:gd name="T9" fmla="*/ 1064 h 1161"/>
                  <a:gd name="T10" fmla="*/ 32 w 113"/>
                  <a:gd name="T11" fmla="*/ 1040 h 1161"/>
                  <a:gd name="T12" fmla="*/ 8 w 113"/>
                  <a:gd name="T13" fmla="*/ 1016 h 1161"/>
                  <a:gd name="T14" fmla="*/ 40 w 113"/>
                  <a:gd name="T15" fmla="*/ 984 h 1161"/>
                  <a:gd name="T16" fmla="*/ 16 w 113"/>
                  <a:gd name="T17" fmla="*/ 960 h 1161"/>
                  <a:gd name="T18" fmla="*/ 48 w 113"/>
                  <a:gd name="T19" fmla="*/ 928 h 1161"/>
                  <a:gd name="T20" fmla="*/ 24 w 113"/>
                  <a:gd name="T21" fmla="*/ 888 h 1161"/>
                  <a:gd name="T22" fmla="*/ 48 w 113"/>
                  <a:gd name="T23" fmla="*/ 864 h 1161"/>
                  <a:gd name="T24" fmla="*/ 32 w 113"/>
                  <a:gd name="T25" fmla="*/ 832 h 1161"/>
                  <a:gd name="T26" fmla="*/ 56 w 113"/>
                  <a:gd name="T27" fmla="*/ 808 h 1161"/>
                  <a:gd name="T28" fmla="*/ 32 w 113"/>
                  <a:gd name="T29" fmla="*/ 768 h 1161"/>
                  <a:gd name="T30" fmla="*/ 56 w 113"/>
                  <a:gd name="T31" fmla="*/ 752 h 1161"/>
                  <a:gd name="T32" fmla="*/ 40 w 113"/>
                  <a:gd name="T33" fmla="*/ 720 h 1161"/>
                  <a:gd name="T34" fmla="*/ 64 w 113"/>
                  <a:gd name="T35" fmla="*/ 680 h 1161"/>
                  <a:gd name="T36" fmla="*/ 48 w 113"/>
                  <a:gd name="T37" fmla="*/ 656 h 1161"/>
                  <a:gd name="T38" fmla="*/ 64 w 113"/>
                  <a:gd name="T39" fmla="*/ 624 h 1161"/>
                  <a:gd name="T40" fmla="*/ 48 w 113"/>
                  <a:gd name="T41" fmla="*/ 600 h 1161"/>
                  <a:gd name="T42" fmla="*/ 72 w 113"/>
                  <a:gd name="T43" fmla="*/ 568 h 1161"/>
                  <a:gd name="T44" fmla="*/ 56 w 113"/>
                  <a:gd name="T45" fmla="*/ 536 h 1161"/>
                  <a:gd name="T46" fmla="*/ 80 w 113"/>
                  <a:gd name="T47" fmla="*/ 504 h 1161"/>
                  <a:gd name="T48" fmla="*/ 56 w 113"/>
                  <a:gd name="T49" fmla="*/ 480 h 1161"/>
                  <a:gd name="T50" fmla="*/ 80 w 113"/>
                  <a:gd name="T51" fmla="*/ 456 h 1161"/>
                  <a:gd name="T52" fmla="*/ 64 w 113"/>
                  <a:gd name="T53" fmla="*/ 416 h 1161"/>
                  <a:gd name="T54" fmla="*/ 80 w 113"/>
                  <a:gd name="T55" fmla="*/ 392 h 1161"/>
                  <a:gd name="T56" fmla="*/ 72 w 113"/>
                  <a:gd name="T57" fmla="*/ 360 h 1161"/>
                  <a:gd name="T58" fmla="*/ 88 w 113"/>
                  <a:gd name="T59" fmla="*/ 328 h 1161"/>
                  <a:gd name="T60" fmla="*/ 72 w 113"/>
                  <a:gd name="T61" fmla="*/ 288 h 1161"/>
                  <a:gd name="T62" fmla="*/ 96 w 113"/>
                  <a:gd name="T63" fmla="*/ 264 h 1161"/>
                  <a:gd name="T64" fmla="*/ 80 w 113"/>
                  <a:gd name="T65" fmla="*/ 248 h 1161"/>
                  <a:gd name="T66" fmla="*/ 96 w 113"/>
                  <a:gd name="T67" fmla="*/ 216 h 1161"/>
                  <a:gd name="T68" fmla="*/ 80 w 113"/>
                  <a:gd name="T69" fmla="*/ 184 h 1161"/>
                  <a:gd name="T70" fmla="*/ 104 w 113"/>
                  <a:gd name="T71" fmla="*/ 160 h 1161"/>
                  <a:gd name="T72" fmla="*/ 88 w 113"/>
                  <a:gd name="T73" fmla="*/ 128 h 1161"/>
                  <a:gd name="T74" fmla="*/ 104 w 113"/>
                  <a:gd name="T75" fmla="*/ 112 h 1161"/>
                  <a:gd name="T76" fmla="*/ 96 w 113"/>
                  <a:gd name="T77" fmla="*/ 80 h 1161"/>
                  <a:gd name="T78" fmla="*/ 104 w 113"/>
                  <a:gd name="T79" fmla="*/ 64 h 1161"/>
                  <a:gd name="T80" fmla="*/ 104 w 113"/>
                  <a:gd name="T81" fmla="*/ 48 h 1161"/>
                  <a:gd name="T82" fmla="*/ 112 w 113"/>
                  <a:gd name="T83" fmla="*/ 24 h 1161"/>
                  <a:gd name="T84" fmla="*/ 112 w 113"/>
                  <a:gd name="T85" fmla="*/ 0 h 11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3" h="1161">
                    <a:moveTo>
                      <a:pt x="0" y="1160"/>
                    </a:moveTo>
                    <a:lnTo>
                      <a:pt x="32" y="1136"/>
                    </a:lnTo>
                    <a:lnTo>
                      <a:pt x="8" y="1112"/>
                    </a:lnTo>
                    <a:lnTo>
                      <a:pt x="32" y="1088"/>
                    </a:lnTo>
                    <a:lnTo>
                      <a:pt x="8" y="1064"/>
                    </a:lnTo>
                    <a:lnTo>
                      <a:pt x="32" y="1040"/>
                    </a:lnTo>
                    <a:lnTo>
                      <a:pt x="8" y="1016"/>
                    </a:lnTo>
                    <a:lnTo>
                      <a:pt x="40" y="984"/>
                    </a:lnTo>
                    <a:lnTo>
                      <a:pt x="16" y="960"/>
                    </a:lnTo>
                    <a:lnTo>
                      <a:pt x="48" y="928"/>
                    </a:lnTo>
                    <a:lnTo>
                      <a:pt x="24" y="888"/>
                    </a:lnTo>
                    <a:lnTo>
                      <a:pt x="48" y="864"/>
                    </a:lnTo>
                    <a:lnTo>
                      <a:pt x="32" y="832"/>
                    </a:lnTo>
                    <a:lnTo>
                      <a:pt x="56" y="808"/>
                    </a:lnTo>
                    <a:lnTo>
                      <a:pt x="32" y="768"/>
                    </a:lnTo>
                    <a:lnTo>
                      <a:pt x="56" y="752"/>
                    </a:lnTo>
                    <a:lnTo>
                      <a:pt x="40" y="720"/>
                    </a:lnTo>
                    <a:lnTo>
                      <a:pt x="64" y="680"/>
                    </a:lnTo>
                    <a:lnTo>
                      <a:pt x="48" y="656"/>
                    </a:lnTo>
                    <a:lnTo>
                      <a:pt x="64" y="624"/>
                    </a:lnTo>
                    <a:lnTo>
                      <a:pt x="48" y="600"/>
                    </a:lnTo>
                    <a:lnTo>
                      <a:pt x="72" y="568"/>
                    </a:lnTo>
                    <a:lnTo>
                      <a:pt x="56" y="536"/>
                    </a:lnTo>
                    <a:lnTo>
                      <a:pt x="80" y="504"/>
                    </a:lnTo>
                    <a:lnTo>
                      <a:pt x="56" y="480"/>
                    </a:lnTo>
                    <a:lnTo>
                      <a:pt x="80" y="456"/>
                    </a:lnTo>
                    <a:lnTo>
                      <a:pt x="64" y="416"/>
                    </a:lnTo>
                    <a:lnTo>
                      <a:pt x="80" y="392"/>
                    </a:lnTo>
                    <a:lnTo>
                      <a:pt x="72" y="360"/>
                    </a:lnTo>
                    <a:lnTo>
                      <a:pt x="88" y="328"/>
                    </a:lnTo>
                    <a:lnTo>
                      <a:pt x="72" y="288"/>
                    </a:lnTo>
                    <a:lnTo>
                      <a:pt x="96" y="264"/>
                    </a:lnTo>
                    <a:lnTo>
                      <a:pt x="80" y="248"/>
                    </a:lnTo>
                    <a:lnTo>
                      <a:pt x="96" y="216"/>
                    </a:lnTo>
                    <a:lnTo>
                      <a:pt x="80" y="184"/>
                    </a:lnTo>
                    <a:lnTo>
                      <a:pt x="104" y="160"/>
                    </a:lnTo>
                    <a:lnTo>
                      <a:pt x="88" y="128"/>
                    </a:lnTo>
                    <a:lnTo>
                      <a:pt x="104" y="112"/>
                    </a:lnTo>
                    <a:lnTo>
                      <a:pt x="96" y="80"/>
                    </a:lnTo>
                    <a:lnTo>
                      <a:pt x="104" y="64"/>
                    </a:lnTo>
                    <a:lnTo>
                      <a:pt x="104" y="48"/>
                    </a:lnTo>
                    <a:lnTo>
                      <a:pt x="112" y="24"/>
                    </a:lnTo>
                    <a:lnTo>
                      <a:pt x="112" y="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5" name="Freeform 26"/>
              <p:cNvSpPr>
                <a:spLocks/>
              </p:cNvSpPr>
              <p:nvPr/>
            </p:nvSpPr>
            <p:spPr bwMode="auto">
              <a:xfrm>
                <a:off x="980551" y="4357024"/>
                <a:ext cx="51767" cy="613650"/>
              </a:xfrm>
              <a:custGeom>
                <a:avLst/>
                <a:gdLst>
                  <a:gd name="T0" fmla="*/ 24 w 89"/>
                  <a:gd name="T1" fmla="*/ 1176 h 1177"/>
                  <a:gd name="T2" fmla="*/ 0 w 89"/>
                  <a:gd name="T3" fmla="*/ 1144 h 1177"/>
                  <a:gd name="T4" fmla="*/ 24 w 89"/>
                  <a:gd name="T5" fmla="*/ 1120 h 1177"/>
                  <a:gd name="T6" fmla="*/ 8 w 89"/>
                  <a:gd name="T7" fmla="*/ 1104 h 1177"/>
                  <a:gd name="T8" fmla="*/ 24 w 89"/>
                  <a:gd name="T9" fmla="*/ 1088 h 1177"/>
                  <a:gd name="T10" fmla="*/ 8 w 89"/>
                  <a:gd name="T11" fmla="*/ 1056 h 1177"/>
                  <a:gd name="T12" fmla="*/ 32 w 89"/>
                  <a:gd name="T13" fmla="*/ 1024 h 1177"/>
                  <a:gd name="T14" fmla="*/ 8 w 89"/>
                  <a:gd name="T15" fmla="*/ 992 h 1177"/>
                  <a:gd name="T16" fmla="*/ 32 w 89"/>
                  <a:gd name="T17" fmla="*/ 960 h 1177"/>
                  <a:gd name="T18" fmla="*/ 16 w 89"/>
                  <a:gd name="T19" fmla="*/ 936 h 1177"/>
                  <a:gd name="T20" fmla="*/ 32 w 89"/>
                  <a:gd name="T21" fmla="*/ 896 h 1177"/>
                  <a:gd name="T22" fmla="*/ 24 w 89"/>
                  <a:gd name="T23" fmla="*/ 872 h 1177"/>
                  <a:gd name="T24" fmla="*/ 40 w 89"/>
                  <a:gd name="T25" fmla="*/ 840 h 1177"/>
                  <a:gd name="T26" fmla="*/ 24 w 89"/>
                  <a:gd name="T27" fmla="*/ 824 h 1177"/>
                  <a:gd name="T28" fmla="*/ 48 w 89"/>
                  <a:gd name="T29" fmla="*/ 784 h 1177"/>
                  <a:gd name="T30" fmla="*/ 32 w 89"/>
                  <a:gd name="T31" fmla="*/ 760 h 1177"/>
                  <a:gd name="T32" fmla="*/ 48 w 89"/>
                  <a:gd name="T33" fmla="*/ 712 h 1177"/>
                  <a:gd name="T34" fmla="*/ 32 w 89"/>
                  <a:gd name="T35" fmla="*/ 688 h 1177"/>
                  <a:gd name="T36" fmla="*/ 48 w 89"/>
                  <a:gd name="T37" fmla="*/ 648 h 1177"/>
                  <a:gd name="T38" fmla="*/ 40 w 89"/>
                  <a:gd name="T39" fmla="*/ 616 h 1177"/>
                  <a:gd name="T40" fmla="*/ 56 w 89"/>
                  <a:gd name="T41" fmla="*/ 584 h 1177"/>
                  <a:gd name="T42" fmla="*/ 48 w 89"/>
                  <a:gd name="T43" fmla="*/ 552 h 1177"/>
                  <a:gd name="T44" fmla="*/ 64 w 89"/>
                  <a:gd name="T45" fmla="*/ 520 h 1177"/>
                  <a:gd name="T46" fmla="*/ 48 w 89"/>
                  <a:gd name="T47" fmla="*/ 496 h 1177"/>
                  <a:gd name="T48" fmla="*/ 64 w 89"/>
                  <a:gd name="T49" fmla="*/ 456 h 1177"/>
                  <a:gd name="T50" fmla="*/ 48 w 89"/>
                  <a:gd name="T51" fmla="*/ 432 h 1177"/>
                  <a:gd name="T52" fmla="*/ 72 w 89"/>
                  <a:gd name="T53" fmla="*/ 400 h 1177"/>
                  <a:gd name="T54" fmla="*/ 56 w 89"/>
                  <a:gd name="T55" fmla="*/ 368 h 1177"/>
                  <a:gd name="T56" fmla="*/ 72 w 89"/>
                  <a:gd name="T57" fmla="*/ 344 h 1177"/>
                  <a:gd name="T58" fmla="*/ 56 w 89"/>
                  <a:gd name="T59" fmla="*/ 312 h 1177"/>
                  <a:gd name="T60" fmla="*/ 80 w 89"/>
                  <a:gd name="T61" fmla="*/ 288 h 1177"/>
                  <a:gd name="T62" fmla="*/ 64 w 89"/>
                  <a:gd name="T63" fmla="*/ 264 h 1177"/>
                  <a:gd name="T64" fmla="*/ 80 w 89"/>
                  <a:gd name="T65" fmla="*/ 232 h 1177"/>
                  <a:gd name="T66" fmla="*/ 64 w 89"/>
                  <a:gd name="T67" fmla="*/ 216 h 1177"/>
                  <a:gd name="T68" fmla="*/ 88 w 89"/>
                  <a:gd name="T69" fmla="*/ 176 h 1177"/>
                  <a:gd name="T70" fmla="*/ 72 w 89"/>
                  <a:gd name="T71" fmla="*/ 152 h 1177"/>
                  <a:gd name="T72" fmla="*/ 88 w 89"/>
                  <a:gd name="T73" fmla="*/ 128 h 1177"/>
                  <a:gd name="T74" fmla="*/ 72 w 89"/>
                  <a:gd name="T75" fmla="*/ 88 h 1177"/>
                  <a:gd name="T76" fmla="*/ 80 w 89"/>
                  <a:gd name="T77" fmla="*/ 72 h 1177"/>
                  <a:gd name="T78" fmla="*/ 72 w 89"/>
                  <a:gd name="T79" fmla="*/ 48 h 1177"/>
                  <a:gd name="T80" fmla="*/ 80 w 89"/>
                  <a:gd name="T81" fmla="*/ 16 h 1177"/>
                  <a:gd name="T82" fmla="*/ 72 w 89"/>
                  <a:gd name="T83" fmla="*/ 0 h 11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9" h="1177">
                    <a:moveTo>
                      <a:pt x="24" y="1176"/>
                    </a:moveTo>
                    <a:lnTo>
                      <a:pt x="0" y="1144"/>
                    </a:lnTo>
                    <a:lnTo>
                      <a:pt x="24" y="1120"/>
                    </a:lnTo>
                    <a:lnTo>
                      <a:pt x="8" y="1104"/>
                    </a:lnTo>
                    <a:lnTo>
                      <a:pt x="24" y="1088"/>
                    </a:lnTo>
                    <a:lnTo>
                      <a:pt x="8" y="1056"/>
                    </a:lnTo>
                    <a:lnTo>
                      <a:pt x="32" y="1024"/>
                    </a:lnTo>
                    <a:lnTo>
                      <a:pt x="8" y="992"/>
                    </a:lnTo>
                    <a:lnTo>
                      <a:pt x="32" y="960"/>
                    </a:lnTo>
                    <a:lnTo>
                      <a:pt x="16" y="936"/>
                    </a:lnTo>
                    <a:lnTo>
                      <a:pt x="32" y="896"/>
                    </a:lnTo>
                    <a:lnTo>
                      <a:pt x="24" y="872"/>
                    </a:lnTo>
                    <a:lnTo>
                      <a:pt x="40" y="840"/>
                    </a:lnTo>
                    <a:lnTo>
                      <a:pt x="24" y="824"/>
                    </a:lnTo>
                    <a:lnTo>
                      <a:pt x="48" y="784"/>
                    </a:lnTo>
                    <a:lnTo>
                      <a:pt x="32" y="760"/>
                    </a:lnTo>
                    <a:lnTo>
                      <a:pt x="48" y="712"/>
                    </a:lnTo>
                    <a:lnTo>
                      <a:pt x="32" y="688"/>
                    </a:lnTo>
                    <a:lnTo>
                      <a:pt x="48" y="648"/>
                    </a:lnTo>
                    <a:lnTo>
                      <a:pt x="40" y="616"/>
                    </a:lnTo>
                    <a:lnTo>
                      <a:pt x="56" y="584"/>
                    </a:lnTo>
                    <a:lnTo>
                      <a:pt x="48" y="552"/>
                    </a:lnTo>
                    <a:lnTo>
                      <a:pt x="64" y="520"/>
                    </a:lnTo>
                    <a:lnTo>
                      <a:pt x="48" y="496"/>
                    </a:lnTo>
                    <a:lnTo>
                      <a:pt x="64" y="456"/>
                    </a:lnTo>
                    <a:lnTo>
                      <a:pt x="48" y="432"/>
                    </a:lnTo>
                    <a:lnTo>
                      <a:pt x="72" y="400"/>
                    </a:lnTo>
                    <a:lnTo>
                      <a:pt x="56" y="368"/>
                    </a:lnTo>
                    <a:lnTo>
                      <a:pt x="72" y="344"/>
                    </a:lnTo>
                    <a:lnTo>
                      <a:pt x="56" y="312"/>
                    </a:lnTo>
                    <a:lnTo>
                      <a:pt x="80" y="288"/>
                    </a:lnTo>
                    <a:lnTo>
                      <a:pt x="64" y="264"/>
                    </a:lnTo>
                    <a:lnTo>
                      <a:pt x="80" y="232"/>
                    </a:lnTo>
                    <a:lnTo>
                      <a:pt x="64" y="216"/>
                    </a:lnTo>
                    <a:lnTo>
                      <a:pt x="88" y="176"/>
                    </a:lnTo>
                    <a:lnTo>
                      <a:pt x="72" y="152"/>
                    </a:lnTo>
                    <a:lnTo>
                      <a:pt x="88" y="128"/>
                    </a:lnTo>
                    <a:lnTo>
                      <a:pt x="72" y="88"/>
                    </a:lnTo>
                    <a:lnTo>
                      <a:pt x="80" y="72"/>
                    </a:lnTo>
                    <a:lnTo>
                      <a:pt x="72" y="48"/>
                    </a:lnTo>
                    <a:lnTo>
                      <a:pt x="80" y="16"/>
                    </a:lnTo>
                    <a:lnTo>
                      <a:pt x="72" y="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6" name="Freeform 27"/>
              <p:cNvSpPr>
                <a:spLocks/>
              </p:cNvSpPr>
              <p:nvPr/>
            </p:nvSpPr>
            <p:spPr bwMode="auto">
              <a:xfrm>
                <a:off x="1278356" y="4352853"/>
                <a:ext cx="61073" cy="626163"/>
              </a:xfrm>
              <a:custGeom>
                <a:avLst/>
                <a:gdLst>
                  <a:gd name="T0" fmla="*/ 104 w 105"/>
                  <a:gd name="T1" fmla="*/ 1200 h 1201"/>
                  <a:gd name="T2" fmla="*/ 16 w 105"/>
                  <a:gd name="T3" fmla="*/ 152 h 1201"/>
                  <a:gd name="T4" fmla="*/ 0 w 105"/>
                  <a:gd name="T5" fmla="*/ 0 h 1201"/>
                  <a:gd name="T6" fmla="*/ 0 w 105"/>
                  <a:gd name="T7" fmla="*/ 144 h 1201"/>
                  <a:gd name="T8" fmla="*/ 80 w 105"/>
                  <a:gd name="T9" fmla="*/ 1200 h 1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1201">
                    <a:moveTo>
                      <a:pt x="104" y="1200"/>
                    </a:moveTo>
                    <a:lnTo>
                      <a:pt x="16" y="152"/>
                    </a:lnTo>
                    <a:lnTo>
                      <a:pt x="0" y="0"/>
                    </a:lnTo>
                    <a:lnTo>
                      <a:pt x="0" y="144"/>
                    </a:lnTo>
                    <a:lnTo>
                      <a:pt x="80" y="120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7" name="Freeform 28"/>
              <p:cNvSpPr>
                <a:spLocks/>
              </p:cNvSpPr>
              <p:nvPr/>
            </p:nvSpPr>
            <p:spPr bwMode="auto">
              <a:xfrm>
                <a:off x="1269049" y="4340341"/>
                <a:ext cx="84339" cy="638675"/>
              </a:xfrm>
              <a:custGeom>
                <a:avLst/>
                <a:gdLst>
                  <a:gd name="T0" fmla="*/ 144 w 145"/>
                  <a:gd name="T1" fmla="*/ 1224 h 1225"/>
                  <a:gd name="T2" fmla="*/ 48 w 145"/>
                  <a:gd name="T3" fmla="*/ 168 h 1225"/>
                  <a:gd name="T4" fmla="*/ 24 w 145"/>
                  <a:gd name="T5" fmla="*/ 0 h 1225"/>
                  <a:gd name="T6" fmla="*/ 8 w 145"/>
                  <a:gd name="T7" fmla="*/ 0 h 1225"/>
                  <a:gd name="T8" fmla="*/ 0 w 145"/>
                  <a:gd name="T9" fmla="*/ 200 h 1225"/>
                  <a:gd name="T10" fmla="*/ 72 w 145"/>
                  <a:gd name="T11" fmla="*/ 1224 h 1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1225">
                    <a:moveTo>
                      <a:pt x="144" y="1224"/>
                    </a:moveTo>
                    <a:lnTo>
                      <a:pt x="48" y="168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0" y="200"/>
                    </a:lnTo>
                    <a:lnTo>
                      <a:pt x="72" y="1224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8" name="Freeform 29"/>
              <p:cNvSpPr>
                <a:spLocks/>
              </p:cNvSpPr>
              <p:nvPr/>
            </p:nvSpPr>
            <p:spPr bwMode="auto">
              <a:xfrm>
                <a:off x="1283009" y="4361195"/>
                <a:ext cx="75033" cy="609479"/>
              </a:xfrm>
              <a:custGeom>
                <a:avLst/>
                <a:gdLst>
                  <a:gd name="T0" fmla="*/ 128 w 129"/>
                  <a:gd name="T1" fmla="*/ 1168 h 1169"/>
                  <a:gd name="T2" fmla="*/ 96 w 129"/>
                  <a:gd name="T3" fmla="*/ 1144 h 1169"/>
                  <a:gd name="T4" fmla="*/ 120 w 129"/>
                  <a:gd name="T5" fmla="*/ 1112 h 1169"/>
                  <a:gd name="T6" fmla="*/ 88 w 129"/>
                  <a:gd name="T7" fmla="*/ 1096 h 1169"/>
                  <a:gd name="T8" fmla="*/ 112 w 129"/>
                  <a:gd name="T9" fmla="*/ 1064 h 1169"/>
                  <a:gd name="T10" fmla="*/ 88 w 129"/>
                  <a:gd name="T11" fmla="*/ 1048 h 1169"/>
                  <a:gd name="T12" fmla="*/ 112 w 129"/>
                  <a:gd name="T13" fmla="*/ 1016 h 1169"/>
                  <a:gd name="T14" fmla="*/ 80 w 129"/>
                  <a:gd name="T15" fmla="*/ 992 h 1169"/>
                  <a:gd name="T16" fmla="*/ 104 w 129"/>
                  <a:gd name="T17" fmla="*/ 960 h 1169"/>
                  <a:gd name="T18" fmla="*/ 72 w 129"/>
                  <a:gd name="T19" fmla="*/ 928 h 1169"/>
                  <a:gd name="T20" fmla="*/ 96 w 129"/>
                  <a:gd name="T21" fmla="*/ 888 h 1169"/>
                  <a:gd name="T22" fmla="*/ 72 w 129"/>
                  <a:gd name="T23" fmla="*/ 872 h 1169"/>
                  <a:gd name="T24" fmla="*/ 96 w 129"/>
                  <a:gd name="T25" fmla="*/ 832 h 1169"/>
                  <a:gd name="T26" fmla="*/ 64 w 129"/>
                  <a:gd name="T27" fmla="*/ 808 h 1169"/>
                  <a:gd name="T28" fmla="*/ 88 w 129"/>
                  <a:gd name="T29" fmla="*/ 768 h 1169"/>
                  <a:gd name="T30" fmla="*/ 64 w 129"/>
                  <a:gd name="T31" fmla="*/ 760 h 1169"/>
                  <a:gd name="T32" fmla="*/ 80 w 129"/>
                  <a:gd name="T33" fmla="*/ 720 h 1169"/>
                  <a:gd name="T34" fmla="*/ 56 w 129"/>
                  <a:gd name="T35" fmla="*/ 680 h 1169"/>
                  <a:gd name="T36" fmla="*/ 72 w 129"/>
                  <a:gd name="T37" fmla="*/ 656 h 1169"/>
                  <a:gd name="T38" fmla="*/ 56 w 129"/>
                  <a:gd name="T39" fmla="*/ 624 h 1169"/>
                  <a:gd name="T40" fmla="*/ 72 w 129"/>
                  <a:gd name="T41" fmla="*/ 600 h 1169"/>
                  <a:gd name="T42" fmla="*/ 48 w 129"/>
                  <a:gd name="T43" fmla="*/ 568 h 1169"/>
                  <a:gd name="T44" fmla="*/ 64 w 129"/>
                  <a:gd name="T45" fmla="*/ 536 h 1169"/>
                  <a:gd name="T46" fmla="*/ 40 w 129"/>
                  <a:gd name="T47" fmla="*/ 504 h 1169"/>
                  <a:gd name="T48" fmla="*/ 56 w 129"/>
                  <a:gd name="T49" fmla="*/ 480 h 1169"/>
                  <a:gd name="T50" fmla="*/ 32 w 129"/>
                  <a:gd name="T51" fmla="*/ 456 h 1169"/>
                  <a:gd name="T52" fmla="*/ 56 w 129"/>
                  <a:gd name="T53" fmla="*/ 416 h 1169"/>
                  <a:gd name="T54" fmla="*/ 32 w 129"/>
                  <a:gd name="T55" fmla="*/ 392 h 1169"/>
                  <a:gd name="T56" fmla="*/ 48 w 129"/>
                  <a:gd name="T57" fmla="*/ 360 h 1169"/>
                  <a:gd name="T58" fmla="*/ 24 w 129"/>
                  <a:gd name="T59" fmla="*/ 328 h 1169"/>
                  <a:gd name="T60" fmla="*/ 48 w 129"/>
                  <a:gd name="T61" fmla="*/ 288 h 1169"/>
                  <a:gd name="T62" fmla="*/ 16 w 129"/>
                  <a:gd name="T63" fmla="*/ 272 h 1169"/>
                  <a:gd name="T64" fmla="*/ 40 w 129"/>
                  <a:gd name="T65" fmla="*/ 248 h 1169"/>
                  <a:gd name="T66" fmla="*/ 16 w 129"/>
                  <a:gd name="T67" fmla="*/ 216 h 1169"/>
                  <a:gd name="T68" fmla="*/ 32 w 129"/>
                  <a:gd name="T69" fmla="*/ 192 h 1169"/>
                  <a:gd name="T70" fmla="*/ 16 w 129"/>
                  <a:gd name="T71" fmla="*/ 160 h 1169"/>
                  <a:gd name="T72" fmla="*/ 24 w 129"/>
                  <a:gd name="T73" fmla="*/ 128 h 1169"/>
                  <a:gd name="T74" fmla="*/ 8 w 129"/>
                  <a:gd name="T75" fmla="*/ 112 h 1169"/>
                  <a:gd name="T76" fmla="*/ 16 w 129"/>
                  <a:gd name="T77" fmla="*/ 80 h 1169"/>
                  <a:gd name="T78" fmla="*/ 8 w 129"/>
                  <a:gd name="T79" fmla="*/ 72 h 1169"/>
                  <a:gd name="T80" fmla="*/ 16 w 129"/>
                  <a:gd name="T81" fmla="*/ 48 h 1169"/>
                  <a:gd name="T82" fmla="*/ 0 w 129"/>
                  <a:gd name="T83" fmla="*/ 24 h 1169"/>
                  <a:gd name="T84" fmla="*/ 0 w 129"/>
                  <a:gd name="T85" fmla="*/ 0 h 1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9" h="1169">
                    <a:moveTo>
                      <a:pt x="128" y="1168"/>
                    </a:moveTo>
                    <a:lnTo>
                      <a:pt x="96" y="1144"/>
                    </a:lnTo>
                    <a:lnTo>
                      <a:pt x="120" y="1112"/>
                    </a:lnTo>
                    <a:lnTo>
                      <a:pt x="88" y="1096"/>
                    </a:lnTo>
                    <a:lnTo>
                      <a:pt x="112" y="1064"/>
                    </a:lnTo>
                    <a:lnTo>
                      <a:pt x="88" y="1048"/>
                    </a:lnTo>
                    <a:lnTo>
                      <a:pt x="112" y="1016"/>
                    </a:lnTo>
                    <a:lnTo>
                      <a:pt x="80" y="992"/>
                    </a:lnTo>
                    <a:lnTo>
                      <a:pt x="104" y="960"/>
                    </a:lnTo>
                    <a:lnTo>
                      <a:pt x="72" y="928"/>
                    </a:lnTo>
                    <a:lnTo>
                      <a:pt x="96" y="888"/>
                    </a:lnTo>
                    <a:lnTo>
                      <a:pt x="72" y="872"/>
                    </a:lnTo>
                    <a:lnTo>
                      <a:pt x="96" y="832"/>
                    </a:lnTo>
                    <a:lnTo>
                      <a:pt x="64" y="808"/>
                    </a:lnTo>
                    <a:lnTo>
                      <a:pt x="88" y="768"/>
                    </a:lnTo>
                    <a:lnTo>
                      <a:pt x="64" y="760"/>
                    </a:lnTo>
                    <a:lnTo>
                      <a:pt x="80" y="720"/>
                    </a:lnTo>
                    <a:lnTo>
                      <a:pt x="56" y="680"/>
                    </a:lnTo>
                    <a:lnTo>
                      <a:pt x="72" y="656"/>
                    </a:lnTo>
                    <a:lnTo>
                      <a:pt x="56" y="624"/>
                    </a:lnTo>
                    <a:lnTo>
                      <a:pt x="72" y="600"/>
                    </a:lnTo>
                    <a:lnTo>
                      <a:pt x="48" y="568"/>
                    </a:lnTo>
                    <a:lnTo>
                      <a:pt x="64" y="536"/>
                    </a:lnTo>
                    <a:lnTo>
                      <a:pt x="40" y="504"/>
                    </a:lnTo>
                    <a:lnTo>
                      <a:pt x="56" y="480"/>
                    </a:lnTo>
                    <a:lnTo>
                      <a:pt x="32" y="456"/>
                    </a:lnTo>
                    <a:lnTo>
                      <a:pt x="56" y="416"/>
                    </a:lnTo>
                    <a:lnTo>
                      <a:pt x="32" y="392"/>
                    </a:lnTo>
                    <a:lnTo>
                      <a:pt x="48" y="360"/>
                    </a:lnTo>
                    <a:lnTo>
                      <a:pt x="24" y="328"/>
                    </a:lnTo>
                    <a:lnTo>
                      <a:pt x="48" y="288"/>
                    </a:lnTo>
                    <a:lnTo>
                      <a:pt x="16" y="272"/>
                    </a:lnTo>
                    <a:lnTo>
                      <a:pt x="40" y="248"/>
                    </a:lnTo>
                    <a:lnTo>
                      <a:pt x="16" y="216"/>
                    </a:lnTo>
                    <a:lnTo>
                      <a:pt x="32" y="192"/>
                    </a:lnTo>
                    <a:lnTo>
                      <a:pt x="16" y="160"/>
                    </a:lnTo>
                    <a:lnTo>
                      <a:pt x="24" y="128"/>
                    </a:lnTo>
                    <a:lnTo>
                      <a:pt x="8" y="112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16" y="48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99" name="Freeform 30"/>
              <p:cNvSpPr>
                <a:spLocks/>
              </p:cNvSpPr>
              <p:nvPr/>
            </p:nvSpPr>
            <p:spPr bwMode="auto">
              <a:xfrm>
                <a:off x="1269049" y="4357024"/>
                <a:ext cx="56420" cy="613650"/>
              </a:xfrm>
              <a:custGeom>
                <a:avLst/>
                <a:gdLst>
                  <a:gd name="T0" fmla="*/ 72 w 97"/>
                  <a:gd name="T1" fmla="*/ 1176 h 1177"/>
                  <a:gd name="T2" fmla="*/ 96 w 97"/>
                  <a:gd name="T3" fmla="*/ 1152 h 1177"/>
                  <a:gd name="T4" fmla="*/ 72 w 97"/>
                  <a:gd name="T5" fmla="*/ 1128 h 1177"/>
                  <a:gd name="T6" fmla="*/ 88 w 97"/>
                  <a:gd name="T7" fmla="*/ 1112 h 1177"/>
                  <a:gd name="T8" fmla="*/ 64 w 97"/>
                  <a:gd name="T9" fmla="*/ 1088 h 1177"/>
                  <a:gd name="T10" fmla="*/ 88 w 97"/>
                  <a:gd name="T11" fmla="*/ 1056 h 1177"/>
                  <a:gd name="T12" fmla="*/ 64 w 97"/>
                  <a:gd name="T13" fmla="*/ 1032 h 1177"/>
                  <a:gd name="T14" fmla="*/ 80 w 97"/>
                  <a:gd name="T15" fmla="*/ 1000 h 1177"/>
                  <a:gd name="T16" fmla="*/ 64 w 97"/>
                  <a:gd name="T17" fmla="*/ 968 h 1177"/>
                  <a:gd name="T18" fmla="*/ 80 w 97"/>
                  <a:gd name="T19" fmla="*/ 944 h 1177"/>
                  <a:gd name="T20" fmla="*/ 56 w 97"/>
                  <a:gd name="T21" fmla="*/ 904 h 1177"/>
                  <a:gd name="T22" fmla="*/ 72 w 97"/>
                  <a:gd name="T23" fmla="*/ 880 h 1177"/>
                  <a:gd name="T24" fmla="*/ 48 w 97"/>
                  <a:gd name="T25" fmla="*/ 848 h 1177"/>
                  <a:gd name="T26" fmla="*/ 72 w 97"/>
                  <a:gd name="T27" fmla="*/ 832 h 1177"/>
                  <a:gd name="T28" fmla="*/ 48 w 97"/>
                  <a:gd name="T29" fmla="*/ 784 h 1177"/>
                  <a:gd name="T30" fmla="*/ 64 w 97"/>
                  <a:gd name="T31" fmla="*/ 760 h 1177"/>
                  <a:gd name="T32" fmla="*/ 40 w 97"/>
                  <a:gd name="T33" fmla="*/ 720 h 1177"/>
                  <a:gd name="T34" fmla="*/ 56 w 97"/>
                  <a:gd name="T35" fmla="*/ 696 h 1177"/>
                  <a:gd name="T36" fmla="*/ 40 w 97"/>
                  <a:gd name="T37" fmla="*/ 648 h 1177"/>
                  <a:gd name="T38" fmla="*/ 56 w 97"/>
                  <a:gd name="T39" fmla="*/ 616 h 1177"/>
                  <a:gd name="T40" fmla="*/ 32 w 97"/>
                  <a:gd name="T41" fmla="*/ 584 h 1177"/>
                  <a:gd name="T42" fmla="*/ 48 w 97"/>
                  <a:gd name="T43" fmla="*/ 552 h 1177"/>
                  <a:gd name="T44" fmla="*/ 24 w 97"/>
                  <a:gd name="T45" fmla="*/ 520 h 1177"/>
                  <a:gd name="T46" fmla="*/ 48 w 97"/>
                  <a:gd name="T47" fmla="*/ 496 h 1177"/>
                  <a:gd name="T48" fmla="*/ 24 w 97"/>
                  <a:gd name="T49" fmla="*/ 456 h 1177"/>
                  <a:gd name="T50" fmla="*/ 40 w 97"/>
                  <a:gd name="T51" fmla="*/ 432 h 1177"/>
                  <a:gd name="T52" fmla="*/ 24 w 97"/>
                  <a:gd name="T53" fmla="*/ 400 h 1177"/>
                  <a:gd name="T54" fmla="*/ 32 w 97"/>
                  <a:gd name="T55" fmla="*/ 368 h 1177"/>
                  <a:gd name="T56" fmla="*/ 16 w 97"/>
                  <a:gd name="T57" fmla="*/ 344 h 1177"/>
                  <a:gd name="T58" fmla="*/ 32 w 97"/>
                  <a:gd name="T59" fmla="*/ 312 h 1177"/>
                  <a:gd name="T60" fmla="*/ 8 w 97"/>
                  <a:gd name="T61" fmla="*/ 288 h 1177"/>
                  <a:gd name="T62" fmla="*/ 24 w 97"/>
                  <a:gd name="T63" fmla="*/ 264 h 1177"/>
                  <a:gd name="T64" fmla="*/ 8 w 97"/>
                  <a:gd name="T65" fmla="*/ 240 h 1177"/>
                  <a:gd name="T66" fmla="*/ 24 w 97"/>
                  <a:gd name="T67" fmla="*/ 216 h 1177"/>
                  <a:gd name="T68" fmla="*/ 0 w 97"/>
                  <a:gd name="T69" fmla="*/ 176 h 1177"/>
                  <a:gd name="T70" fmla="*/ 16 w 97"/>
                  <a:gd name="T71" fmla="*/ 152 h 1177"/>
                  <a:gd name="T72" fmla="*/ 0 w 97"/>
                  <a:gd name="T73" fmla="*/ 128 h 1177"/>
                  <a:gd name="T74" fmla="*/ 16 w 97"/>
                  <a:gd name="T75" fmla="*/ 88 h 1177"/>
                  <a:gd name="T76" fmla="*/ 0 w 97"/>
                  <a:gd name="T77" fmla="*/ 80 h 1177"/>
                  <a:gd name="T78" fmla="*/ 16 w 97"/>
                  <a:gd name="T79" fmla="*/ 48 h 1177"/>
                  <a:gd name="T80" fmla="*/ 8 w 97"/>
                  <a:gd name="T81" fmla="*/ 16 h 1177"/>
                  <a:gd name="T82" fmla="*/ 16 w 97"/>
                  <a:gd name="T83" fmla="*/ 0 h 11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7" h="1177">
                    <a:moveTo>
                      <a:pt x="72" y="1176"/>
                    </a:moveTo>
                    <a:lnTo>
                      <a:pt x="96" y="1152"/>
                    </a:lnTo>
                    <a:lnTo>
                      <a:pt x="72" y="1128"/>
                    </a:lnTo>
                    <a:lnTo>
                      <a:pt x="88" y="1112"/>
                    </a:lnTo>
                    <a:lnTo>
                      <a:pt x="64" y="1088"/>
                    </a:lnTo>
                    <a:lnTo>
                      <a:pt x="88" y="1056"/>
                    </a:lnTo>
                    <a:lnTo>
                      <a:pt x="64" y="1032"/>
                    </a:lnTo>
                    <a:lnTo>
                      <a:pt x="80" y="1000"/>
                    </a:lnTo>
                    <a:lnTo>
                      <a:pt x="64" y="968"/>
                    </a:lnTo>
                    <a:lnTo>
                      <a:pt x="80" y="944"/>
                    </a:lnTo>
                    <a:lnTo>
                      <a:pt x="56" y="904"/>
                    </a:lnTo>
                    <a:lnTo>
                      <a:pt x="72" y="880"/>
                    </a:lnTo>
                    <a:lnTo>
                      <a:pt x="48" y="848"/>
                    </a:lnTo>
                    <a:lnTo>
                      <a:pt x="72" y="832"/>
                    </a:lnTo>
                    <a:lnTo>
                      <a:pt x="48" y="784"/>
                    </a:lnTo>
                    <a:lnTo>
                      <a:pt x="64" y="760"/>
                    </a:lnTo>
                    <a:lnTo>
                      <a:pt x="40" y="720"/>
                    </a:lnTo>
                    <a:lnTo>
                      <a:pt x="56" y="696"/>
                    </a:lnTo>
                    <a:lnTo>
                      <a:pt x="40" y="648"/>
                    </a:lnTo>
                    <a:lnTo>
                      <a:pt x="56" y="616"/>
                    </a:lnTo>
                    <a:lnTo>
                      <a:pt x="32" y="584"/>
                    </a:lnTo>
                    <a:lnTo>
                      <a:pt x="48" y="552"/>
                    </a:lnTo>
                    <a:lnTo>
                      <a:pt x="24" y="520"/>
                    </a:lnTo>
                    <a:lnTo>
                      <a:pt x="48" y="496"/>
                    </a:lnTo>
                    <a:lnTo>
                      <a:pt x="24" y="456"/>
                    </a:lnTo>
                    <a:lnTo>
                      <a:pt x="40" y="432"/>
                    </a:lnTo>
                    <a:lnTo>
                      <a:pt x="24" y="400"/>
                    </a:lnTo>
                    <a:lnTo>
                      <a:pt x="32" y="368"/>
                    </a:lnTo>
                    <a:lnTo>
                      <a:pt x="16" y="344"/>
                    </a:lnTo>
                    <a:lnTo>
                      <a:pt x="32" y="312"/>
                    </a:lnTo>
                    <a:lnTo>
                      <a:pt x="8" y="288"/>
                    </a:lnTo>
                    <a:lnTo>
                      <a:pt x="24" y="264"/>
                    </a:lnTo>
                    <a:lnTo>
                      <a:pt x="8" y="240"/>
                    </a:lnTo>
                    <a:lnTo>
                      <a:pt x="24" y="216"/>
                    </a:lnTo>
                    <a:lnTo>
                      <a:pt x="0" y="176"/>
                    </a:lnTo>
                    <a:lnTo>
                      <a:pt x="16" y="152"/>
                    </a:lnTo>
                    <a:lnTo>
                      <a:pt x="0" y="128"/>
                    </a:lnTo>
                    <a:lnTo>
                      <a:pt x="16" y="88"/>
                    </a:lnTo>
                    <a:lnTo>
                      <a:pt x="0" y="80"/>
                    </a:lnTo>
                    <a:lnTo>
                      <a:pt x="16" y="48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0" name="Freeform 31"/>
              <p:cNvSpPr>
                <a:spLocks/>
              </p:cNvSpPr>
              <p:nvPr/>
            </p:nvSpPr>
            <p:spPr bwMode="auto">
              <a:xfrm>
                <a:off x="822342" y="4323657"/>
                <a:ext cx="656683" cy="25547"/>
              </a:xfrm>
              <a:custGeom>
                <a:avLst/>
                <a:gdLst>
                  <a:gd name="T0" fmla="*/ 0 w 1129"/>
                  <a:gd name="T1" fmla="*/ 48 h 49"/>
                  <a:gd name="T2" fmla="*/ 1128 w 1129"/>
                  <a:gd name="T3" fmla="*/ 32 h 49"/>
                  <a:gd name="T4" fmla="*/ 1128 w 1129"/>
                  <a:gd name="T5" fmla="*/ 8 h 49"/>
                  <a:gd name="T6" fmla="*/ 840 w 1129"/>
                  <a:gd name="T7" fmla="*/ 0 h 49"/>
                  <a:gd name="T8" fmla="*/ 304 w 1129"/>
                  <a:gd name="T9" fmla="*/ 0 h 49"/>
                  <a:gd name="T10" fmla="*/ 0 w 1129"/>
                  <a:gd name="T11" fmla="*/ 32 h 49"/>
                  <a:gd name="T12" fmla="*/ 0 w 1129"/>
                  <a:gd name="T13" fmla="*/ 48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9" h="49">
                    <a:moveTo>
                      <a:pt x="0" y="48"/>
                    </a:moveTo>
                    <a:lnTo>
                      <a:pt x="1128" y="32"/>
                    </a:lnTo>
                    <a:lnTo>
                      <a:pt x="1128" y="8"/>
                    </a:lnTo>
                    <a:lnTo>
                      <a:pt x="840" y="0"/>
                    </a:lnTo>
                    <a:lnTo>
                      <a:pt x="304" y="0"/>
                    </a:lnTo>
                    <a:lnTo>
                      <a:pt x="0" y="32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1" name="Freeform 32"/>
              <p:cNvSpPr>
                <a:spLocks/>
              </p:cNvSpPr>
              <p:nvPr/>
            </p:nvSpPr>
            <p:spPr bwMode="auto">
              <a:xfrm>
                <a:off x="845608" y="4327828"/>
                <a:ext cx="591539" cy="17205"/>
              </a:xfrm>
              <a:custGeom>
                <a:avLst/>
                <a:gdLst>
                  <a:gd name="T0" fmla="*/ 0 w 1017"/>
                  <a:gd name="T1" fmla="*/ 32 h 33"/>
                  <a:gd name="T2" fmla="*/ 1016 w 1017"/>
                  <a:gd name="T3" fmla="*/ 8 h 33"/>
                  <a:gd name="T4" fmla="*/ 752 w 1017"/>
                  <a:gd name="T5" fmla="*/ 0 h 33"/>
                  <a:gd name="T6" fmla="*/ 272 w 1017"/>
                  <a:gd name="T7" fmla="*/ 8 h 33"/>
                  <a:gd name="T8" fmla="*/ 0 w 1017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7" h="33">
                    <a:moveTo>
                      <a:pt x="0" y="32"/>
                    </a:moveTo>
                    <a:lnTo>
                      <a:pt x="1016" y="8"/>
                    </a:lnTo>
                    <a:lnTo>
                      <a:pt x="752" y="0"/>
                    </a:lnTo>
                    <a:lnTo>
                      <a:pt x="272" y="8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2" name="Freeform 33"/>
              <p:cNvSpPr>
                <a:spLocks/>
              </p:cNvSpPr>
              <p:nvPr/>
            </p:nvSpPr>
            <p:spPr bwMode="auto">
              <a:xfrm>
                <a:off x="901446" y="4256922"/>
                <a:ext cx="498474" cy="67256"/>
              </a:xfrm>
              <a:custGeom>
                <a:avLst/>
                <a:gdLst>
                  <a:gd name="T0" fmla="*/ 176 w 857"/>
                  <a:gd name="T1" fmla="*/ 128 h 129"/>
                  <a:gd name="T2" fmla="*/ 0 w 857"/>
                  <a:gd name="T3" fmla="*/ 24 h 129"/>
                  <a:gd name="T4" fmla="*/ 16 w 857"/>
                  <a:gd name="T5" fmla="*/ 24 h 129"/>
                  <a:gd name="T6" fmla="*/ 256 w 857"/>
                  <a:gd name="T7" fmla="*/ 80 h 129"/>
                  <a:gd name="T8" fmla="*/ 608 w 857"/>
                  <a:gd name="T9" fmla="*/ 80 h 129"/>
                  <a:gd name="T10" fmla="*/ 832 w 857"/>
                  <a:gd name="T11" fmla="*/ 0 h 129"/>
                  <a:gd name="T12" fmla="*/ 856 w 857"/>
                  <a:gd name="T13" fmla="*/ 0 h 129"/>
                  <a:gd name="T14" fmla="*/ 696 w 857"/>
                  <a:gd name="T15" fmla="*/ 128 h 129"/>
                  <a:gd name="T16" fmla="*/ 176 w 857"/>
                  <a:gd name="T17" fmla="*/ 128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7" h="129">
                    <a:moveTo>
                      <a:pt x="176" y="128"/>
                    </a:moveTo>
                    <a:lnTo>
                      <a:pt x="0" y="24"/>
                    </a:lnTo>
                    <a:lnTo>
                      <a:pt x="16" y="24"/>
                    </a:lnTo>
                    <a:lnTo>
                      <a:pt x="256" y="80"/>
                    </a:lnTo>
                    <a:lnTo>
                      <a:pt x="608" y="80"/>
                    </a:lnTo>
                    <a:lnTo>
                      <a:pt x="832" y="0"/>
                    </a:lnTo>
                    <a:lnTo>
                      <a:pt x="856" y="0"/>
                    </a:lnTo>
                    <a:lnTo>
                      <a:pt x="696" y="128"/>
                    </a:lnTo>
                    <a:lnTo>
                      <a:pt x="176" y="128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3" name="Freeform 34"/>
              <p:cNvSpPr>
                <a:spLocks/>
              </p:cNvSpPr>
              <p:nvPr/>
            </p:nvSpPr>
            <p:spPr bwMode="auto">
              <a:xfrm>
                <a:off x="929365" y="4261093"/>
                <a:ext cx="451942" cy="67256"/>
              </a:xfrm>
              <a:custGeom>
                <a:avLst/>
                <a:gdLst>
                  <a:gd name="T0" fmla="*/ 160 w 777"/>
                  <a:gd name="T1" fmla="*/ 128 h 129"/>
                  <a:gd name="T2" fmla="*/ 0 w 777"/>
                  <a:gd name="T3" fmla="*/ 40 h 129"/>
                  <a:gd name="T4" fmla="*/ 200 w 777"/>
                  <a:gd name="T5" fmla="*/ 80 h 129"/>
                  <a:gd name="T6" fmla="*/ 568 w 777"/>
                  <a:gd name="T7" fmla="*/ 80 h 129"/>
                  <a:gd name="T8" fmla="*/ 776 w 777"/>
                  <a:gd name="T9" fmla="*/ 0 h 129"/>
                  <a:gd name="T10" fmla="*/ 624 w 777"/>
                  <a:gd name="T11" fmla="*/ 120 h 129"/>
                  <a:gd name="T12" fmla="*/ 160 w 777"/>
                  <a:gd name="T13" fmla="*/ 128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7" h="129">
                    <a:moveTo>
                      <a:pt x="160" y="128"/>
                    </a:moveTo>
                    <a:lnTo>
                      <a:pt x="0" y="40"/>
                    </a:lnTo>
                    <a:lnTo>
                      <a:pt x="200" y="80"/>
                    </a:lnTo>
                    <a:lnTo>
                      <a:pt x="568" y="80"/>
                    </a:lnTo>
                    <a:lnTo>
                      <a:pt x="776" y="0"/>
                    </a:lnTo>
                    <a:lnTo>
                      <a:pt x="624" y="120"/>
                    </a:lnTo>
                    <a:lnTo>
                      <a:pt x="160" y="1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4" name="Freeform 35"/>
              <p:cNvSpPr>
                <a:spLocks/>
              </p:cNvSpPr>
              <p:nvPr/>
            </p:nvSpPr>
            <p:spPr bwMode="auto">
              <a:xfrm>
                <a:off x="947978" y="4269435"/>
                <a:ext cx="424023" cy="58915"/>
              </a:xfrm>
              <a:custGeom>
                <a:avLst/>
                <a:gdLst>
                  <a:gd name="T0" fmla="*/ 0 w 729"/>
                  <a:gd name="T1" fmla="*/ 32 h 113"/>
                  <a:gd name="T2" fmla="*/ 16 w 729"/>
                  <a:gd name="T3" fmla="*/ 48 h 113"/>
                  <a:gd name="T4" fmla="*/ 56 w 729"/>
                  <a:gd name="T5" fmla="*/ 40 h 113"/>
                  <a:gd name="T6" fmla="*/ 64 w 729"/>
                  <a:gd name="T7" fmla="*/ 72 h 113"/>
                  <a:gd name="T8" fmla="*/ 112 w 729"/>
                  <a:gd name="T9" fmla="*/ 56 h 113"/>
                  <a:gd name="T10" fmla="*/ 120 w 729"/>
                  <a:gd name="T11" fmla="*/ 112 h 113"/>
                  <a:gd name="T12" fmla="*/ 160 w 729"/>
                  <a:gd name="T13" fmla="*/ 64 h 113"/>
                  <a:gd name="T14" fmla="*/ 184 w 729"/>
                  <a:gd name="T15" fmla="*/ 112 h 113"/>
                  <a:gd name="T16" fmla="*/ 224 w 729"/>
                  <a:gd name="T17" fmla="*/ 64 h 113"/>
                  <a:gd name="T18" fmla="*/ 256 w 729"/>
                  <a:gd name="T19" fmla="*/ 104 h 113"/>
                  <a:gd name="T20" fmla="*/ 296 w 729"/>
                  <a:gd name="T21" fmla="*/ 64 h 113"/>
                  <a:gd name="T22" fmla="*/ 328 w 729"/>
                  <a:gd name="T23" fmla="*/ 104 h 113"/>
                  <a:gd name="T24" fmla="*/ 368 w 729"/>
                  <a:gd name="T25" fmla="*/ 64 h 113"/>
                  <a:gd name="T26" fmla="*/ 408 w 729"/>
                  <a:gd name="T27" fmla="*/ 104 h 113"/>
                  <a:gd name="T28" fmla="*/ 456 w 729"/>
                  <a:gd name="T29" fmla="*/ 64 h 113"/>
                  <a:gd name="T30" fmla="*/ 496 w 729"/>
                  <a:gd name="T31" fmla="*/ 104 h 113"/>
                  <a:gd name="T32" fmla="*/ 544 w 729"/>
                  <a:gd name="T33" fmla="*/ 64 h 113"/>
                  <a:gd name="T34" fmla="*/ 600 w 729"/>
                  <a:gd name="T35" fmla="*/ 104 h 113"/>
                  <a:gd name="T36" fmla="*/ 608 w 729"/>
                  <a:gd name="T37" fmla="*/ 40 h 113"/>
                  <a:gd name="T38" fmla="*/ 656 w 729"/>
                  <a:gd name="T39" fmla="*/ 56 h 113"/>
                  <a:gd name="T40" fmla="*/ 664 w 729"/>
                  <a:gd name="T41" fmla="*/ 24 h 113"/>
                  <a:gd name="T42" fmla="*/ 696 w 729"/>
                  <a:gd name="T43" fmla="*/ 24 h 113"/>
                  <a:gd name="T44" fmla="*/ 704 w 729"/>
                  <a:gd name="T45" fmla="*/ 0 h 113"/>
                  <a:gd name="T46" fmla="*/ 728 w 729"/>
                  <a:gd name="T47" fmla="*/ 0 h 1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9" h="113">
                    <a:moveTo>
                      <a:pt x="0" y="32"/>
                    </a:moveTo>
                    <a:lnTo>
                      <a:pt x="16" y="48"/>
                    </a:lnTo>
                    <a:lnTo>
                      <a:pt x="56" y="40"/>
                    </a:lnTo>
                    <a:lnTo>
                      <a:pt x="64" y="72"/>
                    </a:lnTo>
                    <a:lnTo>
                      <a:pt x="112" y="56"/>
                    </a:lnTo>
                    <a:lnTo>
                      <a:pt x="120" y="112"/>
                    </a:lnTo>
                    <a:lnTo>
                      <a:pt x="160" y="64"/>
                    </a:lnTo>
                    <a:lnTo>
                      <a:pt x="184" y="112"/>
                    </a:lnTo>
                    <a:lnTo>
                      <a:pt x="224" y="64"/>
                    </a:lnTo>
                    <a:lnTo>
                      <a:pt x="256" y="104"/>
                    </a:lnTo>
                    <a:lnTo>
                      <a:pt x="296" y="64"/>
                    </a:lnTo>
                    <a:lnTo>
                      <a:pt x="328" y="104"/>
                    </a:lnTo>
                    <a:lnTo>
                      <a:pt x="368" y="64"/>
                    </a:lnTo>
                    <a:lnTo>
                      <a:pt x="408" y="104"/>
                    </a:lnTo>
                    <a:lnTo>
                      <a:pt x="456" y="64"/>
                    </a:lnTo>
                    <a:lnTo>
                      <a:pt x="496" y="104"/>
                    </a:lnTo>
                    <a:lnTo>
                      <a:pt x="544" y="64"/>
                    </a:lnTo>
                    <a:lnTo>
                      <a:pt x="600" y="104"/>
                    </a:lnTo>
                    <a:lnTo>
                      <a:pt x="608" y="40"/>
                    </a:lnTo>
                    <a:lnTo>
                      <a:pt x="656" y="56"/>
                    </a:lnTo>
                    <a:lnTo>
                      <a:pt x="664" y="24"/>
                    </a:lnTo>
                    <a:lnTo>
                      <a:pt x="696" y="24"/>
                    </a:lnTo>
                    <a:lnTo>
                      <a:pt x="704" y="0"/>
                    </a:lnTo>
                    <a:lnTo>
                      <a:pt x="728" y="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5" name="Freeform 36"/>
              <p:cNvSpPr>
                <a:spLocks/>
              </p:cNvSpPr>
              <p:nvPr/>
            </p:nvSpPr>
            <p:spPr bwMode="auto">
              <a:xfrm>
                <a:off x="868874" y="4327828"/>
                <a:ext cx="526394" cy="13034"/>
              </a:xfrm>
              <a:custGeom>
                <a:avLst/>
                <a:gdLst>
                  <a:gd name="T0" fmla="*/ 0 w 905"/>
                  <a:gd name="T1" fmla="*/ 24 h 25"/>
                  <a:gd name="T2" fmla="*/ 32 w 905"/>
                  <a:gd name="T3" fmla="*/ 24 h 25"/>
                  <a:gd name="T4" fmla="*/ 56 w 905"/>
                  <a:gd name="T5" fmla="*/ 16 h 25"/>
                  <a:gd name="T6" fmla="*/ 72 w 905"/>
                  <a:gd name="T7" fmla="*/ 24 h 25"/>
                  <a:gd name="T8" fmla="*/ 104 w 905"/>
                  <a:gd name="T9" fmla="*/ 16 h 25"/>
                  <a:gd name="T10" fmla="*/ 120 w 905"/>
                  <a:gd name="T11" fmla="*/ 24 h 25"/>
                  <a:gd name="T12" fmla="*/ 152 w 905"/>
                  <a:gd name="T13" fmla="*/ 8 h 25"/>
                  <a:gd name="T14" fmla="*/ 184 w 905"/>
                  <a:gd name="T15" fmla="*/ 24 h 25"/>
                  <a:gd name="T16" fmla="*/ 200 w 905"/>
                  <a:gd name="T17" fmla="*/ 8 h 25"/>
                  <a:gd name="T18" fmla="*/ 224 w 905"/>
                  <a:gd name="T19" fmla="*/ 24 h 25"/>
                  <a:gd name="T20" fmla="*/ 240 w 905"/>
                  <a:gd name="T21" fmla="*/ 8 h 25"/>
                  <a:gd name="T22" fmla="*/ 272 w 905"/>
                  <a:gd name="T23" fmla="*/ 24 h 25"/>
                  <a:gd name="T24" fmla="*/ 304 w 905"/>
                  <a:gd name="T25" fmla="*/ 0 h 25"/>
                  <a:gd name="T26" fmla="*/ 320 w 905"/>
                  <a:gd name="T27" fmla="*/ 24 h 25"/>
                  <a:gd name="T28" fmla="*/ 352 w 905"/>
                  <a:gd name="T29" fmla="*/ 0 h 25"/>
                  <a:gd name="T30" fmla="*/ 368 w 905"/>
                  <a:gd name="T31" fmla="*/ 16 h 25"/>
                  <a:gd name="T32" fmla="*/ 392 w 905"/>
                  <a:gd name="T33" fmla="*/ 0 h 25"/>
                  <a:gd name="T34" fmla="*/ 416 w 905"/>
                  <a:gd name="T35" fmla="*/ 16 h 25"/>
                  <a:gd name="T36" fmla="*/ 448 w 905"/>
                  <a:gd name="T37" fmla="*/ 0 h 25"/>
                  <a:gd name="T38" fmla="*/ 464 w 905"/>
                  <a:gd name="T39" fmla="*/ 16 h 25"/>
                  <a:gd name="T40" fmla="*/ 496 w 905"/>
                  <a:gd name="T41" fmla="*/ 0 h 25"/>
                  <a:gd name="T42" fmla="*/ 520 w 905"/>
                  <a:gd name="T43" fmla="*/ 16 h 25"/>
                  <a:gd name="T44" fmla="*/ 552 w 905"/>
                  <a:gd name="T45" fmla="*/ 0 h 25"/>
                  <a:gd name="T46" fmla="*/ 568 w 905"/>
                  <a:gd name="T47" fmla="*/ 16 h 25"/>
                  <a:gd name="T48" fmla="*/ 608 w 905"/>
                  <a:gd name="T49" fmla="*/ 0 h 25"/>
                  <a:gd name="T50" fmla="*/ 632 w 905"/>
                  <a:gd name="T51" fmla="*/ 16 h 25"/>
                  <a:gd name="T52" fmla="*/ 656 w 905"/>
                  <a:gd name="T53" fmla="*/ 0 h 25"/>
                  <a:gd name="T54" fmla="*/ 688 w 905"/>
                  <a:gd name="T55" fmla="*/ 16 h 25"/>
                  <a:gd name="T56" fmla="*/ 712 w 905"/>
                  <a:gd name="T57" fmla="*/ 0 h 25"/>
                  <a:gd name="T58" fmla="*/ 744 w 905"/>
                  <a:gd name="T59" fmla="*/ 16 h 25"/>
                  <a:gd name="T60" fmla="*/ 768 w 905"/>
                  <a:gd name="T61" fmla="*/ 0 h 25"/>
                  <a:gd name="T62" fmla="*/ 792 w 905"/>
                  <a:gd name="T63" fmla="*/ 16 h 25"/>
                  <a:gd name="T64" fmla="*/ 816 w 905"/>
                  <a:gd name="T65" fmla="*/ 0 h 25"/>
                  <a:gd name="T66" fmla="*/ 840 w 905"/>
                  <a:gd name="T67" fmla="*/ 8 h 25"/>
                  <a:gd name="T68" fmla="*/ 856 w 905"/>
                  <a:gd name="T69" fmla="*/ 0 h 25"/>
                  <a:gd name="T70" fmla="*/ 880 w 905"/>
                  <a:gd name="T71" fmla="*/ 8 h 25"/>
                  <a:gd name="T72" fmla="*/ 904 w 905"/>
                  <a:gd name="T73" fmla="*/ 8 h 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05" h="25">
                    <a:moveTo>
                      <a:pt x="0" y="24"/>
                    </a:moveTo>
                    <a:lnTo>
                      <a:pt x="32" y="24"/>
                    </a:lnTo>
                    <a:lnTo>
                      <a:pt x="56" y="16"/>
                    </a:lnTo>
                    <a:lnTo>
                      <a:pt x="72" y="24"/>
                    </a:lnTo>
                    <a:lnTo>
                      <a:pt x="104" y="16"/>
                    </a:lnTo>
                    <a:lnTo>
                      <a:pt x="120" y="24"/>
                    </a:lnTo>
                    <a:lnTo>
                      <a:pt x="152" y="8"/>
                    </a:lnTo>
                    <a:lnTo>
                      <a:pt x="184" y="24"/>
                    </a:lnTo>
                    <a:lnTo>
                      <a:pt x="200" y="8"/>
                    </a:lnTo>
                    <a:lnTo>
                      <a:pt x="224" y="24"/>
                    </a:lnTo>
                    <a:lnTo>
                      <a:pt x="240" y="8"/>
                    </a:lnTo>
                    <a:lnTo>
                      <a:pt x="272" y="24"/>
                    </a:lnTo>
                    <a:lnTo>
                      <a:pt x="304" y="0"/>
                    </a:lnTo>
                    <a:lnTo>
                      <a:pt x="320" y="24"/>
                    </a:lnTo>
                    <a:lnTo>
                      <a:pt x="352" y="0"/>
                    </a:lnTo>
                    <a:lnTo>
                      <a:pt x="368" y="16"/>
                    </a:lnTo>
                    <a:lnTo>
                      <a:pt x="392" y="0"/>
                    </a:lnTo>
                    <a:lnTo>
                      <a:pt x="416" y="16"/>
                    </a:lnTo>
                    <a:lnTo>
                      <a:pt x="448" y="0"/>
                    </a:lnTo>
                    <a:lnTo>
                      <a:pt x="464" y="16"/>
                    </a:lnTo>
                    <a:lnTo>
                      <a:pt x="496" y="0"/>
                    </a:lnTo>
                    <a:lnTo>
                      <a:pt x="520" y="16"/>
                    </a:lnTo>
                    <a:lnTo>
                      <a:pt x="552" y="0"/>
                    </a:lnTo>
                    <a:lnTo>
                      <a:pt x="568" y="16"/>
                    </a:lnTo>
                    <a:lnTo>
                      <a:pt x="608" y="0"/>
                    </a:lnTo>
                    <a:lnTo>
                      <a:pt x="632" y="16"/>
                    </a:lnTo>
                    <a:lnTo>
                      <a:pt x="656" y="0"/>
                    </a:lnTo>
                    <a:lnTo>
                      <a:pt x="688" y="16"/>
                    </a:lnTo>
                    <a:lnTo>
                      <a:pt x="712" y="0"/>
                    </a:lnTo>
                    <a:lnTo>
                      <a:pt x="744" y="16"/>
                    </a:lnTo>
                    <a:lnTo>
                      <a:pt x="768" y="0"/>
                    </a:lnTo>
                    <a:lnTo>
                      <a:pt x="792" y="16"/>
                    </a:lnTo>
                    <a:lnTo>
                      <a:pt x="816" y="0"/>
                    </a:lnTo>
                    <a:lnTo>
                      <a:pt x="840" y="8"/>
                    </a:lnTo>
                    <a:lnTo>
                      <a:pt x="856" y="0"/>
                    </a:lnTo>
                    <a:lnTo>
                      <a:pt x="880" y="8"/>
                    </a:lnTo>
                    <a:lnTo>
                      <a:pt x="904" y="8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06" name="AutoShape 37"/>
              <p:cNvSpPr>
                <a:spLocks noChangeArrowheads="1"/>
              </p:cNvSpPr>
              <p:nvPr/>
            </p:nvSpPr>
            <p:spPr bwMode="auto">
              <a:xfrm>
                <a:off x="940998" y="4350768"/>
                <a:ext cx="4653" cy="50051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207" name="Oval 38"/>
              <p:cNvSpPr>
                <a:spLocks noChangeArrowheads="1"/>
              </p:cNvSpPr>
              <p:nvPr/>
            </p:nvSpPr>
            <p:spPr bwMode="auto">
              <a:xfrm>
                <a:off x="936345" y="4404990"/>
                <a:ext cx="9306" cy="417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208" name="AutoShape 39"/>
              <p:cNvSpPr>
                <a:spLocks noChangeArrowheads="1"/>
              </p:cNvSpPr>
              <p:nvPr/>
            </p:nvSpPr>
            <p:spPr bwMode="auto">
              <a:xfrm>
                <a:off x="1075941" y="4346597"/>
                <a:ext cx="4653" cy="54222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209" name="Oval 40"/>
              <p:cNvSpPr>
                <a:spLocks noChangeArrowheads="1"/>
              </p:cNvSpPr>
              <p:nvPr/>
            </p:nvSpPr>
            <p:spPr bwMode="auto">
              <a:xfrm>
                <a:off x="1066635" y="4400819"/>
                <a:ext cx="13960" cy="417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1pPr>
                <a:lvl2pPr marL="742950" indent="-28575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2pPr>
                <a:lvl3pPr marL="11430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3pPr>
                <a:lvl4pPr marL="16002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4pPr>
                <a:lvl5pPr marL="2057400" indent="-228600" eaLnBrk="0" hangingPunct="0"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000000"/>
                    </a:solidFill>
                    <a:latin typeface="Gill Sans"/>
                    <a:ea typeface="ヒラギノ角ゴ ProN W3"/>
                    <a:cs typeface="ヒラギノ角ゴ ProN W3"/>
                    <a:sym typeface="Gill Sans"/>
                  </a:defRPr>
                </a:lvl9pPr>
              </a:lstStyle>
              <a:p>
                <a:pPr eaLnBrk="1" hangingPunct="1"/>
                <a:endParaRPr lang="en-GB" altLang="da-DK"/>
              </a:p>
            </p:txBody>
          </p:sp>
          <p:sp>
            <p:nvSpPr>
              <p:cNvPr id="6210" name="Freeform 41"/>
              <p:cNvSpPr>
                <a:spLocks/>
              </p:cNvSpPr>
              <p:nvPr/>
            </p:nvSpPr>
            <p:spPr bwMode="auto">
              <a:xfrm>
                <a:off x="426819" y="4361195"/>
                <a:ext cx="1396543" cy="530231"/>
              </a:xfrm>
              <a:custGeom>
                <a:avLst/>
                <a:gdLst>
                  <a:gd name="T0" fmla="*/ 0 w 2401"/>
                  <a:gd name="T1" fmla="*/ 0 h 1017"/>
                  <a:gd name="T2" fmla="*/ 672 w 2401"/>
                  <a:gd name="T3" fmla="*/ 120 h 1017"/>
                  <a:gd name="T4" fmla="*/ 2400 w 2401"/>
                  <a:gd name="T5" fmla="*/ 1016 h 10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01" h="1017">
                    <a:moveTo>
                      <a:pt x="0" y="0"/>
                    </a:moveTo>
                    <a:lnTo>
                      <a:pt x="672" y="120"/>
                    </a:lnTo>
                    <a:lnTo>
                      <a:pt x="2400" y="101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1" name="Freeform 42"/>
              <p:cNvSpPr>
                <a:spLocks/>
              </p:cNvSpPr>
              <p:nvPr/>
            </p:nvSpPr>
            <p:spPr bwMode="auto">
              <a:xfrm>
                <a:off x="417513" y="4373708"/>
                <a:ext cx="1401196" cy="517718"/>
              </a:xfrm>
              <a:custGeom>
                <a:avLst/>
                <a:gdLst>
                  <a:gd name="T0" fmla="*/ 0 w 2409"/>
                  <a:gd name="T1" fmla="*/ 0 h 993"/>
                  <a:gd name="T2" fmla="*/ 672 w 2409"/>
                  <a:gd name="T3" fmla="*/ 104 h 993"/>
                  <a:gd name="T4" fmla="*/ 2408 w 2409"/>
                  <a:gd name="T5" fmla="*/ 992 h 9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09" h="993">
                    <a:moveTo>
                      <a:pt x="0" y="0"/>
                    </a:moveTo>
                    <a:lnTo>
                      <a:pt x="672" y="104"/>
                    </a:lnTo>
                    <a:lnTo>
                      <a:pt x="2408" y="992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2" name="Freeform 43"/>
              <p:cNvSpPr>
                <a:spLocks/>
              </p:cNvSpPr>
              <p:nvPr/>
            </p:nvSpPr>
            <p:spPr bwMode="auto">
              <a:xfrm>
                <a:off x="464045" y="4286118"/>
                <a:ext cx="1373277" cy="559428"/>
              </a:xfrm>
              <a:custGeom>
                <a:avLst/>
                <a:gdLst>
                  <a:gd name="T0" fmla="*/ 0 w 2361"/>
                  <a:gd name="T1" fmla="*/ 0 h 1073"/>
                  <a:gd name="T2" fmla="*/ 824 w 2361"/>
                  <a:gd name="T3" fmla="*/ 240 h 1073"/>
                  <a:gd name="T4" fmla="*/ 2360 w 2361"/>
                  <a:gd name="T5" fmla="*/ 1072 h 10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1" h="1073">
                    <a:moveTo>
                      <a:pt x="0" y="0"/>
                    </a:moveTo>
                    <a:lnTo>
                      <a:pt x="824" y="240"/>
                    </a:lnTo>
                    <a:lnTo>
                      <a:pt x="2360" y="1072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3" name="Freeform 44"/>
              <p:cNvSpPr>
                <a:spLocks/>
              </p:cNvSpPr>
              <p:nvPr/>
            </p:nvSpPr>
            <p:spPr bwMode="auto">
              <a:xfrm>
                <a:off x="464045" y="4298631"/>
                <a:ext cx="1373277" cy="551086"/>
              </a:xfrm>
              <a:custGeom>
                <a:avLst/>
                <a:gdLst>
                  <a:gd name="T0" fmla="*/ 0 w 2361"/>
                  <a:gd name="T1" fmla="*/ 0 h 1057"/>
                  <a:gd name="T2" fmla="*/ 824 w 2361"/>
                  <a:gd name="T3" fmla="*/ 232 h 1057"/>
                  <a:gd name="T4" fmla="*/ 2360 w 2361"/>
                  <a:gd name="T5" fmla="*/ 1056 h 10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61" h="1057">
                    <a:moveTo>
                      <a:pt x="0" y="0"/>
                    </a:moveTo>
                    <a:lnTo>
                      <a:pt x="824" y="232"/>
                    </a:lnTo>
                    <a:lnTo>
                      <a:pt x="2360" y="105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4" name="Freeform 45"/>
              <p:cNvSpPr>
                <a:spLocks/>
              </p:cNvSpPr>
              <p:nvPr/>
            </p:nvSpPr>
            <p:spPr bwMode="auto">
              <a:xfrm>
                <a:off x="543149" y="4223554"/>
                <a:ext cx="1312785" cy="592795"/>
              </a:xfrm>
              <a:custGeom>
                <a:avLst/>
                <a:gdLst>
                  <a:gd name="T0" fmla="*/ 0 w 2257"/>
                  <a:gd name="T1" fmla="*/ 0 h 1137"/>
                  <a:gd name="T2" fmla="*/ 912 w 2257"/>
                  <a:gd name="T3" fmla="*/ 376 h 1137"/>
                  <a:gd name="T4" fmla="*/ 2256 w 2257"/>
                  <a:gd name="T5" fmla="*/ 1136 h 11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7" h="1137">
                    <a:moveTo>
                      <a:pt x="0" y="0"/>
                    </a:moveTo>
                    <a:lnTo>
                      <a:pt x="912" y="376"/>
                    </a:lnTo>
                    <a:lnTo>
                      <a:pt x="2256" y="113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5" name="Freeform 46"/>
              <p:cNvSpPr>
                <a:spLocks/>
              </p:cNvSpPr>
              <p:nvPr/>
            </p:nvSpPr>
            <p:spPr bwMode="auto">
              <a:xfrm>
                <a:off x="552456" y="4215212"/>
                <a:ext cx="1303479" cy="601137"/>
              </a:xfrm>
              <a:custGeom>
                <a:avLst/>
                <a:gdLst>
                  <a:gd name="T0" fmla="*/ 0 w 2241"/>
                  <a:gd name="T1" fmla="*/ 0 h 1153"/>
                  <a:gd name="T2" fmla="*/ 904 w 2241"/>
                  <a:gd name="T3" fmla="*/ 376 h 1153"/>
                  <a:gd name="T4" fmla="*/ 2240 w 2241"/>
                  <a:gd name="T5" fmla="*/ 1152 h 1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1" h="1153">
                    <a:moveTo>
                      <a:pt x="0" y="0"/>
                    </a:moveTo>
                    <a:lnTo>
                      <a:pt x="904" y="376"/>
                    </a:lnTo>
                    <a:lnTo>
                      <a:pt x="2240" y="1152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6" name="Freeform 47"/>
              <p:cNvSpPr>
                <a:spLocks/>
              </p:cNvSpPr>
              <p:nvPr/>
            </p:nvSpPr>
            <p:spPr bwMode="auto">
              <a:xfrm>
                <a:off x="696705" y="4173503"/>
                <a:ext cx="1168536" cy="617821"/>
              </a:xfrm>
              <a:custGeom>
                <a:avLst/>
                <a:gdLst>
                  <a:gd name="T0" fmla="*/ 0 w 2009"/>
                  <a:gd name="T1" fmla="*/ 0 h 1185"/>
                  <a:gd name="T2" fmla="*/ 888 w 2009"/>
                  <a:gd name="T3" fmla="*/ 464 h 1185"/>
                  <a:gd name="T4" fmla="*/ 2008 w 2009"/>
                  <a:gd name="T5" fmla="*/ 1184 h 11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09" h="1185">
                    <a:moveTo>
                      <a:pt x="0" y="0"/>
                    </a:moveTo>
                    <a:lnTo>
                      <a:pt x="888" y="464"/>
                    </a:lnTo>
                    <a:lnTo>
                      <a:pt x="2008" y="1184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7" name="Freeform 48"/>
              <p:cNvSpPr>
                <a:spLocks/>
              </p:cNvSpPr>
              <p:nvPr/>
            </p:nvSpPr>
            <p:spPr bwMode="auto">
              <a:xfrm>
                <a:off x="696705" y="4165161"/>
                <a:ext cx="1168536" cy="626163"/>
              </a:xfrm>
              <a:custGeom>
                <a:avLst/>
                <a:gdLst>
                  <a:gd name="T0" fmla="*/ 0 w 2009"/>
                  <a:gd name="T1" fmla="*/ 0 h 1201"/>
                  <a:gd name="T2" fmla="*/ 896 w 2009"/>
                  <a:gd name="T3" fmla="*/ 464 h 1201"/>
                  <a:gd name="T4" fmla="*/ 2008 w 2009"/>
                  <a:gd name="T5" fmla="*/ 1200 h 1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09" h="1201">
                    <a:moveTo>
                      <a:pt x="0" y="0"/>
                    </a:moveTo>
                    <a:lnTo>
                      <a:pt x="896" y="464"/>
                    </a:lnTo>
                    <a:lnTo>
                      <a:pt x="2008" y="120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8" name="Freeform 49"/>
              <p:cNvSpPr>
                <a:spLocks/>
              </p:cNvSpPr>
              <p:nvPr/>
            </p:nvSpPr>
            <p:spPr bwMode="auto">
              <a:xfrm>
                <a:off x="822342" y="4119281"/>
                <a:ext cx="1061512" cy="638675"/>
              </a:xfrm>
              <a:custGeom>
                <a:avLst/>
                <a:gdLst>
                  <a:gd name="T0" fmla="*/ 0 w 1825"/>
                  <a:gd name="T1" fmla="*/ 0 h 1225"/>
                  <a:gd name="T2" fmla="*/ 912 w 1825"/>
                  <a:gd name="T3" fmla="*/ 552 h 1225"/>
                  <a:gd name="T4" fmla="*/ 1824 w 1825"/>
                  <a:gd name="T5" fmla="*/ 1224 h 12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25" h="1225">
                    <a:moveTo>
                      <a:pt x="0" y="0"/>
                    </a:moveTo>
                    <a:lnTo>
                      <a:pt x="912" y="552"/>
                    </a:lnTo>
                    <a:lnTo>
                      <a:pt x="1824" y="1224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19" name="Freeform 50"/>
              <p:cNvSpPr>
                <a:spLocks/>
              </p:cNvSpPr>
              <p:nvPr/>
            </p:nvSpPr>
            <p:spPr bwMode="auto">
              <a:xfrm>
                <a:off x="822342" y="4135964"/>
                <a:ext cx="1056859" cy="626163"/>
              </a:xfrm>
              <a:custGeom>
                <a:avLst/>
                <a:gdLst>
                  <a:gd name="T0" fmla="*/ 0 w 1817"/>
                  <a:gd name="T1" fmla="*/ 0 h 1201"/>
                  <a:gd name="T2" fmla="*/ 912 w 1817"/>
                  <a:gd name="T3" fmla="*/ 536 h 1201"/>
                  <a:gd name="T4" fmla="*/ 1816 w 1817"/>
                  <a:gd name="T5" fmla="*/ 1200 h 1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17" h="1201">
                    <a:moveTo>
                      <a:pt x="0" y="0"/>
                    </a:moveTo>
                    <a:lnTo>
                      <a:pt x="912" y="536"/>
                    </a:lnTo>
                    <a:lnTo>
                      <a:pt x="1816" y="120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0" name="Freeform 51"/>
              <p:cNvSpPr>
                <a:spLocks/>
              </p:cNvSpPr>
              <p:nvPr/>
            </p:nvSpPr>
            <p:spPr bwMode="auto">
              <a:xfrm>
                <a:off x="1008470" y="4098426"/>
                <a:ext cx="880037" cy="634505"/>
              </a:xfrm>
              <a:custGeom>
                <a:avLst/>
                <a:gdLst>
                  <a:gd name="T0" fmla="*/ 0 w 1513"/>
                  <a:gd name="T1" fmla="*/ 0 h 1217"/>
                  <a:gd name="T2" fmla="*/ 784 w 1513"/>
                  <a:gd name="T3" fmla="*/ 600 h 1217"/>
                  <a:gd name="T4" fmla="*/ 1512 w 1513"/>
                  <a:gd name="T5" fmla="*/ 1216 h 12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3" h="1217">
                    <a:moveTo>
                      <a:pt x="0" y="0"/>
                    </a:moveTo>
                    <a:lnTo>
                      <a:pt x="784" y="600"/>
                    </a:lnTo>
                    <a:lnTo>
                      <a:pt x="1512" y="121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1" name="Freeform 52"/>
              <p:cNvSpPr>
                <a:spLocks/>
              </p:cNvSpPr>
              <p:nvPr/>
            </p:nvSpPr>
            <p:spPr bwMode="auto">
              <a:xfrm>
                <a:off x="1003817" y="4106768"/>
                <a:ext cx="884690" cy="630334"/>
              </a:xfrm>
              <a:custGeom>
                <a:avLst/>
                <a:gdLst>
                  <a:gd name="T0" fmla="*/ 0 w 1521"/>
                  <a:gd name="T1" fmla="*/ 0 h 1209"/>
                  <a:gd name="T2" fmla="*/ 792 w 1521"/>
                  <a:gd name="T3" fmla="*/ 608 h 1209"/>
                  <a:gd name="T4" fmla="*/ 1520 w 1521"/>
                  <a:gd name="T5" fmla="*/ 1208 h 12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1" h="1209">
                    <a:moveTo>
                      <a:pt x="0" y="0"/>
                    </a:moveTo>
                    <a:lnTo>
                      <a:pt x="792" y="608"/>
                    </a:lnTo>
                    <a:lnTo>
                      <a:pt x="1520" y="1208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2" name="Freeform 53"/>
              <p:cNvSpPr>
                <a:spLocks/>
              </p:cNvSpPr>
              <p:nvPr/>
            </p:nvSpPr>
            <p:spPr bwMode="auto">
              <a:xfrm>
                <a:off x="1394686" y="4261093"/>
                <a:ext cx="493821" cy="467667"/>
              </a:xfrm>
              <a:custGeom>
                <a:avLst/>
                <a:gdLst>
                  <a:gd name="T0" fmla="*/ 0 w 849"/>
                  <a:gd name="T1" fmla="*/ 0 h 897"/>
                  <a:gd name="T2" fmla="*/ 848 w 849"/>
                  <a:gd name="T3" fmla="*/ 896 h 89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49" h="897">
                    <a:moveTo>
                      <a:pt x="0" y="0"/>
                    </a:moveTo>
                    <a:lnTo>
                      <a:pt x="848" y="89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3" name="Freeform 54"/>
              <p:cNvSpPr>
                <a:spLocks/>
              </p:cNvSpPr>
              <p:nvPr/>
            </p:nvSpPr>
            <p:spPr bwMode="auto">
              <a:xfrm>
                <a:off x="906099" y="4273606"/>
                <a:ext cx="949835" cy="542744"/>
              </a:xfrm>
              <a:custGeom>
                <a:avLst/>
                <a:gdLst>
                  <a:gd name="T0" fmla="*/ 0 w 1633"/>
                  <a:gd name="T1" fmla="*/ 0 h 1041"/>
                  <a:gd name="T2" fmla="*/ 1632 w 1633"/>
                  <a:gd name="T3" fmla="*/ 1040 h 10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33" h="1041">
                    <a:moveTo>
                      <a:pt x="0" y="0"/>
                    </a:moveTo>
                    <a:lnTo>
                      <a:pt x="1632" y="104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4" name="Freeform 56"/>
              <p:cNvSpPr>
                <a:spLocks/>
              </p:cNvSpPr>
              <p:nvPr/>
            </p:nvSpPr>
            <p:spPr bwMode="auto">
              <a:xfrm>
                <a:off x="1027083" y="4344512"/>
                <a:ext cx="256508" cy="630334"/>
              </a:xfrm>
              <a:custGeom>
                <a:avLst/>
                <a:gdLst>
                  <a:gd name="T0" fmla="*/ 0 w 441"/>
                  <a:gd name="T1" fmla="*/ 0 h 1209"/>
                  <a:gd name="T2" fmla="*/ 440 w 441"/>
                  <a:gd name="T3" fmla="*/ 1208 h 120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1" h="1209">
                    <a:moveTo>
                      <a:pt x="0" y="0"/>
                    </a:moveTo>
                    <a:lnTo>
                      <a:pt x="440" y="1208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5" name="Freeform 57"/>
              <p:cNvSpPr>
                <a:spLocks/>
              </p:cNvSpPr>
              <p:nvPr/>
            </p:nvSpPr>
            <p:spPr bwMode="auto">
              <a:xfrm>
                <a:off x="1027083" y="4352853"/>
                <a:ext cx="93646" cy="626163"/>
              </a:xfrm>
              <a:custGeom>
                <a:avLst/>
                <a:gdLst>
                  <a:gd name="T0" fmla="*/ 0 w 161"/>
                  <a:gd name="T1" fmla="*/ 0 h 1201"/>
                  <a:gd name="T2" fmla="*/ 160 w 161"/>
                  <a:gd name="T3" fmla="*/ 1200 h 120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1" h="1201">
                    <a:moveTo>
                      <a:pt x="0" y="0"/>
                    </a:moveTo>
                    <a:lnTo>
                      <a:pt x="160" y="120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6" name="Freeform 58"/>
              <p:cNvSpPr>
                <a:spLocks/>
              </p:cNvSpPr>
              <p:nvPr/>
            </p:nvSpPr>
            <p:spPr bwMode="auto">
              <a:xfrm>
                <a:off x="924712" y="4340341"/>
                <a:ext cx="354225" cy="634505"/>
              </a:xfrm>
              <a:custGeom>
                <a:avLst/>
                <a:gdLst>
                  <a:gd name="T0" fmla="*/ 608 w 609"/>
                  <a:gd name="T1" fmla="*/ 0 h 1217"/>
                  <a:gd name="T2" fmla="*/ 0 w 609"/>
                  <a:gd name="T3" fmla="*/ 1216 h 12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9" h="1217">
                    <a:moveTo>
                      <a:pt x="608" y="0"/>
                    </a:moveTo>
                    <a:lnTo>
                      <a:pt x="0" y="121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27" name="Freeform 59"/>
              <p:cNvSpPr>
                <a:spLocks/>
              </p:cNvSpPr>
              <p:nvPr/>
            </p:nvSpPr>
            <p:spPr bwMode="auto">
              <a:xfrm>
                <a:off x="1203904" y="4348682"/>
                <a:ext cx="75033" cy="634505"/>
              </a:xfrm>
              <a:custGeom>
                <a:avLst/>
                <a:gdLst>
                  <a:gd name="T0" fmla="*/ 128 w 129"/>
                  <a:gd name="T1" fmla="*/ 0 h 1217"/>
                  <a:gd name="T2" fmla="*/ 0 w 129"/>
                  <a:gd name="T3" fmla="*/ 1216 h 12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9" h="1217">
                    <a:moveTo>
                      <a:pt x="128" y="0"/>
                    </a:moveTo>
                    <a:lnTo>
                      <a:pt x="0" y="1216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6183" name="Rectangle 14"/>
            <p:cNvSpPr>
              <a:spLocks noChangeArrowheads="1"/>
            </p:cNvSpPr>
            <p:nvPr/>
          </p:nvSpPr>
          <p:spPr bwMode="auto">
            <a:xfrm>
              <a:off x="417512" y="4954806"/>
              <a:ext cx="1528763" cy="4571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eaLnBrk="1" hangingPunct="1"/>
              <a:endParaRPr lang="da-DK" altLang="da-DK"/>
            </a:p>
          </p:txBody>
        </p:sp>
      </p:grpSp>
      <p:pic>
        <p:nvPicPr>
          <p:cNvPr id="1178626" name="Picture 2"/>
          <p:cNvPicPr>
            <a:picLocks noChangeAspect="1" noChangeArrowheads="1"/>
          </p:cNvPicPr>
          <p:nvPr/>
        </p:nvPicPr>
        <p:blipFill>
          <a:blip r:embed="rId1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9" y="4457799"/>
            <a:ext cx="117377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Oval 68"/>
          <p:cNvSpPr>
            <a:spLocks noChangeArrowheads="1"/>
          </p:cNvSpPr>
          <p:nvPr/>
        </p:nvSpPr>
        <p:spPr bwMode="auto">
          <a:xfrm>
            <a:off x="465138" y="1736725"/>
            <a:ext cx="193675" cy="2000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8000" tIns="108000" rIns="108000" bIns="10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00" b="1" kern="0" dirty="0">
                <a:solidFill>
                  <a:srgbClr val="FFFF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6" name="Oval 69"/>
          <p:cNvSpPr>
            <a:spLocks noChangeArrowheads="1"/>
          </p:cNvSpPr>
          <p:nvPr/>
        </p:nvSpPr>
        <p:spPr bwMode="auto">
          <a:xfrm>
            <a:off x="465138" y="4024313"/>
            <a:ext cx="193675" cy="2000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8000" tIns="108000" rIns="108000" bIns="10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00" b="1" kern="0" dirty="0">
                <a:solidFill>
                  <a:srgbClr val="FFFFFF"/>
                </a:solidFill>
                <a:latin typeface="Arial" pitchFamily="34" charset="0"/>
              </a:rPr>
              <a:t>2</a:t>
            </a:r>
          </a:p>
        </p:txBody>
      </p:sp>
      <p:graphicFrame>
        <p:nvGraphicFramePr>
          <p:cNvPr id="6159" name="Object 8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57015057"/>
              </p:ext>
            </p:extLst>
          </p:nvPr>
        </p:nvGraphicFramePr>
        <p:xfrm>
          <a:off x="4959350" y="2181225"/>
          <a:ext cx="12747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hart" r:id="rId20" imgW="1380877" imgH="1086070" progId="MSGraph.Chart.8">
                  <p:embed followColorScheme="full"/>
                </p:oleObj>
              </mc:Choice>
              <mc:Fallback>
                <p:oleObj name="Chart" r:id="rId20" imgW="1380877" imgH="108607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181225"/>
                        <a:ext cx="12747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310"/>
          <p:cNvSpPr txBox="1">
            <a:spLocks noChangeArrowheads="1"/>
          </p:cNvSpPr>
          <p:nvPr/>
        </p:nvSpPr>
        <p:spPr bwMode="auto">
          <a:xfrm>
            <a:off x="1863725" y="1630363"/>
            <a:ext cx="261143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Elnet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med 100% AMR (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smarte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målere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Høj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andel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af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grøn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/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vedvarende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energi</a:t>
            </a:r>
            <a:endParaRPr lang="en-GB" altLang="da-DK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Høj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grad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af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decentral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energiproduktion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(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solceller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) </a:t>
            </a:r>
            <a:endParaRPr lang="en-GB" altLang="da-DK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266.000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husholdninger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i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SE’s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område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</a:p>
        </p:txBody>
      </p:sp>
      <p:cxnSp>
        <p:nvCxnSpPr>
          <p:cNvPr id="6160" name="Straight Connector 117865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5205413" y="2328863"/>
            <a:ext cx="39687" cy="5238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1" name="Straight Connector 1178653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186363" y="2381250"/>
            <a:ext cx="1905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62" name="Rectangle 117864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16016" y="2767013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da-DK" sz="1000" dirty="0" err="1" smtClean="0"/>
              <a:t>Landvind</a:t>
            </a:r>
            <a:r>
              <a:rPr lang="en-US" altLang="da-DK" sz="1000" dirty="0" smtClean="0"/>
              <a:t>-</a:t>
            </a:r>
          </a:p>
          <a:p>
            <a:pPr eaLnBrk="1" hangingPunct="1"/>
            <a:r>
              <a:rPr lang="en-US" altLang="da-DK" sz="1000" dirty="0" err="1" smtClean="0"/>
              <a:t>møller</a:t>
            </a:r>
            <a:endParaRPr lang="en-US" altLang="da-DK" sz="1000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95" name="Rectangle 94"/>
          <p:cNvSpPr/>
          <p:nvPr>
            <p:custDataLst>
              <p:tags r:id="rId8"/>
            </p:custDataLst>
          </p:nvPr>
        </p:nvSpPr>
        <p:spPr bwMode="auto">
          <a:xfrm>
            <a:off x="4702175" y="2508250"/>
            <a:ext cx="247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fld id="{1075FE11-5250-4787-BE9F-893B31FAD1D6}" type="datetime'''C''''''''''''''''''''H''''''''''''''''''''''P'''''">
              <a:rPr lang="en-US" sz="1000"/>
              <a:pPr>
                <a:defRPr/>
              </a:pPr>
              <a:t>CHP</a:t>
            </a:fld>
            <a:endParaRPr lang="en-US" sz="1000" dirty="0">
              <a:latin typeface="+mn-lt"/>
              <a:sym typeface="+mn-lt"/>
            </a:endParaRPr>
          </a:p>
        </p:txBody>
      </p:sp>
      <p:sp>
        <p:nvSpPr>
          <p:cNvPr id="6164" name="Rectangle 117864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2175" y="2305050"/>
            <a:ext cx="4603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da-DK" sz="1000" dirty="0" smtClean="0"/>
              <a:t>Sol</a:t>
            </a:r>
            <a:endParaRPr lang="en-US" altLang="da-DK" sz="1000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1178625" name="Rectangle 1178624"/>
          <p:cNvSpPr/>
          <p:nvPr>
            <p:custDataLst>
              <p:tags r:id="rId10"/>
            </p:custDataLst>
          </p:nvPr>
        </p:nvSpPr>
        <p:spPr bwMode="gray">
          <a:xfrm>
            <a:off x="5368925" y="2100263"/>
            <a:ext cx="322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3" tIns="0" rIns="17463" bIns="0" anchor="b"/>
          <a:lstStyle/>
          <a:p>
            <a:pPr>
              <a:defRPr/>
            </a:pPr>
            <a:fld id="{E22096CA-3559-4303-B89F-D775FB77F110}" type="datetime'''''1''''.''''0''''''''6''''''4'''''''''''''''''''''''''''''">
              <a:rPr lang="en-US" sz="1000"/>
              <a:pPr>
                <a:defRPr/>
              </a:pPr>
              <a:t>1.064</a:t>
            </a:fld>
            <a:endParaRPr lang="en-US" sz="1000" dirty="0">
              <a:latin typeface="+mn-lt"/>
              <a:sym typeface="+mn-lt"/>
            </a:endParaRPr>
          </a:p>
        </p:txBody>
      </p:sp>
      <p:sp>
        <p:nvSpPr>
          <p:cNvPr id="6166" name="Rectangle 117865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399088" y="2843213"/>
            <a:ext cx="2651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3" tIns="0" rIns="17463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92650EF4-CFEA-404A-B98B-2E18187693C7}" type="datetime'''''''''''''''''''5''8%'''''''''''''''''">
              <a:rPr lang="en-US" altLang="da-DK" sz="1000"/>
              <a:pPr eaLnBrk="1" hangingPunct="1"/>
              <a:t>58%</a:t>
            </a:fld>
            <a:endParaRPr lang="en-US" altLang="da-DK" sz="1000">
              <a:latin typeface="Arial" pitchFamily="34" charset="0"/>
              <a:sym typeface="Arial" pitchFamily="34" charset="0"/>
            </a:endParaRPr>
          </a:p>
        </p:txBody>
      </p:sp>
      <p:sp>
        <p:nvSpPr>
          <p:cNvPr id="1178644" name="Rectangle 1178643"/>
          <p:cNvSpPr/>
          <p:nvPr>
            <p:custDataLst>
              <p:tags r:id="rId12"/>
            </p:custDataLst>
          </p:nvPr>
        </p:nvSpPr>
        <p:spPr bwMode="gray">
          <a:xfrm>
            <a:off x="5399088" y="2433638"/>
            <a:ext cx="265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3" tIns="0" rIns="17463" bIns="0" anchor="ctr"/>
          <a:lstStyle/>
          <a:p>
            <a:pPr>
              <a:defRPr/>
            </a:pPr>
            <a:fld id="{A609B52F-7F23-47AE-95E0-63DF7C10630A}" type="datetime'3''''''''''''''''6''''''''''''''''''''''%'''''''''''''''''''">
              <a:rPr lang="en-US" sz="1000">
                <a:solidFill>
                  <a:schemeClr val="bg1"/>
                </a:solidFill>
              </a:rPr>
              <a:pPr>
                <a:defRPr/>
              </a:pPr>
              <a:t>36%</a:t>
            </a:fld>
            <a:endParaRPr lang="en-US" sz="1000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6168" name="Rectangle 117864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430838" y="2252663"/>
            <a:ext cx="200025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3" tIns="0" rIns="17463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5BAFF1B4-B332-47B3-930B-7FD49C34A38A}" type="datetime'''''''''''''''''''6''''''%'''''''''''''''''''''''''''">
              <a:rPr lang="en-US" altLang="da-DK" sz="1000"/>
              <a:pPr eaLnBrk="1" hangingPunct="1"/>
              <a:t>6%</a:t>
            </a:fld>
            <a:endParaRPr lang="en-US" altLang="da-DK" sz="1000">
              <a:latin typeface="Arial" pitchFamily="34" charset="0"/>
              <a:sym typeface="Arial" pitchFamily="34" charset="0"/>
            </a:endParaRPr>
          </a:p>
        </p:txBody>
      </p:sp>
      <p:sp>
        <p:nvSpPr>
          <p:cNvPr id="6169" name="Text Box 40"/>
          <p:cNvSpPr txBox="1">
            <a:spLocks noChangeArrowheads="1"/>
          </p:cNvSpPr>
          <p:nvPr/>
        </p:nvSpPr>
        <p:spPr bwMode="auto">
          <a:xfrm>
            <a:off x="4702175" y="1630363"/>
            <a:ext cx="156686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-1333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725"/>
              </a:spcBef>
            </a:pPr>
            <a:r>
              <a:rPr lang="da-DK" altLang="da-DK" sz="1000" b="1" dirty="0" smtClean="0">
                <a:solidFill>
                  <a:schemeClr val="tx1"/>
                </a:solidFill>
                <a:latin typeface="Arial" pitchFamily="34" charset="0"/>
              </a:rPr>
              <a:t>Kapacitet i SE net (MW)</a:t>
            </a:r>
            <a:endParaRPr lang="en-US" altLang="da-DK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0" name="Line 308"/>
          <p:cNvSpPr>
            <a:spLocks noChangeShapeType="1"/>
          </p:cNvSpPr>
          <p:nvPr/>
        </p:nvSpPr>
        <p:spPr bwMode="auto">
          <a:xfrm>
            <a:off x="1863725" y="1520825"/>
            <a:ext cx="43005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Arial" pitchFamily="34" charset="0"/>
            </a:endParaRPr>
          </a:p>
        </p:txBody>
      </p:sp>
      <p:sp>
        <p:nvSpPr>
          <p:cNvPr id="131" name="Line 312"/>
          <p:cNvSpPr>
            <a:spLocks noChangeShapeType="1"/>
          </p:cNvSpPr>
          <p:nvPr/>
        </p:nvSpPr>
        <p:spPr bwMode="auto">
          <a:xfrm>
            <a:off x="1863725" y="3541713"/>
            <a:ext cx="43005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Arial" pitchFamily="34" charset="0"/>
            </a:endParaRPr>
          </a:p>
        </p:txBody>
      </p:sp>
      <p:sp>
        <p:nvSpPr>
          <p:cNvPr id="6172" name="Text Box 310"/>
          <p:cNvSpPr txBox="1">
            <a:spLocks noChangeArrowheads="1"/>
          </p:cNvSpPr>
          <p:nvPr/>
        </p:nvSpPr>
        <p:spPr bwMode="auto">
          <a:xfrm>
            <a:off x="1863725" y="3897313"/>
            <a:ext cx="261143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Mest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fiberintensive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region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i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Europa</a:t>
            </a:r>
            <a:endParaRPr lang="en-GB" altLang="da-DK" sz="1400" dirty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70 %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af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husholdningerne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har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adgang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til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højhastigheds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-internet – 100% </a:t>
            </a:r>
            <a:r>
              <a:rPr lang="en-GB" altLang="da-DK" sz="1400" dirty="0" err="1" smtClean="0">
                <a:solidFill>
                  <a:schemeClr val="tx1"/>
                </a:solidFill>
                <a:latin typeface="Arial" pitchFamily="34" charset="0"/>
              </a:rPr>
              <a:t>i</a:t>
            </a:r>
            <a:r>
              <a:rPr lang="en-GB" altLang="da-DK" sz="1400" dirty="0" smtClean="0">
                <a:solidFill>
                  <a:schemeClr val="tx1"/>
                </a:solidFill>
                <a:latin typeface="Arial" pitchFamily="34" charset="0"/>
              </a:rPr>
              <a:t> 2016</a:t>
            </a:r>
            <a:endParaRPr lang="en-GB" altLang="da-DK" sz="1400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 eaLnBrk="1" hangingPunct="1"/>
            <a:endParaRPr lang="en-GB" altLang="da-DK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3" name="Line 308"/>
          <p:cNvSpPr>
            <a:spLocks noChangeShapeType="1"/>
          </p:cNvSpPr>
          <p:nvPr/>
        </p:nvSpPr>
        <p:spPr bwMode="auto">
          <a:xfrm>
            <a:off x="1863725" y="3789363"/>
            <a:ext cx="43005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Arial" pitchFamily="34" charset="0"/>
            </a:endParaRPr>
          </a:p>
        </p:txBody>
      </p:sp>
      <p:sp>
        <p:nvSpPr>
          <p:cNvPr id="134" name="Line 312"/>
          <p:cNvSpPr>
            <a:spLocks noChangeShapeType="1"/>
          </p:cNvSpPr>
          <p:nvPr/>
        </p:nvSpPr>
        <p:spPr bwMode="auto">
          <a:xfrm>
            <a:off x="1863725" y="5810250"/>
            <a:ext cx="43005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latin typeface="Arial" pitchFamily="34" charset="0"/>
            </a:endParaRPr>
          </a:p>
        </p:txBody>
      </p:sp>
      <p:sp>
        <p:nvSpPr>
          <p:cNvPr id="135" name="AutoShape 30"/>
          <p:cNvSpPr>
            <a:spLocks noChangeArrowheads="1"/>
          </p:cNvSpPr>
          <p:nvPr/>
        </p:nvSpPr>
        <p:spPr bwMode="auto">
          <a:xfrm rot="5400000">
            <a:off x="6019006" y="3558382"/>
            <a:ext cx="798513" cy="1460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>
            <a:solidFill>
              <a:schemeClr val="accent3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6177" name="Rectangle 140"/>
          <p:cNvSpPr>
            <a:spLocks noChangeArrowheads="1"/>
          </p:cNvSpPr>
          <p:nvPr/>
        </p:nvSpPr>
        <p:spPr bwMode="auto">
          <a:xfrm>
            <a:off x="5464175" y="4224338"/>
            <a:ext cx="804863" cy="93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da-DK" altLang="da-DK" sz="700" dirty="0"/>
              <a:t>Fiber </a:t>
            </a:r>
            <a:r>
              <a:rPr lang="en-GB" altLang="da-DK" sz="700" dirty="0" err="1" smtClean="0"/>
              <a:t>intensitet</a:t>
            </a:r>
            <a:endParaRPr lang="en-GB" altLang="da-DK" sz="700" dirty="0"/>
          </a:p>
        </p:txBody>
      </p:sp>
      <p:sp>
        <p:nvSpPr>
          <p:cNvPr id="6178" name="Rectangle 3"/>
          <p:cNvSpPr txBox="1">
            <a:spLocks noChangeArrowheads="1"/>
          </p:cNvSpPr>
          <p:nvPr/>
        </p:nvSpPr>
        <p:spPr bwMode="auto">
          <a:xfrm>
            <a:off x="619125" y="6525344"/>
            <a:ext cx="738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indent="-133350" defTabSz="447675" eaLnBrk="0" hangingPunct="0">
              <a:spcBef>
                <a:spcPts val="500"/>
              </a:spcBef>
              <a:tabLst>
                <a:tab pos="388938" algn="r"/>
                <a:tab pos="4476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136525" indent="-134938" algn="ctr" defTabSz="447675" eaLnBrk="0" hangingPunct="0">
              <a:spcBef>
                <a:spcPts val="600"/>
              </a:spcBef>
              <a:tabLst>
                <a:tab pos="388938" algn="r"/>
                <a:tab pos="447675" algn="l"/>
              </a:tabLst>
              <a:defRPr sz="24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285750" indent="-147638" algn="ctr" defTabSz="447675" eaLnBrk="0" hangingPunct="0">
              <a:spcBef>
                <a:spcPts val="500"/>
              </a:spcBef>
              <a:tabLst>
                <a:tab pos="388938" algn="r"/>
                <a:tab pos="447675" algn="l"/>
              </a:tabLst>
              <a:defRPr sz="20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422275" indent="-134938" algn="ctr" defTabSz="447675" eaLnBrk="0" hangingPunct="0">
              <a:spcBef>
                <a:spcPts val="400"/>
              </a:spcBef>
              <a:tabLst>
                <a:tab pos="388938" algn="r"/>
                <a:tab pos="447675" algn="l"/>
              </a:tabLst>
              <a:defRPr sz="16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571500" indent="-147638" algn="ctr" defTabSz="447675" eaLnBrk="0" hangingPunct="0">
              <a:spcBef>
                <a:spcPts val="300"/>
              </a:spcBef>
              <a:tabLst>
                <a:tab pos="388938" algn="r"/>
                <a:tab pos="447675" algn="l"/>
              </a:tabLst>
              <a:defRPr sz="12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1028700" indent="-147638" algn="ctr" defTabSz="447675" eaLnBrk="0" fontAlgn="base" hangingPunct="0">
              <a:spcBef>
                <a:spcPts val="300"/>
              </a:spcBef>
              <a:spcAft>
                <a:spcPct val="0"/>
              </a:spcAft>
              <a:tabLst>
                <a:tab pos="388938" algn="r"/>
                <a:tab pos="447675" algn="l"/>
              </a:tabLst>
              <a:defRPr sz="12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1485900" indent="-147638" algn="ctr" defTabSz="447675" eaLnBrk="0" fontAlgn="base" hangingPunct="0">
              <a:spcBef>
                <a:spcPts val="300"/>
              </a:spcBef>
              <a:spcAft>
                <a:spcPct val="0"/>
              </a:spcAft>
              <a:tabLst>
                <a:tab pos="388938" algn="r"/>
                <a:tab pos="447675" algn="l"/>
              </a:tabLst>
              <a:defRPr sz="12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1943100" indent="-147638" algn="ctr" defTabSz="447675" eaLnBrk="0" fontAlgn="base" hangingPunct="0">
              <a:spcBef>
                <a:spcPts val="300"/>
              </a:spcBef>
              <a:spcAft>
                <a:spcPct val="0"/>
              </a:spcAft>
              <a:tabLst>
                <a:tab pos="388938" algn="r"/>
                <a:tab pos="447675" algn="l"/>
              </a:tabLst>
              <a:defRPr sz="12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2400300" indent="-147638" algn="ctr" defTabSz="447675" eaLnBrk="0" fontAlgn="base" hangingPunct="0">
              <a:spcBef>
                <a:spcPts val="300"/>
              </a:spcBef>
              <a:spcAft>
                <a:spcPct val="0"/>
              </a:spcAft>
              <a:tabLst>
                <a:tab pos="388938" algn="r"/>
                <a:tab pos="447675" algn="l"/>
              </a:tabLst>
              <a:defRPr sz="1200">
                <a:solidFill>
                  <a:srgbClr val="878787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da-DK" sz="900" dirty="0" smtClean="0">
                <a:sym typeface="Gill Sans"/>
              </a:rPr>
              <a:t>*</a:t>
            </a:r>
            <a:r>
              <a:rPr lang="en-GB" altLang="da-DK" sz="900" dirty="0">
                <a:sym typeface="Gill Sans"/>
              </a:rPr>
              <a:t>	</a:t>
            </a:r>
            <a:r>
              <a:rPr lang="en-GB" altLang="da-DK" sz="900" dirty="0" smtClean="0">
                <a:sym typeface="Gill Sans"/>
              </a:rPr>
              <a:t>I </a:t>
            </a:r>
            <a:r>
              <a:rPr lang="en-GB" altLang="da-DK" sz="900" dirty="0" err="1" smtClean="0">
                <a:sym typeface="Gill Sans"/>
              </a:rPr>
              <a:t>tillæg</a:t>
            </a:r>
            <a:r>
              <a:rPr lang="en-GB" altLang="da-DK" sz="900" dirty="0" smtClean="0">
                <a:sym typeface="Gill Sans"/>
              </a:rPr>
              <a:t> </a:t>
            </a:r>
            <a:r>
              <a:rPr lang="en-GB" altLang="da-DK" sz="900" dirty="0" err="1" smtClean="0">
                <a:sym typeface="Gill Sans"/>
              </a:rPr>
              <a:t>hertil</a:t>
            </a:r>
            <a:r>
              <a:rPr lang="en-GB" altLang="da-DK" sz="900" dirty="0" smtClean="0">
                <a:sym typeface="Gill Sans"/>
              </a:rPr>
              <a:t> </a:t>
            </a:r>
            <a:r>
              <a:rPr lang="en-GB" altLang="da-DK" sz="900" dirty="0" err="1" smtClean="0">
                <a:sym typeface="Gill Sans"/>
              </a:rPr>
              <a:t>viser</a:t>
            </a:r>
            <a:r>
              <a:rPr lang="en-GB" altLang="da-DK" sz="900" dirty="0" smtClean="0">
                <a:sym typeface="Gill Sans"/>
              </a:rPr>
              <a:t> studier at 3 </a:t>
            </a:r>
            <a:r>
              <a:rPr lang="en-GB" altLang="da-DK" sz="900" dirty="0" err="1" smtClean="0">
                <a:sym typeface="Gill Sans"/>
              </a:rPr>
              <a:t>ud</a:t>
            </a:r>
            <a:r>
              <a:rPr lang="en-GB" altLang="da-DK" sz="900" dirty="0" smtClean="0">
                <a:sym typeface="Gill Sans"/>
              </a:rPr>
              <a:t> </a:t>
            </a:r>
            <a:r>
              <a:rPr lang="en-GB" altLang="da-DK" sz="900" dirty="0" err="1" smtClean="0">
                <a:sym typeface="Gill Sans"/>
              </a:rPr>
              <a:t>af</a:t>
            </a:r>
            <a:r>
              <a:rPr lang="en-GB" altLang="da-DK" sz="900" dirty="0" smtClean="0">
                <a:sym typeface="Gill Sans"/>
              </a:rPr>
              <a:t> 10 </a:t>
            </a:r>
            <a:r>
              <a:rPr lang="en-GB" altLang="da-DK" sz="900" dirty="0" err="1" smtClean="0">
                <a:sym typeface="Gill Sans"/>
              </a:rPr>
              <a:t>husholdninger</a:t>
            </a:r>
            <a:r>
              <a:rPr lang="en-GB" altLang="da-DK" sz="900" dirty="0" smtClean="0">
                <a:sym typeface="Gill Sans"/>
              </a:rPr>
              <a:t> </a:t>
            </a:r>
            <a:r>
              <a:rPr lang="en-GB" altLang="da-DK" sz="900" dirty="0" err="1" smtClean="0">
                <a:sym typeface="Gill Sans"/>
              </a:rPr>
              <a:t>har</a:t>
            </a:r>
            <a:r>
              <a:rPr lang="en-GB" altLang="da-DK" sz="900" dirty="0" smtClean="0">
                <a:sym typeface="Gill Sans"/>
              </a:rPr>
              <a:t> </a:t>
            </a:r>
            <a:r>
              <a:rPr lang="en-GB" altLang="da-DK" sz="900" dirty="0" err="1" smtClean="0">
                <a:sym typeface="Gill Sans"/>
              </a:rPr>
              <a:t>mindst</a:t>
            </a:r>
            <a:r>
              <a:rPr lang="en-GB" altLang="da-DK" sz="900" dirty="0" smtClean="0">
                <a:sym typeface="Gill Sans"/>
              </a:rPr>
              <a:t> et </a:t>
            </a:r>
            <a:r>
              <a:rPr lang="en-GB" altLang="da-DK" sz="900" dirty="0" err="1" smtClean="0">
                <a:sym typeface="Gill Sans"/>
              </a:rPr>
              <a:t>abonnement</a:t>
            </a:r>
            <a:r>
              <a:rPr lang="en-GB" altLang="da-DK" sz="900" dirty="0" smtClean="0">
                <a:sym typeface="Gill Sans"/>
              </a:rPr>
              <a:t> </a:t>
            </a:r>
            <a:r>
              <a:rPr lang="en-GB" altLang="da-DK" sz="900" dirty="0" err="1" smtClean="0">
                <a:sym typeface="Gill Sans"/>
              </a:rPr>
              <a:t>på</a:t>
            </a:r>
            <a:r>
              <a:rPr lang="en-GB" altLang="da-DK" sz="900" dirty="0" smtClean="0">
                <a:sym typeface="Gill Sans"/>
              </a:rPr>
              <a:t> en </a:t>
            </a:r>
            <a:r>
              <a:rPr lang="en-GB" altLang="da-DK" sz="900" dirty="0" err="1" smtClean="0">
                <a:sym typeface="Gill Sans"/>
              </a:rPr>
              <a:t>streamingtjeneste</a:t>
            </a:r>
            <a:r>
              <a:rPr lang="en-GB" altLang="da-DK" sz="900" dirty="0" smtClean="0">
                <a:sym typeface="Gill Sans"/>
              </a:rPr>
              <a:t> (</a:t>
            </a:r>
            <a:r>
              <a:rPr lang="en-GB" altLang="da-DK" sz="900" dirty="0" err="1" smtClean="0">
                <a:sym typeface="Gill Sans"/>
              </a:rPr>
              <a:t>Børsen</a:t>
            </a:r>
            <a:r>
              <a:rPr lang="en-GB" altLang="da-DK" sz="900" dirty="0" smtClean="0">
                <a:sym typeface="Gill Sans"/>
              </a:rPr>
              <a:t>)</a:t>
            </a:r>
            <a:endParaRPr lang="en-US" altLang="da-DK" sz="900" dirty="0">
              <a:sym typeface="Gill Sans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da-DK" sz="900" dirty="0" err="1" smtClean="0">
                <a:sym typeface="Gill Sans"/>
              </a:rPr>
              <a:t>Kilder</a:t>
            </a:r>
            <a:r>
              <a:rPr lang="en-GB" altLang="da-DK" sz="900" dirty="0" smtClean="0">
                <a:sym typeface="Gill Sans"/>
              </a:rPr>
              <a:t>: :</a:t>
            </a:r>
            <a:r>
              <a:rPr lang="en-GB" altLang="da-DK" sz="900" dirty="0">
                <a:sym typeface="Gill Sans"/>
              </a:rPr>
              <a:t>	www.evm.dk, ICT (International Telecommunication Union), SE, </a:t>
            </a:r>
            <a:r>
              <a:rPr lang="en-GB" altLang="da-DK" sz="900" dirty="0" err="1">
                <a:sym typeface="Gill Sans"/>
              </a:rPr>
              <a:t>Børsen</a:t>
            </a:r>
            <a:r>
              <a:rPr lang="en-GB" altLang="da-DK" sz="900" dirty="0">
                <a:sym typeface="Gill Sans"/>
              </a:rPr>
              <a:t>; Copenhagen </a:t>
            </a:r>
            <a:r>
              <a:rPr lang="en-GB" altLang="da-DK" sz="900" dirty="0" err="1">
                <a:sym typeface="Gill Sans"/>
              </a:rPr>
              <a:t>Cleantech</a:t>
            </a:r>
            <a:r>
              <a:rPr lang="en-GB" altLang="da-DK" sz="900" dirty="0">
                <a:sym typeface="Gill Sans"/>
              </a:rPr>
              <a:t> Cluster, Quartz+Co analysis</a:t>
            </a:r>
          </a:p>
        </p:txBody>
      </p:sp>
      <p:sp>
        <p:nvSpPr>
          <p:cNvPr id="6179" name="Text Box 40"/>
          <p:cNvSpPr txBox="1">
            <a:spLocks noChangeArrowheads="1"/>
          </p:cNvSpPr>
          <p:nvPr/>
        </p:nvSpPr>
        <p:spPr bwMode="auto">
          <a:xfrm>
            <a:off x="4702175" y="3892550"/>
            <a:ext cx="1462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-1333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725"/>
              </a:spcBef>
            </a:pPr>
            <a:r>
              <a:rPr lang="da-DK" altLang="da-DK" sz="1000" b="1" dirty="0">
                <a:solidFill>
                  <a:schemeClr val="tx1"/>
                </a:solidFill>
                <a:latin typeface="Arial" pitchFamily="34" charset="0"/>
              </a:rPr>
              <a:t>Fiber </a:t>
            </a:r>
            <a:r>
              <a:rPr lang="en-GB" altLang="da-DK" sz="1000" b="1" dirty="0" err="1" smtClean="0">
                <a:solidFill>
                  <a:schemeClr val="tx1"/>
                </a:solidFill>
                <a:latin typeface="Arial" pitchFamily="34" charset="0"/>
              </a:rPr>
              <a:t>intensitet</a:t>
            </a:r>
            <a:r>
              <a:rPr lang="da-DK" altLang="da-DK" sz="10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a-DK" altLang="da-DK" sz="10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a-DK" altLang="da-DK" sz="1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da-DK" altLang="da-DK" sz="1000" dirty="0" smtClean="0">
                <a:solidFill>
                  <a:schemeClr val="tx1"/>
                </a:solidFill>
                <a:latin typeface="Arial" pitchFamily="34" charset="0"/>
              </a:rPr>
              <a:t>%</a:t>
            </a:r>
            <a:endParaRPr lang="en-US" altLang="da-DK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457200" y="249576"/>
            <a:ext cx="7542213" cy="10266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2400" dirty="0" smtClean="0">
                <a:latin typeface="Cachet Bold" pitchFamily="34" charset="0"/>
              </a:rPr>
              <a:t>Digitalisering kombineret med bæredygtighed har skabt en unik infrastruktur i </a:t>
            </a:r>
            <a:r>
              <a:rPr lang="da-DK" sz="2400" dirty="0" err="1" smtClean="0">
                <a:latin typeface="Cachet Bold" pitchFamily="34" charset="0"/>
              </a:rPr>
              <a:t>sydjylland</a:t>
            </a:r>
            <a:endParaRPr lang="en-US" sz="2400" dirty="0">
              <a:latin typeface="Cache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e 73"/>
          <p:cNvGrpSpPr/>
          <p:nvPr/>
        </p:nvGrpSpPr>
        <p:grpSpPr>
          <a:xfrm>
            <a:off x="-13646" y="1009651"/>
            <a:ext cx="9162076" cy="3321295"/>
            <a:chOff x="-13646" y="2114551"/>
            <a:chExt cx="9162076" cy="3321295"/>
          </a:xfrm>
        </p:grpSpPr>
        <p:pic>
          <p:nvPicPr>
            <p:cNvPr id="77" name="Billede 7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350" y="2704153"/>
              <a:ext cx="3167080" cy="1651386"/>
            </a:xfrm>
            <a:prstGeom prst="rect">
              <a:avLst/>
            </a:prstGeom>
          </p:spPr>
        </p:pic>
        <p:pic>
          <p:nvPicPr>
            <p:cNvPr id="78" name="Pladsholder til indhold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16373" y="2690829"/>
              <a:ext cx="3182423" cy="1613782"/>
            </a:xfrm>
            <a:prstGeom prst="rect">
              <a:avLst/>
            </a:prstGeom>
          </p:spPr>
        </p:pic>
        <p:sp>
          <p:nvSpPr>
            <p:cNvPr id="79" name="Rektangel 78"/>
            <p:cNvSpPr/>
            <p:nvPr/>
          </p:nvSpPr>
          <p:spPr>
            <a:xfrm>
              <a:off x="75501" y="2114551"/>
              <a:ext cx="4572000" cy="56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Rektangel 79"/>
            <p:cNvSpPr>
              <a:spLocks noChangeArrowheads="1"/>
            </p:cNvSpPr>
            <p:nvPr/>
          </p:nvSpPr>
          <p:spPr bwMode="auto">
            <a:xfrm>
              <a:off x="3164908" y="2284651"/>
              <a:ext cx="268535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1pPr>
              <a:lvl2pPr marL="742950" indent="-285750" algn="ctr" eaLnBrk="0" hangingPunct="0">
                <a:spcBef>
                  <a:spcPts val="600"/>
                </a:spcBef>
                <a:defRPr sz="24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2pPr>
              <a:lvl3pPr marL="1143000" indent="-228600" algn="ctr" eaLnBrk="0" hangingPunct="0">
                <a:spcBef>
                  <a:spcPts val="500"/>
                </a:spcBef>
                <a:defRPr sz="20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3pPr>
              <a:lvl4pPr marL="1600200" indent="-228600" algn="ctr" eaLnBrk="0" hangingPunct="0">
                <a:spcBef>
                  <a:spcPts val="400"/>
                </a:spcBef>
                <a:defRPr sz="16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4pPr>
              <a:lvl5pPr marL="2057400" indent="-228600" algn="ctr" eaLnBrk="0" hangingPunct="0">
                <a:spcBef>
                  <a:spcPts val="300"/>
                </a:spcBef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5pPr>
              <a:lvl6pPr marL="25146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6pPr>
              <a:lvl7pPr marL="29718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7pPr>
              <a:lvl8pPr marL="34290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8pPr>
              <a:lvl9pPr marL="38862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da-DK" altLang="da-DK" sz="1800" b="1" dirty="0" smtClean="0">
                  <a:solidFill>
                    <a:schemeClr val="accent1"/>
                  </a:solidFill>
                  <a:latin typeface="Cachet Std Bold" pitchFamily="34" charset="0"/>
                  <a:sym typeface="Gill Sans"/>
                </a:rPr>
                <a:t> INNOVATIONS SYSTEM</a:t>
              </a:r>
              <a:endParaRPr lang="da-DK" altLang="da-DK" sz="1800" b="1" dirty="0">
                <a:solidFill>
                  <a:schemeClr val="accent1"/>
                </a:solidFill>
                <a:latin typeface="Cachet Std Bold" pitchFamily="34" charset="0"/>
                <a:sym typeface="Gill Sans"/>
              </a:endParaRPr>
            </a:p>
          </p:txBody>
        </p:sp>
        <p:cxnSp>
          <p:nvCxnSpPr>
            <p:cNvPr id="81" name="Lige forbindelse 80"/>
            <p:cNvCxnSpPr/>
            <p:nvPr/>
          </p:nvCxnSpPr>
          <p:spPr>
            <a:xfrm>
              <a:off x="0" y="2676526"/>
              <a:ext cx="9143999" cy="0"/>
            </a:xfrm>
            <a:prstGeom prst="line">
              <a:avLst/>
            </a:prstGeom>
            <a:ln w="539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ktangel 81"/>
            <p:cNvSpPr>
              <a:spLocks noChangeArrowheads="1"/>
            </p:cNvSpPr>
            <p:nvPr/>
          </p:nvSpPr>
          <p:spPr bwMode="auto">
            <a:xfrm>
              <a:off x="6245841" y="2282401"/>
              <a:ext cx="2133918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a-DK" altLang="da-DK" b="1" dirty="0" smtClean="0">
                  <a:solidFill>
                    <a:schemeClr val="accent1"/>
                  </a:solidFill>
                  <a:latin typeface="Cachet Std Bold" pitchFamily="34" charset="0"/>
                  <a:ea typeface="ヒラギノ角ゴ ProN W3"/>
                  <a:cs typeface="ヒラギノ角ゴ ProN W3"/>
                  <a:sym typeface="Gill Sans"/>
                </a:rPr>
                <a:t> DEMONSTRATION</a:t>
              </a:r>
              <a:endParaRPr lang="da-DK" altLang="da-DK" b="1" dirty="0">
                <a:solidFill>
                  <a:schemeClr val="accent1"/>
                </a:solidFill>
                <a:latin typeface="Cachet Std Bold" pitchFamily="34" charset="0"/>
                <a:ea typeface="ヒラギノ角ゴ ProN W3"/>
                <a:cs typeface="ヒラギノ角ゴ ProN W3"/>
                <a:sym typeface="Gill Sans"/>
              </a:endParaRPr>
            </a:p>
          </p:txBody>
        </p:sp>
        <p:cxnSp>
          <p:nvCxnSpPr>
            <p:cNvPr id="83" name="Lige forbindelse 82"/>
            <p:cNvCxnSpPr/>
            <p:nvPr/>
          </p:nvCxnSpPr>
          <p:spPr>
            <a:xfrm>
              <a:off x="6100198" y="2686154"/>
              <a:ext cx="0" cy="1611466"/>
            </a:xfrm>
            <a:prstGeom prst="line">
              <a:avLst/>
            </a:prstGeom>
            <a:ln w="539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Billede 8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1" y="4387443"/>
              <a:ext cx="1297803" cy="272337"/>
            </a:xfrm>
            <a:prstGeom prst="rect">
              <a:avLst/>
            </a:prstGeom>
          </p:spPr>
        </p:pic>
        <p:pic>
          <p:nvPicPr>
            <p:cNvPr id="85" name="Billede 6" descr="Acr67522685449536-20593_pp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2693145"/>
              <a:ext cx="3045203" cy="197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6" name="Lige forbindelse 85"/>
            <p:cNvCxnSpPr/>
            <p:nvPr/>
          </p:nvCxnSpPr>
          <p:spPr>
            <a:xfrm>
              <a:off x="3078760" y="2693145"/>
              <a:ext cx="0" cy="1620634"/>
            </a:xfrm>
            <a:prstGeom prst="line">
              <a:avLst/>
            </a:prstGeom>
            <a:ln w="539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ktangel 86"/>
            <p:cNvSpPr>
              <a:spLocks noChangeArrowheads="1"/>
            </p:cNvSpPr>
            <p:nvPr/>
          </p:nvSpPr>
          <p:spPr bwMode="auto">
            <a:xfrm>
              <a:off x="639011" y="2282401"/>
              <a:ext cx="220445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5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1pPr>
              <a:lvl2pPr marL="742950" indent="-285750" algn="ctr" eaLnBrk="0" hangingPunct="0">
                <a:spcBef>
                  <a:spcPts val="600"/>
                </a:spcBef>
                <a:defRPr sz="24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2pPr>
              <a:lvl3pPr marL="1143000" indent="-228600" algn="ctr" eaLnBrk="0" hangingPunct="0">
                <a:spcBef>
                  <a:spcPts val="500"/>
                </a:spcBef>
                <a:defRPr sz="20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3pPr>
              <a:lvl4pPr marL="1600200" indent="-228600" algn="ctr" eaLnBrk="0" hangingPunct="0">
                <a:spcBef>
                  <a:spcPts val="400"/>
                </a:spcBef>
                <a:defRPr sz="16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4pPr>
              <a:lvl5pPr marL="2057400" indent="-228600" algn="ctr" eaLnBrk="0" hangingPunct="0">
                <a:spcBef>
                  <a:spcPts val="300"/>
                </a:spcBef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5pPr>
              <a:lvl6pPr marL="25146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6pPr>
              <a:lvl7pPr marL="29718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7pPr>
              <a:lvl8pPr marL="34290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8pPr>
              <a:lvl9pPr marL="3886200" indent="-228600" algn="ctr" eaLnBrk="0" fontAlgn="base" hangingPunct="0">
                <a:spcBef>
                  <a:spcPts val="300"/>
                </a:spcBef>
                <a:spcAft>
                  <a:spcPct val="0"/>
                </a:spcAft>
                <a:defRPr sz="1200">
                  <a:solidFill>
                    <a:srgbClr val="878787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da-DK" altLang="da-DK" sz="1800" b="1" dirty="0" smtClean="0">
                  <a:solidFill>
                    <a:schemeClr val="accent1"/>
                  </a:solidFill>
                  <a:latin typeface="Cachet Std Bold" pitchFamily="34" charset="0"/>
                  <a:sym typeface="Gill Sans"/>
                </a:rPr>
                <a:t> VIDEN OG INDSIGT</a:t>
              </a:r>
              <a:endParaRPr lang="da-DK" altLang="da-DK" sz="1800" b="1" dirty="0">
                <a:solidFill>
                  <a:schemeClr val="accent1"/>
                </a:solidFill>
                <a:latin typeface="Cachet Std Bold" pitchFamily="34" charset="0"/>
                <a:sym typeface="Gill Sans"/>
              </a:endParaRPr>
            </a:p>
          </p:txBody>
        </p:sp>
        <p:sp>
          <p:nvSpPr>
            <p:cNvPr id="88" name="Rektangel 87"/>
            <p:cNvSpPr/>
            <p:nvPr/>
          </p:nvSpPr>
          <p:spPr>
            <a:xfrm>
              <a:off x="1278259" y="5321546"/>
              <a:ext cx="45720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Rektangel 88"/>
            <p:cNvSpPr/>
            <p:nvPr/>
          </p:nvSpPr>
          <p:spPr>
            <a:xfrm>
              <a:off x="-13646" y="4352481"/>
              <a:ext cx="6098797" cy="977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90" name="Lige forbindelse 89"/>
            <p:cNvCxnSpPr/>
            <p:nvPr/>
          </p:nvCxnSpPr>
          <p:spPr>
            <a:xfrm>
              <a:off x="1398" y="4313779"/>
              <a:ext cx="9143999" cy="0"/>
            </a:xfrm>
            <a:prstGeom prst="line">
              <a:avLst/>
            </a:prstGeom>
            <a:ln w="857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200" y="87168"/>
            <a:ext cx="7290526" cy="12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400" dirty="0" err="1"/>
              <a:t>Next</a:t>
            </a:r>
            <a:r>
              <a:rPr lang="da-DK" sz="2400" dirty="0"/>
              <a:t> step city</a:t>
            </a:r>
            <a:br>
              <a:rPr lang="da-DK" sz="2400" dirty="0"/>
            </a:br>
            <a:r>
              <a:rPr lang="da-DK" sz="2400" dirty="0"/>
              <a:t>- </a:t>
            </a:r>
            <a:r>
              <a:rPr lang="da-DK" sz="2400" dirty="0" smtClean="0"/>
              <a:t>centrum for energi og digitalisering</a:t>
            </a: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48" y="3282543"/>
            <a:ext cx="3915474" cy="138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4" y="3260754"/>
            <a:ext cx="5419725" cy="192817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65" y="4330946"/>
            <a:ext cx="2184594" cy="5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Lige forbindelse 4"/>
          <p:cNvCxnSpPr/>
          <p:nvPr/>
        </p:nvCxnSpPr>
        <p:spPr>
          <a:xfrm>
            <a:off x="12746" y="5191125"/>
            <a:ext cx="9140779" cy="38100"/>
          </a:xfrm>
          <a:prstGeom prst="line">
            <a:avLst/>
          </a:prstGeom>
          <a:ln w="825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99" y="1019175"/>
            <a:ext cx="9144000" cy="584835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010150" y="2857499"/>
            <a:ext cx="4200525" cy="401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4294967295"/>
          </p:nvPr>
        </p:nvSpPr>
        <p:spPr>
          <a:xfrm>
            <a:off x="5076825" y="3459163"/>
            <a:ext cx="4067175" cy="1273175"/>
          </a:xfrm>
        </p:spPr>
        <p:txBody>
          <a:bodyPr/>
          <a:lstStyle/>
          <a:p>
            <a:r>
              <a:rPr lang="da-DK" dirty="0" smtClean="0"/>
              <a:t>Horsens på forkant med sundhed</a:t>
            </a:r>
          </a:p>
          <a:p>
            <a:r>
              <a:rPr lang="da-DK" dirty="0" smtClean="0"/>
              <a:t>Den digitale velfærdsplatform (Esbjerg)</a:t>
            </a:r>
          </a:p>
          <a:p>
            <a:r>
              <a:rPr lang="da-DK" dirty="0" smtClean="0"/>
              <a:t>Den digitale sundhedslandevej (under færdiggørelse) </a:t>
            </a:r>
          </a:p>
          <a:p>
            <a:r>
              <a:rPr lang="da-DK" dirty="0" smtClean="0"/>
              <a:t>Samarbejde med 20+ kommuner</a:t>
            </a:r>
          </a:p>
          <a:p>
            <a:r>
              <a:rPr lang="da-DK" dirty="0" smtClean="0"/>
              <a:t>Samarbejde med 15+ partnere</a:t>
            </a:r>
          </a:p>
          <a:p>
            <a:r>
              <a:rPr lang="da-DK" dirty="0" smtClean="0"/>
              <a:t>Input/data fra 1200+ borgere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4294967295"/>
          </p:nvPr>
        </p:nvSpPr>
        <p:spPr>
          <a:xfrm>
            <a:off x="5010150" y="3033713"/>
            <a:ext cx="4067175" cy="61118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Projekter</a:t>
            </a:r>
            <a:endParaRPr lang="da-DK" dirty="0"/>
          </a:p>
        </p:txBody>
      </p:sp>
      <p:pic>
        <p:nvPicPr>
          <p:cNvPr id="9" name="Billede 8" descr="NextStepCitizen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883" y="304800"/>
            <a:ext cx="4860321" cy="519423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25" y="5994461"/>
            <a:ext cx="9601200" cy="8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724275" y="150495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SE </a:t>
            </a:r>
            <a:r>
              <a:rPr lang="da-DK" dirty="0" err="1" smtClean="0">
                <a:solidFill>
                  <a:schemeClr val="tx1"/>
                </a:solidFill>
              </a:rPr>
              <a:t>Next</a:t>
            </a:r>
            <a:r>
              <a:rPr lang="da-DK" dirty="0" smtClean="0">
                <a:solidFill>
                  <a:schemeClr val="tx1"/>
                </a:solidFill>
              </a:rPr>
              <a:t> Step – Baggrund og Formål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24275" y="281305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Eksempler på innovation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724275" y="3467100"/>
            <a:ext cx="4724400" cy="533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Ønsker til </a:t>
            </a:r>
            <a:r>
              <a:rPr lang="da-DK" dirty="0" err="1" smtClean="0">
                <a:solidFill>
                  <a:schemeClr val="tx1"/>
                </a:solidFill>
              </a:rPr>
              <a:t>Next</a:t>
            </a:r>
            <a:r>
              <a:rPr lang="da-DK" dirty="0" smtClean="0">
                <a:solidFill>
                  <a:schemeClr val="tx1"/>
                </a:solidFill>
              </a:rPr>
              <a:t> Step…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20000" y="244358"/>
            <a:ext cx="6300000" cy="1224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 defTabSz="4572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sz="6600" kern="1200" cap="all" baseline="0">
                <a:solidFill>
                  <a:schemeClr val="accent1"/>
                </a:solidFill>
                <a:latin typeface="Cachet Bold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da-DK" sz="3000" dirty="0" smtClean="0">
                <a:solidFill>
                  <a:schemeClr val="tx1"/>
                </a:solidFill>
              </a:rPr>
              <a:t>Agenda</a:t>
            </a:r>
            <a:endParaRPr lang="da-DK" sz="3000" dirty="0">
              <a:solidFill>
                <a:schemeClr val="tx1"/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3453213" y="2159000"/>
            <a:ext cx="4995462" cy="533400"/>
            <a:chOff x="3719913" y="2159000"/>
            <a:chExt cx="4995462" cy="533400"/>
          </a:xfrm>
        </p:grpSpPr>
        <p:sp>
          <p:nvSpPr>
            <p:cNvPr id="6" name="Rektangel 5"/>
            <p:cNvSpPr/>
            <p:nvPr/>
          </p:nvSpPr>
          <p:spPr>
            <a:xfrm>
              <a:off x="3990975" y="2159000"/>
              <a:ext cx="4724400" cy="5334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dirty="0" smtClean="0">
                  <a:solidFill>
                    <a:schemeClr val="tx1"/>
                  </a:solidFill>
                </a:rPr>
                <a:t>Barrierer for innovation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1" name="Ligebenet trekant 10"/>
            <p:cNvSpPr/>
            <p:nvPr/>
          </p:nvSpPr>
          <p:spPr>
            <a:xfrm rot="5400000">
              <a:off x="3568170" y="2310743"/>
              <a:ext cx="533400" cy="229914"/>
            </a:xfrm>
            <a:prstGeom prst="triangle">
              <a:avLst/>
            </a:prstGeom>
            <a:solidFill>
              <a:srgbClr val="27A4C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0225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503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10450" y="239251"/>
            <a:ext cx="6865074" cy="122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800" dirty="0" smtClean="0"/>
              <a:t>Vi har ikke en velfungerende markedsmekanisme for Telemedicin</a:t>
            </a:r>
            <a:endParaRPr lang="en-US" sz="2800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291375" y="2045700"/>
            <a:ext cx="2594700" cy="3672000"/>
          </a:xfrm>
        </p:spPr>
        <p:txBody>
          <a:bodyPr/>
          <a:lstStyle/>
          <a:p>
            <a:pPr marL="0" indent="0" algn="ctr">
              <a:buNone/>
            </a:pPr>
            <a:r>
              <a:rPr lang="da-DK" sz="1600" u="sng" dirty="0" smtClean="0"/>
              <a:t>Udbud:</a:t>
            </a:r>
          </a:p>
          <a:p>
            <a:pPr marL="285750" indent="-285750">
              <a:buClr>
                <a:srgbClr val="C67CAC"/>
              </a:buClr>
            </a:pPr>
            <a:r>
              <a:rPr lang="da-DK" sz="1600" dirty="0"/>
              <a:t>Der er </a:t>
            </a:r>
            <a:r>
              <a:rPr lang="da-DK" sz="1600" dirty="0" smtClean="0"/>
              <a:t>385 projekter indenfor Telemedicin – de fleste med relativt få brugere  </a:t>
            </a:r>
          </a:p>
          <a:p>
            <a:pPr marL="285750" indent="-285750">
              <a:buClr>
                <a:srgbClr val="C67CAC"/>
              </a:buClr>
            </a:pPr>
            <a:r>
              <a:rPr lang="da-DK" sz="1600" dirty="0" smtClean="0"/>
              <a:t>Der er registreret 251 virksomheder med </a:t>
            </a:r>
            <a:r>
              <a:rPr lang="da-DK" sz="1600" dirty="0"/>
              <a:t>velfærdsteknologi i </a:t>
            </a:r>
            <a:r>
              <a:rPr lang="da-DK" sz="1600" dirty="0" smtClean="0"/>
              <a:t>DK – </a:t>
            </a:r>
          </a:p>
          <a:p>
            <a:pPr marL="285750" indent="-285750">
              <a:buClr>
                <a:srgbClr val="C67CAC"/>
              </a:buClr>
            </a:pPr>
            <a:r>
              <a:rPr lang="da-DK" sz="1600" dirty="0" smtClean="0"/>
              <a:t>45</a:t>
            </a:r>
            <a:r>
              <a:rPr lang="da-DK" sz="1600" dirty="0"/>
              <a:t>% af dem har under 10 medarbejdere</a:t>
            </a:r>
            <a:r>
              <a:rPr lang="da-DK" sz="1600" dirty="0" smtClean="0"/>
              <a:t>..</a:t>
            </a:r>
          </a:p>
          <a:p>
            <a:pPr marL="285750" indent="-285750">
              <a:buClr>
                <a:srgbClr val="C67CAC"/>
              </a:buClr>
            </a:pPr>
            <a:r>
              <a:rPr lang="da-DK" sz="1600" dirty="0" smtClean="0"/>
              <a:t>Silosystemer og manglende integration</a:t>
            </a:r>
            <a:endParaRPr lang="da-DK" sz="16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2752725"/>
            <a:ext cx="2733675" cy="2169584"/>
          </a:xfrm>
          <a:prstGeom prst="rect">
            <a:avLst/>
          </a:prstGeom>
        </p:spPr>
      </p:pic>
      <p:sp>
        <p:nvSpPr>
          <p:cNvPr id="12" name="Pladsholder til tekst 7"/>
          <p:cNvSpPr txBox="1">
            <a:spLocks/>
          </p:cNvSpPr>
          <p:nvPr/>
        </p:nvSpPr>
        <p:spPr>
          <a:xfrm>
            <a:off x="6248400" y="2026650"/>
            <a:ext cx="2676525" cy="36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a-DK" sz="1600" u="sng" dirty="0" smtClean="0"/>
              <a:t>Efterspørgsel: </a:t>
            </a:r>
          </a:p>
          <a:p>
            <a:pPr marL="285750" indent="-285750">
              <a:buClr>
                <a:srgbClr val="C67CAC"/>
              </a:buClr>
            </a:pPr>
            <a:r>
              <a:rPr lang="da-DK" sz="1600" dirty="0"/>
              <a:t>3600 praktiserende læger, 98 kommuner, 5 regioner med egne hospitaler, nationale ønsker  </a:t>
            </a:r>
            <a:endParaRPr lang="da-DK" sz="1600" dirty="0" smtClean="0"/>
          </a:p>
          <a:p>
            <a:pPr marL="285750" indent="-285750">
              <a:buClr>
                <a:srgbClr val="C67CAC"/>
              </a:buClr>
            </a:pPr>
            <a:r>
              <a:rPr lang="da-DK" sz="1600" dirty="0" smtClean="0"/>
              <a:t>Efterspørgsel og parathed hos borgerne</a:t>
            </a:r>
            <a:endParaRPr lang="da-DK" sz="1600" dirty="0"/>
          </a:p>
          <a:p>
            <a:pPr marL="285750" indent="-285750">
              <a:buClr>
                <a:srgbClr val="C67CAC"/>
              </a:buClr>
            </a:pPr>
            <a:r>
              <a:rPr lang="da-DK" sz="1600" dirty="0" smtClean="0"/>
              <a:t>Erkendt behov på ledelsesniveau, men modstand fra medarbejderne </a:t>
            </a:r>
          </a:p>
          <a:p>
            <a:pPr marL="285750" indent="-285750">
              <a:buClr>
                <a:srgbClr val="C67CAC"/>
              </a:buClr>
            </a:pPr>
            <a:r>
              <a:rPr lang="da-DK" sz="1600" dirty="0" smtClean="0"/>
              <a:t>Manglende standardisering på tværs af kommuner og regioner 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3047999" y="2609850"/>
            <a:ext cx="3095419" cy="2714625"/>
            <a:chOff x="559374" y="1536700"/>
            <a:chExt cx="8215539" cy="4469817"/>
          </a:xfrm>
        </p:grpSpPr>
        <p:sp>
          <p:nvSpPr>
            <p:cNvPr id="9" name="Kombinationstegning 8"/>
            <p:cNvSpPr/>
            <p:nvPr/>
          </p:nvSpPr>
          <p:spPr>
            <a:xfrm>
              <a:off x="8145707" y="5343787"/>
              <a:ext cx="629206" cy="662730"/>
            </a:xfrm>
            <a:custGeom>
              <a:avLst/>
              <a:gdLst>
                <a:gd name="connsiteX0" fmla="*/ 503343 w 629206"/>
                <a:gd name="connsiteY0" fmla="*/ 0 h 662730"/>
                <a:gd name="connsiteX1" fmla="*/ 486565 w 629206"/>
                <a:gd name="connsiteY1" fmla="*/ 75501 h 662730"/>
                <a:gd name="connsiteX2" fmla="*/ 469787 w 629206"/>
                <a:gd name="connsiteY2" fmla="*/ 100668 h 662730"/>
                <a:gd name="connsiteX3" fmla="*/ 461398 w 629206"/>
                <a:gd name="connsiteY3" fmla="*/ 134224 h 662730"/>
                <a:gd name="connsiteX4" fmla="*/ 453009 w 629206"/>
                <a:gd name="connsiteY4" fmla="*/ 176169 h 662730"/>
                <a:gd name="connsiteX5" fmla="*/ 436231 w 629206"/>
                <a:gd name="connsiteY5" fmla="*/ 226503 h 662730"/>
                <a:gd name="connsiteX6" fmla="*/ 411064 w 629206"/>
                <a:gd name="connsiteY6" fmla="*/ 251670 h 662730"/>
                <a:gd name="connsiteX7" fmla="*/ 385897 w 629206"/>
                <a:gd name="connsiteY7" fmla="*/ 302004 h 662730"/>
                <a:gd name="connsiteX8" fmla="*/ 377508 w 629206"/>
                <a:gd name="connsiteY8" fmla="*/ 327171 h 662730"/>
                <a:gd name="connsiteX9" fmla="*/ 352341 w 629206"/>
                <a:gd name="connsiteY9" fmla="*/ 343949 h 662730"/>
                <a:gd name="connsiteX10" fmla="*/ 335563 w 629206"/>
                <a:gd name="connsiteY10" fmla="*/ 369116 h 662730"/>
                <a:gd name="connsiteX11" fmla="*/ 285229 w 629206"/>
                <a:gd name="connsiteY11" fmla="*/ 394283 h 662730"/>
                <a:gd name="connsiteX12" fmla="*/ 260062 w 629206"/>
                <a:gd name="connsiteY12" fmla="*/ 419450 h 662730"/>
                <a:gd name="connsiteX13" fmla="*/ 243284 w 629206"/>
                <a:gd name="connsiteY13" fmla="*/ 444617 h 662730"/>
                <a:gd name="connsiteX14" fmla="*/ 209728 w 629206"/>
                <a:gd name="connsiteY14" fmla="*/ 461395 h 662730"/>
                <a:gd name="connsiteX15" fmla="*/ 201339 w 629206"/>
                <a:gd name="connsiteY15" fmla="*/ 486562 h 662730"/>
                <a:gd name="connsiteX16" fmla="*/ 125838 w 629206"/>
                <a:gd name="connsiteY16" fmla="*/ 528507 h 662730"/>
                <a:gd name="connsiteX17" fmla="*/ 75504 w 629206"/>
                <a:gd name="connsiteY17" fmla="*/ 562063 h 662730"/>
                <a:gd name="connsiteX18" fmla="*/ 50337 w 629206"/>
                <a:gd name="connsiteY18" fmla="*/ 578841 h 662730"/>
                <a:gd name="connsiteX19" fmla="*/ 25170 w 629206"/>
                <a:gd name="connsiteY19" fmla="*/ 587230 h 662730"/>
                <a:gd name="connsiteX20" fmla="*/ 8392 w 629206"/>
                <a:gd name="connsiteY20" fmla="*/ 612396 h 662730"/>
                <a:gd name="connsiteX21" fmla="*/ 125838 w 629206"/>
                <a:gd name="connsiteY21" fmla="*/ 645952 h 662730"/>
                <a:gd name="connsiteX22" fmla="*/ 243284 w 629206"/>
                <a:gd name="connsiteY22" fmla="*/ 662730 h 662730"/>
                <a:gd name="connsiteX23" fmla="*/ 453009 w 629206"/>
                <a:gd name="connsiteY23" fmla="*/ 654341 h 662730"/>
                <a:gd name="connsiteX24" fmla="*/ 536899 w 629206"/>
                <a:gd name="connsiteY24" fmla="*/ 645952 h 662730"/>
                <a:gd name="connsiteX25" fmla="*/ 587232 w 629206"/>
                <a:gd name="connsiteY25" fmla="*/ 612396 h 662730"/>
                <a:gd name="connsiteX26" fmla="*/ 612399 w 629206"/>
                <a:gd name="connsiteY26" fmla="*/ 553674 h 662730"/>
                <a:gd name="connsiteX27" fmla="*/ 620788 w 629206"/>
                <a:gd name="connsiteY27" fmla="*/ 528507 h 662730"/>
                <a:gd name="connsiteX28" fmla="*/ 629177 w 629206"/>
                <a:gd name="connsiteY28" fmla="*/ 335560 h 66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9206" h="662730">
                  <a:moveTo>
                    <a:pt x="503343" y="0"/>
                  </a:moveTo>
                  <a:cubicBezTo>
                    <a:pt x="500121" y="19332"/>
                    <a:pt x="496891" y="54849"/>
                    <a:pt x="486565" y="75501"/>
                  </a:cubicBezTo>
                  <a:cubicBezTo>
                    <a:pt x="482056" y="84519"/>
                    <a:pt x="475380" y="92279"/>
                    <a:pt x="469787" y="100668"/>
                  </a:cubicBezTo>
                  <a:cubicBezTo>
                    <a:pt x="466991" y="111853"/>
                    <a:pt x="463899" y="122969"/>
                    <a:pt x="461398" y="134224"/>
                  </a:cubicBezTo>
                  <a:cubicBezTo>
                    <a:pt x="458305" y="148143"/>
                    <a:pt x="456761" y="162413"/>
                    <a:pt x="453009" y="176169"/>
                  </a:cubicBezTo>
                  <a:cubicBezTo>
                    <a:pt x="448356" y="193231"/>
                    <a:pt x="448737" y="213997"/>
                    <a:pt x="436231" y="226503"/>
                  </a:cubicBezTo>
                  <a:lnTo>
                    <a:pt x="411064" y="251670"/>
                  </a:lnTo>
                  <a:cubicBezTo>
                    <a:pt x="389978" y="314928"/>
                    <a:pt x="418422" y="236955"/>
                    <a:pt x="385897" y="302004"/>
                  </a:cubicBezTo>
                  <a:cubicBezTo>
                    <a:pt x="381942" y="309913"/>
                    <a:pt x="383032" y="320266"/>
                    <a:pt x="377508" y="327171"/>
                  </a:cubicBezTo>
                  <a:cubicBezTo>
                    <a:pt x="371210" y="335044"/>
                    <a:pt x="360730" y="338356"/>
                    <a:pt x="352341" y="343949"/>
                  </a:cubicBezTo>
                  <a:cubicBezTo>
                    <a:pt x="346748" y="352338"/>
                    <a:pt x="342692" y="361987"/>
                    <a:pt x="335563" y="369116"/>
                  </a:cubicBezTo>
                  <a:cubicBezTo>
                    <a:pt x="319301" y="385378"/>
                    <a:pt x="305698" y="387460"/>
                    <a:pt x="285229" y="394283"/>
                  </a:cubicBezTo>
                  <a:cubicBezTo>
                    <a:pt x="276840" y="402672"/>
                    <a:pt x="267657" y="410336"/>
                    <a:pt x="260062" y="419450"/>
                  </a:cubicBezTo>
                  <a:cubicBezTo>
                    <a:pt x="253607" y="427195"/>
                    <a:pt x="251029" y="438162"/>
                    <a:pt x="243284" y="444617"/>
                  </a:cubicBezTo>
                  <a:cubicBezTo>
                    <a:pt x="233677" y="452623"/>
                    <a:pt x="220913" y="455802"/>
                    <a:pt x="209728" y="461395"/>
                  </a:cubicBezTo>
                  <a:cubicBezTo>
                    <a:pt x="206932" y="469784"/>
                    <a:pt x="207592" y="480309"/>
                    <a:pt x="201339" y="486562"/>
                  </a:cubicBezTo>
                  <a:cubicBezTo>
                    <a:pt x="136410" y="551491"/>
                    <a:pt x="173309" y="502134"/>
                    <a:pt x="125838" y="528507"/>
                  </a:cubicBezTo>
                  <a:cubicBezTo>
                    <a:pt x="108211" y="538300"/>
                    <a:pt x="92282" y="550878"/>
                    <a:pt x="75504" y="562063"/>
                  </a:cubicBezTo>
                  <a:cubicBezTo>
                    <a:pt x="67115" y="567656"/>
                    <a:pt x="59902" y="575653"/>
                    <a:pt x="50337" y="578841"/>
                  </a:cubicBezTo>
                  <a:lnTo>
                    <a:pt x="25170" y="587230"/>
                  </a:lnTo>
                  <a:cubicBezTo>
                    <a:pt x="19577" y="595619"/>
                    <a:pt x="12901" y="603378"/>
                    <a:pt x="8392" y="612396"/>
                  </a:cubicBezTo>
                  <a:cubicBezTo>
                    <a:pt x="-23925" y="677030"/>
                    <a:pt x="41737" y="638944"/>
                    <a:pt x="125838" y="645952"/>
                  </a:cubicBezTo>
                  <a:cubicBezTo>
                    <a:pt x="194160" y="651645"/>
                    <a:pt x="188531" y="651779"/>
                    <a:pt x="243284" y="662730"/>
                  </a:cubicBezTo>
                  <a:lnTo>
                    <a:pt x="453009" y="654341"/>
                  </a:lnTo>
                  <a:cubicBezTo>
                    <a:pt x="481066" y="652738"/>
                    <a:pt x="510075" y="654334"/>
                    <a:pt x="536899" y="645952"/>
                  </a:cubicBezTo>
                  <a:cubicBezTo>
                    <a:pt x="556145" y="639937"/>
                    <a:pt x="587232" y="612396"/>
                    <a:pt x="587232" y="612396"/>
                  </a:cubicBezTo>
                  <a:cubicBezTo>
                    <a:pt x="606907" y="553374"/>
                    <a:pt x="581298" y="626242"/>
                    <a:pt x="612399" y="553674"/>
                  </a:cubicBezTo>
                  <a:cubicBezTo>
                    <a:pt x="615882" y="545546"/>
                    <a:pt x="617992" y="536896"/>
                    <a:pt x="620788" y="528507"/>
                  </a:cubicBezTo>
                  <a:cubicBezTo>
                    <a:pt x="630162" y="369145"/>
                    <a:pt x="629177" y="433514"/>
                    <a:pt x="629177" y="335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Afrundet rektangel 9"/>
            <p:cNvSpPr/>
            <p:nvPr/>
          </p:nvSpPr>
          <p:spPr bwMode="auto">
            <a:xfrm>
              <a:off x="559374" y="1536700"/>
              <a:ext cx="8100646" cy="4427872"/>
            </a:xfrm>
            <a:prstGeom prst="roundRect">
              <a:avLst/>
            </a:prstGeom>
            <a:noFill/>
            <a:ln w="38100" cmpd="sng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08000" bIns="108000" rtlCol="0" anchor="ctr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a-DK" sz="18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1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971600" y="4494052"/>
            <a:ext cx="340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FRA </a:t>
            </a:r>
          </a:p>
          <a:p>
            <a:r>
              <a:rPr lang="da-DK" sz="2400" i="1" dirty="0" smtClean="0"/>
              <a:t>Mange forskellige og uklare ønsker</a:t>
            </a:r>
          </a:p>
          <a:p>
            <a:endParaRPr lang="da-DK" sz="2800" i="1" dirty="0"/>
          </a:p>
        </p:txBody>
      </p:sp>
      <p:sp>
        <p:nvSpPr>
          <p:cNvPr id="5" name="Tekstboks 4"/>
          <p:cNvSpPr txBox="1"/>
          <p:nvPr/>
        </p:nvSpPr>
        <p:spPr>
          <a:xfrm>
            <a:off x="5004048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TIL </a:t>
            </a:r>
          </a:p>
          <a:p>
            <a:r>
              <a:rPr lang="da-DK" sz="2400" i="1" dirty="0" smtClean="0"/>
              <a:t>Nationale standarder og fælles strategier </a:t>
            </a:r>
          </a:p>
        </p:txBody>
      </p:sp>
      <p:sp>
        <p:nvSpPr>
          <p:cNvPr id="7" name="Pladsholder til tekst 6"/>
          <p:cNvSpPr txBox="1">
            <a:spLocks/>
          </p:cNvSpPr>
          <p:nvPr/>
        </p:nvSpPr>
        <p:spPr>
          <a:xfrm>
            <a:off x="253274" y="239251"/>
            <a:ext cx="7481026" cy="1224000"/>
          </a:xfrm>
          <a:prstGeom prst="rect">
            <a:avLst/>
          </a:prstGeom>
        </p:spPr>
        <p:txBody>
          <a:bodyPr/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2800" cap="all" dirty="0" smtClean="0">
                <a:solidFill>
                  <a:srgbClr val="27A4C5"/>
                </a:solidFill>
                <a:latin typeface="+mj-lt"/>
              </a:rPr>
              <a:t>Er der et klar defineret behov som innovationen kan målrette sig mod?</a:t>
            </a:r>
            <a:endParaRPr lang="en-US" sz="28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8" y="1628456"/>
            <a:ext cx="3395317" cy="254321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1628455"/>
            <a:ext cx="3575569" cy="25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971600" y="4494052"/>
            <a:ext cx="36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FRA </a:t>
            </a:r>
          </a:p>
          <a:p>
            <a:r>
              <a:rPr lang="da-DK" sz="2400" i="1" dirty="0" smtClean="0"/>
              <a:t>silotænkning</a:t>
            </a:r>
          </a:p>
          <a:p>
            <a:endParaRPr lang="da-DK" sz="2800" i="1" dirty="0"/>
          </a:p>
        </p:txBody>
      </p:sp>
      <p:sp>
        <p:nvSpPr>
          <p:cNvPr id="5" name="Tekstboks 4"/>
          <p:cNvSpPr txBox="1"/>
          <p:nvPr/>
        </p:nvSpPr>
        <p:spPr>
          <a:xfrm>
            <a:off x="5004048" y="45091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/>
              <a:t>TIL </a:t>
            </a:r>
          </a:p>
          <a:p>
            <a:r>
              <a:rPr lang="da-DK" sz="2400" i="1" dirty="0" smtClean="0"/>
              <a:t>borgeren i centrum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11" y="1824294"/>
            <a:ext cx="3915379" cy="266975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" y="1843820"/>
            <a:ext cx="3538197" cy="2650232"/>
          </a:xfrm>
          <a:prstGeom prst="rect">
            <a:avLst/>
          </a:prstGeom>
        </p:spPr>
      </p:pic>
      <p:sp>
        <p:nvSpPr>
          <p:cNvPr id="8" name="Pladsholder til tekst 6"/>
          <p:cNvSpPr txBox="1">
            <a:spLocks/>
          </p:cNvSpPr>
          <p:nvPr/>
        </p:nvSpPr>
        <p:spPr>
          <a:xfrm>
            <a:off x="253274" y="239251"/>
            <a:ext cx="7500076" cy="1224000"/>
          </a:xfrm>
          <a:prstGeom prst="rect">
            <a:avLst/>
          </a:prstGeom>
        </p:spPr>
        <p:txBody>
          <a:bodyPr/>
          <a:lstStyle>
            <a:lvl1pPr marL="265113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7400" indent="-255588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5113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6700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2800" cap="all" dirty="0" smtClean="0">
                <a:solidFill>
                  <a:srgbClr val="27A4C5"/>
                </a:solidFill>
                <a:latin typeface="+mj-lt"/>
              </a:rPr>
              <a:t>Giver den nuværende Struktur med 3 sektorer værdi for borgeren?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2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bASlzxZUa_WkAZpE2b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LjvtItoE6dmEJOsZqj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NMUa4bnUa9ymLVcsx.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FniEsn_EepnA4Go99K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wIl.qlLk.EMJ2Zofma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3n7ImyJk64NBcKsA._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y9hGmnG0qrIAvZnnws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4Anfb3AEakOE8DFrqj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eT0nPXOkWuguVy31w5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l3lCiZ1U2PPzX7nTMp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VpGe7zTEe2CxPELy8XKg"/>
</p:tagLst>
</file>

<file path=ppt/theme/theme1.xml><?xml version="1.0" encoding="utf-8"?>
<a:theme xmlns:a="http://schemas.openxmlformats.org/drawingml/2006/main" name="SE koncernpræsentation_2702_2013_high">
  <a:themeElements>
    <a:clrScheme name="SE farver">
      <a:dk1>
        <a:sysClr val="windowText" lastClr="000000"/>
      </a:dk1>
      <a:lt1>
        <a:sysClr val="window" lastClr="FFFFFF"/>
      </a:lt1>
      <a:dk2>
        <a:srgbClr val="DAECFB"/>
      </a:dk2>
      <a:lt2>
        <a:srgbClr val="EEEC9E"/>
      </a:lt2>
      <a:accent1>
        <a:srgbClr val="27A4C5"/>
      </a:accent1>
      <a:accent2>
        <a:srgbClr val="A1BF35"/>
      </a:accent2>
      <a:accent3>
        <a:srgbClr val="B0B0B1"/>
      </a:accent3>
      <a:accent4>
        <a:srgbClr val="CA4D15"/>
      </a:accent4>
      <a:accent5>
        <a:srgbClr val="8F2C83"/>
      </a:accent5>
      <a:accent6>
        <a:srgbClr val="F5D300"/>
      </a:accent6>
      <a:hlink>
        <a:srgbClr val="007A99"/>
      </a:hlink>
      <a:folHlink>
        <a:srgbClr val="8F2C83"/>
      </a:folHlink>
    </a:clrScheme>
    <a:fontScheme name="SE fonte">
      <a:majorFont>
        <a:latin typeface="Cachet Std Bold"/>
        <a:ea typeface=""/>
        <a:cs typeface=""/>
      </a:majorFont>
      <a:minorFont>
        <a:latin typeface="Cachet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100" dirty="0" smtClean="0"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5CEE5049302E6043A894615C405D70220040CB7BCB3380F541870AE13B23C8EA15" ma:contentTypeVersion="15" ma:contentTypeDescription="" ma:contentTypeScope="" ma:versionID="900ce35a60b132b7e6f691173df3e10a">
  <xsd:schema xmlns:xsd="http://www.w3.org/2001/XMLSchema" xmlns:xs="http://www.w3.org/2001/XMLSchema" xmlns:p="http://schemas.microsoft.com/office/2006/metadata/properties" xmlns:ns2="b6b4ce6a-4c84-4904-a6fd-b8c5b2e4f4f3" targetNamespace="http://schemas.microsoft.com/office/2006/metadata/properties" ma:root="true" ma:fieldsID="4cf95a774124e4afab874affc86c485f" ns2:_="">
    <xsd:import namespace="b6b4ce6a-4c84-4904-a6fd-b8c5b2e4f4f3"/>
    <xsd:element name="properties">
      <xsd:complexType>
        <xsd:sequence>
          <xsd:element name="documentManagement">
            <xsd:complexType>
              <xsd:all>
                <xsd:element ref="ns2:DokumentID" minOccurs="0"/>
                <xsd:element ref="ns2:Afdelingsnavn" minOccurs="0"/>
                <xsd:element ref="ns2:Mappe" minOccurs="0"/>
                <xsd:element ref="ns2:Mappe2" minOccurs="0"/>
                <xsd:element ref="ns2:Mappe3" minOccurs="0"/>
                <xsd:element ref="ns2:Mappe4" minOccurs="0"/>
                <xsd:element ref="ns2:Mappe5" minOccurs="0"/>
                <xsd:element ref="ns2:DM5_x0020_dokumentnumme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4ce6a-4c84-4904-a6fd-b8c5b2e4f4f3" elementFormDefault="qualified">
    <xsd:import namespace="http://schemas.microsoft.com/office/2006/documentManagement/types"/>
    <xsd:import namespace="http://schemas.microsoft.com/office/infopath/2007/PartnerControls"/>
    <xsd:element name="DokumentID" ma:index="8" nillable="true" ma:displayName="DokumentID" ma:default="" ma:description="Denne værdi er automatisk udfyldt, og skal ikke ændres!" ma:hidden="true" ma:internalName="DokumentID" ma:readOnly="false">
      <xsd:simpleType>
        <xsd:restriction base="dms:Text">
          <xsd:maxLength value="255"/>
        </xsd:restriction>
      </xsd:simpleType>
    </xsd:element>
    <xsd:element name="Afdelingsnavn" ma:index="9" nillable="true" ma:displayName="Afdelingsnavn" ma:default="" ma:description="Generel parameter, der bruges til at gruppere resultater i søgningen. Bliver automatisk udfyldt ved oprettelse" ma:hidden="true" ma:internalName="Afdelingsnavn" ma:readOnly="false">
      <xsd:simpleType>
        <xsd:restriction base="dms:Text">
          <xsd:maxLength value="255"/>
        </xsd:restriction>
      </xsd:simpleType>
    </xsd:element>
    <xsd:element name="Mappe" ma:index="10" nillable="true" ma:displayName="Mappe1" ma:default="" ma:description="Bruges til at angive hviken mappe et dokument er placeret i. Bliver automatisk udfyldt ved oprettelse" ma:hidden="true" ma:internalName="Mappe" ma:readOnly="false">
      <xsd:simpleType>
        <xsd:restriction base="dms:Text">
          <xsd:maxLength value="255"/>
        </xsd:restriction>
      </xsd:simpleType>
    </xsd:element>
    <xsd:element name="Mappe2" ma:index="11" nillable="true" ma:displayName="Mappe2" ma:hidden="true" ma:internalName="Mappe2" ma:readOnly="false">
      <xsd:simpleType>
        <xsd:restriction base="dms:Text">
          <xsd:maxLength value="255"/>
        </xsd:restriction>
      </xsd:simpleType>
    </xsd:element>
    <xsd:element name="Mappe3" ma:index="12" nillable="true" ma:displayName="Mappe3" ma:hidden="true" ma:internalName="Mappe3" ma:readOnly="false">
      <xsd:simpleType>
        <xsd:restriction base="dms:Text">
          <xsd:maxLength value="255"/>
        </xsd:restriction>
      </xsd:simpleType>
    </xsd:element>
    <xsd:element name="Mappe4" ma:index="13" nillable="true" ma:displayName="Mappe4" ma:hidden="true" ma:internalName="Mappe4" ma:readOnly="false">
      <xsd:simpleType>
        <xsd:restriction base="dms:Text">
          <xsd:maxLength value="255"/>
        </xsd:restriction>
      </xsd:simpleType>
    </xsd:element>
    <xsd:element name="Mappe5" ma:index="14" nillable="true" ma:displayName="Mappe5" ma:hidden="true" ma:internalName="Mappe5" ma:readOnly="false">
      <xsd:simpleType>
        <xsd:restriction base="dms:Text">
          <xsd:maxLength value="255"/>
        </xsd:restriction>
      </xsd:simpleType>
    </xsd:element>
    <xsd:element name="DM5_x0020_dokumentnummer" ma:index="15" nillable="true" ma:displayName="DM5 dokumentnummer" ma:internalName="DM5_x0020_dokumentnummer">
      <xsd:simpleType>
        <xsd:restriction base="dms:Text">
          <xsd:maxLength value="255"/>
        </xsd:restriction>
      </xsd:simpleType>
    </xsd:element>
    <xsd:element name="_dlc_DocId" ma:index="1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ppe xmlns="b6b4ce6a-4c84-4904-a6fd-b8c5b2e4f4f3">960 - SE Research LAB</Mappe>
    <Mappe2 xmlns="b6b4ce6a-4c84-4904-a6fd-b8c5b2e4f4f3">PRÆSENTATIONER - INTROMATERIALER</Mappe2>
    <Afdelingsnavn xmlns="b6b4ce6a-4c84-4904-a6fd-b8c5b2e4f4f3">På Tværs</Afdelingsnavn>
    <Mappe3 xmlns="b6b4ce6a-4c84-4904-a6fd-b8c5b2e4f4f3" xsi:nil="true"/>
    <DokumentID xmlns="b6b4ce6a-4c84-4904-a6fd-b8c5b2e4f4f3">1770962</DokumentID>
    <_dlc_DocId xmlns="b6b4ce6a-4c84-4904-a6fd-b8c5b2e4f4f3">0001-1-143852</_dlc_DocId>
    <_dlc_DocIdUrl xmlns="b6b4ce6a-4c84-4904-a6fd-b8c5b2e4f4f3">
      <Url>http://infozonen/paatvaers/_layouts/DocIdRedir.aspx?ID=0001-1-143852</Url>
      <Description>0001-1-143852</Description>
    </_dlc_DocIdUrl>
    <Mappe5 xmlns="b6b4ce6a-4c84-4904-a6fd-b8c5b2e4f4f3" xsi:nil="true"/>
    <DM5_x0020_dokumentnummer xmlns="b6b4ce6a-4c84-4904-a6fd-b8c5b2e4f4f3" xsi:nil="true"/>
    <Mappe4 xmlns="b6b4ce6a-4c84-4904-a6fd-b8c5b2e4f4f3" xsi:nil="true"/>
  </documentManagement>
</p:properties>
</file>

<file path=customXml/itemProps1.xml><?xml version="1.0" encoding="utf-8"?>
<ds:datastoreItem xmlns:ds="http://schemas.openxmlformats.org/officeDocument/2006/customXml" ds:itemID="{B59C8A5D-A7D2-4E73-B963-3D22F98B95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BDF93-2814-4FB8-81FD-277CC4047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4ce6a-4c84-4904-a6fd-b8c5b2e4f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C4B7FA-377E-4D60-95E2-C05B64F13A4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6A76047-5DEE-4277-A0DF-C737324063DA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b6b4ce6a-4c84-4904-a6fd-b8c5b2e4f4f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 koncernpræsentation_2702_2013_high.potx</Template>
  <TotalTime>22519</TotalTime>
  <Words>644</Words>
  <Application>Microsoft Office PowerPoint</Application>
  <PresentationFormat>On-screen Show (4:3)</PresentationFormat>
  <Paragraphs>137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ヒラギノ角ゴ ProN W3</vt:lpstr>
      <vt:lpstr>Cachet Std Book</vt:lpstr>
      <vt:lpstr>Cachet Std Bold</vt:lpstr>
      <vt:lpstr>Calibri</vt:lpstr>
      <vt:lpstr>Cachet Book</vt:lpstr>
      <vt:lpstr>Cachet Medium</vt:lpstr>
      <vt:lpstr>Gill Sans</vt:lpstr>
      <vt:lpstr>Cachet Bold</vt:lpstr>
      <vt:lpstr>Corbel</vt:lpstr>
      <vt:lpstr>SE koncernpræsentation_2702_2013_high</vt:lpstr>
      <vt:lpstr>think-cell Slide</vt:lpstr>
      <vt:lpstr>Chart</vt:lpstr>
      <vt:lpstr>Next Step  for at fremme telemedicin</vt:lpstr>
      <vt:lpstr>PowerPoint Presentation</vt:lpstr>
      <vt:lpstr>PowerPoint Presentation</vt:lpstr>
      <vt:lpstr>Next step city - centrum for energi og digitalisering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Horsens på forkant MED Sundhed  et tværsektorielt hotspot med borgeren i centrum…</vt:lpstr>
      <vt:lpstr>PowerPoint Presentation</vt:lpstr>
      <vt:lpstr>infrastruktur</vt:lpstr>
      <vt:lpstr>Samarbejde om sikker afprøvning af ny teknologi</vt:lpstr>
      <vt:lpstr>PowerPoint Presentation</vt:lpstr>
      <vt:lpstr>Next Step…</vt:lpstr>
      <vt:lpstr>PowerPoint Presentation</vt:lpstr>
    </vt:vector>
  </TitlesOfParts>
  <Company>OPENING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præsentation okt 2013</dc:title>
  <dc:creator>Julie Rauff</dc:creator>
  <cp:lastModifiedBy>Susanne</cp:lastModifiedBy>
  <cp:revision>513</cp:revision>
  <cp:lastPrinted>2014-12-01T13:06:27Z</cp:lastPrinted>
  <dcterms:created xsi:type="dcterms:W3CDTF">2014-06-18T14:07:06Z</dcterms:created>
  <dcterms:modified xsi:type="dcterms:W3CDTF">2014-12-03T18:16:23Z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0x0101005CEE5049302E6043A894615C405D70220040CB7BCB3380F541870AE13B23C8EA15</vt:lpwstr>
  </property>
  <property fmtid="{D5CDD505-2E9C-101B-9397-08002B2CF9AE}" pid="3" name="_dlc_DocIdItemGuid">
    <vt:lpwstr>7ca019d0-c43e-4a39-8e05-d41a34882acc</vt:lpwstr>
  </property>
  <property fmtid="{D5CDD505-2E9C-101B-9397-08002B2CF9AE}" pid="4" name="Mappe5">
    <vt:lpwstr/>
  </property>
  <property fmtid="{D5CDD505-2E9C-101B-9397-08002B2CF9AE}" pid="5" name="Mappe4">
    <vt:lpwstr/>
  </property>
</Properties>
</file>