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2" r:id="rId2"/>
    <p:sldId id="273" r:id="rId3"/>
    <p:sldId id="279" r:id="rId4"/>
    <p:sldId id="290" r:id="rId5"/>
    <p:sldId id="281" r:id="rId6"/>
    <p:sldId id="280" r:id="rId7"/>
    <p:sldId id="291" r:id="rId8"/>
    <p:sldId id="292" r:id="rId9"/>
    <p:sldId id="283" r:id="rId10"/>
    <p:sldId id="264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1" autoAdjust="0"/>
    <p:restoredTop sz="91210" autoAdjust="0"/>
  </p:normalViewPr>
  <p:slideViewPr>
    <p:cSldViewPr snapToGrid="0" snapToObjects="1">
      <p:cViewPr>
        <p:scale>
          <a:sx n="100" d="100"/>
          <a:sy n="100" d="100"/>
        </p:scale>
        <p:origin x="-690" y="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1"/>
              <c:layout/>
              <c:spPr/>
              <c:txPr>
                <a:bodyPr/>
                <a:lstStyle/>
                <a:p>
                  <a:pPr>
                    <a:defRPr sz="1600">
                      <a:solidFill>
                        <a:schemeClr val="tx1"/>
                      </a:solidFill>
                      <a:latin typeface="Telenor Font" panose="020B0504020202020204" pitchFamily="34" charset="0"/>
                    </a:defRPr>
                  </a:pPr>
                  <a:endParaRPr lang="da-D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elenor Font" panose="020B0504020202020204" pitchFamily="34" charset="0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Global average</c:v>
                </c:pt>
                <c:pt idx="1">
                  <c:v>OECD countries</c:v>
                </c:pt>
                <c:pt idx="2">
                  <c:v>Our Asian markets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34.9</c:v>
                </c:pt>
                <c:pt idx="1">
                  <c:v>4.0999999999999996</c:v>
                </c:pt>
                <c:pt idx="2">
                  <c:v>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33902976"/>
        <c:axId val="33904512"/>
      </c:barChart>
      <c:catAx>
        <c:axId val="3390297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Telenor Font" panose="020B0504020202020204" pitchFamily="34" charset="0"/>
              </a:defRPr>
            </a:pPr>
            <a:endParaRPr lang="da-DK"/>
          </a:p>
        </c:txPr>
        <c:crossAx val="33904512"/>
        <c:crosses val="autoZero"/>
        <c:auto val="1"/>
        <c:lblAlgn val="ctr"/>
        <c:lblOffset val="100"/>
        <c:noMultiLvlLbl val="0"/>
      </c:catAx>
      <c:valAx>
        <c:axId val="3390451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390297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elenor Font" panose="020B0504020202020204" pitchFamily="34" charset="0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Global average</c:v>
                </c:pt>
                <c:pt idx="1">
                  <c:v>OECD countries</c:v>
                </c:pt>
                <c:pt idx="2">
                  <c:v>Our Asian markets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1.5</c:v>
                </c:pt>
                <c:pt idx="1">
                  <c:v>2.7</c:v>
                </c:pt>
                <c:pt idx="2">
                  <c:v>0.63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33937664"/>
        <c:axId val="33943552"/>
      </c:barChart>
      <c:catAx>
        <c:axId val="33937664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Telenor Font" panose="020B0504020202020204" pitchFamily="34" charset="0"/>
              </a:defRPr>
            </a:pPr>
            <a:endParaRPr lang="da-DK"/>
          </a:p>
        </c:txPr>
        <c:crossAx val="33943552"/>
        <c:crosses val="autoZero"/>
        <c:auto val="1"/>
        <c:lblAlgn val="ctr"/>
        <c:lblOffset val="100"/>
        <c:noMultiLvlLbl val="0"/>
      </c:catAx>
      <c:valAx>
        <c:axId val="33943552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393766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elenor Font" panose="020B0504020202020204" pitchFamily="34" charset="0"/>
                  </a:defRPr>
                </a:pPr>
                <a:endParaRPr lang="da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Global average</c:v>
                </c:pt>
                <c:pt idx="1">
                  <c:v>OECD countries</c:v>
                </c:pt>
                <c:pt idx="2">
                  <c:v>Our Asian markets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0.17799999999999999</c:v>
                </c:pt>
                <c:pt idx="1">
                  <c:v>0.19600000000000001</c:v>
                </c:pt>
                <c:pt idx="2">
                  <c:v>0.51800000000000002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0"/>
        <c:axId val="33993088"/>
        <c:axId val="33994624"/>
      </c:barChart>
      <c:catAx>
        <c:axId val="3399308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300">
                <a:latin typeface="Telenor Font" panose="020B0504020202020204" pitchFamily="34" charset="0"/>
              </a:defRPr>
            </a:pPr>
            <a:endParaRPr lang="da-DK"/>
          </a:p>
        </c:txPr>
        <c:crossAx val="33994624"/>
        <c:crosses val="autoZero"/>
        <c:auto val="1"/>
        <c:lblAlgn val="ctr"/>
        <c:lblOffset val="100"/>
        <c:noMultiLvlLbl val="0"/>
      </c:catAx>
      <c:valAx>
        <c:axId val="3399462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out"/>
        <c:minorTickMark val="none"/>
        <c:tickLblPos val="nextTo"/>
        <c:crossAx val="3399308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da-D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29A5-D82A-404C-AAD7-BB0F67680136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48685-5728-6A48-8D09-CD26155E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0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21650DC-0AE6-4360-ABDE-560F025F1C43}" type="datetime1">
              <a:rPr lang="en-US"/>
              <a:pPr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02E1E2-55EE-4BB1-A4DB-B6DE613DBC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33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1E2-55EE-4BB1-A4DB-B6DE613DBC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90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1E2-55EE-4BB1-A4DB-B6DE613DBC3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1E2-55EE-4BB1-A4DB-B6DE613DBC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97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72BA50-BA01-4CE5-8F2C-892F569B194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6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1E2-55EE-4BB1-A4DB-B6DE613DBC3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02E1E2-55EE-4BB1-A4DB-B6DE613DBC3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4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24412" y="4299552"/>
            <a:ext cx="6183537" cy="437085"/>
          </a:xfrm>
        </p:spPr>
        <p:txBody>
          <a:bodyPr/>
          <a:lstStyle>
            <a:lvl1pPr>
              <a:defRPr sz="2600" b="0"/>
            </a:lvl1pPr>
          </a:lstStyle>
          <a:p>
            <a:r>
              <a:rPr lang="en-GB" dirty="0" smtClean="0"/>
              <a:t>Click to edit Master title text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24411" y="4766103"/>
            <a:ext cx="6183537" cy="403452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GB" dirty="0" smtClean="0"/>
              <a:t>Click to edit Master sub-title text</a:t>
            </a:r>
          </a:p>
        </p:txBody>
      </p:sp>
    </p:spTree>
    <p:extLst>
      <p:ext uri="{BB962C8B-B14F-4D97-AF65-F5344CB8AC3E}">
        <p14:creationId xmlns:p14="http://schemas.microsoft.com/office/powerpoint/2010/main" val="138571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1819" y="351608"/>
            <a:ext cx="8224982" cy="62214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Click to edit Divider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9883" y="973751"/>
            <a:ext cx="8114554" cy="422275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Divider subtitle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2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76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8224981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096" y="6164146"/>
            <a:ext cx="397416" cy="638098"/>
          </a:xfrm>
        </p:spPr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1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5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/>
          <p:nvPr/>
        </p:nvSpPr>
        <p:spPr>
          <a:xfrm>
            <a:off x="4500563" y="0"/>
            <a:ext cx="142875" cy="619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ontent Placeholder 2"/>
          <p:cNvSpPr>
            <a:spLocks noGrp="1" noChangeAspect="1"/>
          </p:cNvSpPr>
          <p:nvPr>
            <p:ph idx="13"/>
          </p:nvPr>
        </p:nvSpPr>
        <p:spPr>
          <a:xfrm>
            <a:off x="4643438" y="351608"/>
            <a:ext cx="4284662" cy="552887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FFFFFF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+mj-lt"/>
              <a:buAutoNum type="arabicPeriod"/>
              <a:defRPr>
                <a:solidFill>
                  <a:srgbClr val="FFFFFF"/>
                </a:solidFill>
              </a:defRPr>
            </a:lvl3pPr>
            <a:lvl4pPr marL="720000">
              <a:buFont typeface="Wingdings" charset="2"/>
              <a:buChar char="§"/>
              <a:defRPr>
                <a:solidFill>
                  <a:srgbClr val="FFFFFF"/>
                </a:solidFill>
              </a:defRPr>
            </a:lvl4pPr>
            <a:lvl5pPr marL="1080000" indent="-18000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3794605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3794605" cy="4203315"/>
          </a:xfrm>
        </p:spPr>
        <p:txBody>
          <a:bodyPr/>
          <a:lstStyle>
            <a:lvl1pPr marL="180000" indent="-180000"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0E6DF34A-6DF7-4FB9-9257-7605CC7ABB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6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1819" y="1677170"/>
            <a:ext cx="4017817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8" name="Content Placeholder 2"/>
          <p:cNvSpPr>
            <a:spLocks noGrp="1"/>
          </p:cNvSpPr>
          <p:nvPr>
            <p:ph idx="17"/>
          </p:nvPr>
        </p:nvSpPr>
        <p:spPr>
          <a:xfrm>
            <a:off x="4668984" y="1677170"/>
            <a:ext cx="4017817" cy="4203315"/>
          </a:xfrm>
        </p:spPr>
        <p:txBody>
          <a:bodyPr/>
          <a:lstStyle>
            <a:lvl1pPr marL="180000" indent="-180000">
              <a:buSzPct val="140000"/>
              <a:buFont typeface="Arial"/>
              <a:buChar char="•"/>
              <a:defRPr baseline="0">
                <a:solidFill>
                  <a:srgbClr val="000000"/>
                </a:solidFill>
              </a:defRPr>
            </a:lvl1pPr>
            <a:lvl2pPr>
              <a:buFont typeface="Arial"/>
              <a:buChar char="•"/>
              <a:defRPr>
                <a:solidFill>
                  <a:srgbClr val="000000"/>
                </a:solidFill>
              </a:defRPr>
            </a:lvl2pPr>
            <a:lvl3pPr marL="540000" indent="-180000">
              <a:spcBef>
                <a:spcPts val="600"/>
              </a:spcBef>
              <a:buSzPct val="90000"/>
              <a:buFont typeface="Lucida Grande"/>
              <a:buChar char="–"/>
              <a:defRPr>
                <a:solidFill>
                  <a:srgbClr val="000000"/>
                </a:solidFill>
              </a:defRPr>
            </a:lvl3pPr>
            <a:lvl4pPr marL="720000" indent="-180000">
              <a:buFont typeface="+mj-lt"/>
              <a:buAutoNum type="arabicPeriod"/>
              <a:defRPr>
                <a:solidFill>
                  <a:srgbClr val="000000"/>
                </a:solidFill>
              </a:defRPr>
            </a:lvl4pPr>
            <a:lvl5pPr marL="900000" indent="-180000">
              <a:buFont typeface="+mj-lt"/>
              <a:buAutoNum type="alphaLcPeriod"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83A1AD3A-7FA6-4141-8DA7-38960F0AEE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4A8F01-7D29-4868-9B02-202CE1126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11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1819" y="351608"/>
            <a:ext cx="82249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9023F5-5F04-4B0D-A6F7-CEC83EA2BC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cxnSp>
        <p:nvCxnSpPr>
          <p:cNvPr id="7" name="Straight Connector 7"/>
          <p:cNvCxnSpPr/>
          <p:nvPr userDrawn="1"/>
        </p:nvCxnSpPr>
        <p:spPr>
          <a:xfrm>
            <a:off x="215900" y="6156983"/>
            <a:ext cx="8712200" cy="1587"/>
          </a:xfrm>
          <a:prstGeom prst="line">
            <a:avLst/>
          </a:prstGeom>
          <a:ln w="3175" cmpd="sng">
            <a:solidFill>
              <a:srgbClr val="1E9D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222096" y="6164146"/>
            <a:ext cx="397416" cy="638098"/>
          </a:xfrm>
        </p:spPr>
        <p:txBody>
          <a:bodyPr/>
          <a:lstStyle>
            <a:lvl1pPr>
              <a:defRPr/>
            </a:lvl1pPr>
          </a:lstStyle>
          <a:p>
            <a:fld id="{DAAA0A42-10F1-41F1-8F5E-7F550AFAF6D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54905" y="6351657"/>
            <a:ext cx="7012194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6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519718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think-cell Slide" r:id="rId14" imgW="453" imgH="451" progId="TCLayout.ActiveDocument.1">
                  <p:embed/>
                </p:oleObj>
              </mc:Choice>
              <mc:Fallback>
                <p:oleObj name="think-cell Slide" r:id="rId14" imgW="453" imgH="4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274638"/>
            <a:ext cx="78882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i master</a:t>
            </a:r>
            <a:endParaRPr lang="en-GB" noProof="0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8513" y="1600200"/>
            <a:ext cx="78882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Here is the Master content when you would go into the first line of text and the sentence is long enough to spill into the second line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096" y="6164146"/>
            <a:ext cx="397416" cy="63809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51209C0-16A0-4EF5-9D95-2BE545C9FF0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TEL_h_pos_3D_4cp_25mm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566" y="6298220"/>
            <a:ext cx="806582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70" r:id="rId2"/>
    <p:sldLayoutId id="2147483758" r:id="rId3"/>
    <p:sldLayoutId id="2147483759" r:id="rId4"/>
    <p:sldLayoutId id="2147483760" r:id="rId5"/>
    <p:sldLayoutId id="2147483761" r:id="rId6"/>
    <p:sldLayoutId id="2147483763" r:id="rId7"/>
    <p:sldLayoutId id="2147483766" r:id="rId8"/>
    <p:sldLayoutId id="2147483771" r:id="rId9"/>
    <p:sldLayoutId id="2147483772" r:id="rId10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  <a:ea typeface="ＭＳ Ｐゴシック" charset="-128"/>
        </a:defRPr>
      </a:lvl9pPr>
    </p:titleStyle>
    <p:bodyStyle>
      <a:lvl1pPr marL="73025" indent="-73025" algn="l" defTabSz="457200" rtl="0" eaLnBrk="1" fontAlgn="base" hangingPunct="1">
        <a:spcBef>
          <a:spcPts val="600"/>
        </a:spcBef>
        <a:spcAft>
          <a:spcPct val="0"/>
        </a:spcAft>
        <a:buSzPct val="120000"/>
        <a:buFont typeface="Arial" pitchFamily="34" charset="0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1pPr>
      <a:lvl2pPr marL="358775" indent="-179388" algn="l" defTabSz="457200" rtl="0" eaLnBrk="1" fontAlgn="base" hangingPunct="1">
        <a:spcBef>
          <a:spcPct val="20000"/>
        </a:spcBef>
        <a:spcAft>
          <a:spcPct val="0"/>
        </a:spcAft>
        <a:buSzPct val="140000"/>
        <a:buFont typeface="Arial" pitchFamily="34" charset="0"/>
        <a:buChar char="•"/>
        <a:defRPr kern="1200">
          <a:solidFill>
            <a:srgbClr val="000000"/>
          </a:solidFill>
          <a:latin typeface="Arial"/>
          <a:ea typeface="ＭＳ Ｐゴシック" charset="-128"/>
          <a:cs typeface="Arial"/>
        </a:defRPr>
      </a:lvl2pPr>
      <a:lvl3pPr marL="539750" indent="-179388" algn="l" defTabSz="457200" rtl="0" eaLnBrk="1" fontAlgn="base" hangingPunct="1">
        <a:spcBef>
          <a:spcPct val="20000"/>
        </a:spcBef>
        <a:spcAft>
          <a:spcPct val="0"/>
        </a:spcAft>
        <a:buSzPct val="100000"/>
        <a:buFont typeface="Lucida Grande" pitchFamily="-84" charset="0"/>
        <a:buChar char="–"/>
        <a:defRPr sz="1600" kern="1200">
          <a:solidFill>
            <a:srgbClr val="000000"/>
          </a:solidFill>
          <a:latin typeface="Arial"/>
          <a:ea typeface="ＭＳ Ｐゴシック" charset="-128"/>
          <a:cs typeface="Arial"/>
        </a:defRPr>
      </a:lvl3pPr>
      <a:lvl4pPr marL="719138" indent="-179388" algn="l" defTabSz="457200" rtl="0" eaLnBrk="1" fontAlgn="base" hangingPunct="1">
        <a:spcBef>
          <a:spcPts val="600"/>
        </a:spcBef>
        <a:spcAft>
          <a:spcPct val="0"/>
        </a:spcAft>
        <a:buFont typeface="Calibri" pitchFamily="34" charset="0"/>
        <a:buAutoNum type="arabicPeriod"/>
        <a:defRPr sz="1400" kern="1200">
          <a:solidFill>
            <a:srgbClr val="000000"/>
          </a:solidFill>
          <a:latin typeface="Arial"/>
          <a:ea typeface="ＭＳ Ｐゴシック" charset="-128"/>
          <a:cs typeface="Arial"/>
        </a:defRPr>
      </a:lvl4pPr>
      <a:lvl5pPr marL="898525" indent="-179388" algn="l" defTabSz="457200" rtl="0" eaLnBrk="1" fontAlgn="base" hangingPunct="1">
        <a:spcBef>
          <a:spcPct val="20000"/>
        </a:spcBef>
        <a:spcAft>
          <a:spcPct val="0"/>
        </a:spcAft>
        <a:buFont typeface="Calibri" pitchFamily="34" charset="0"/>
        <a:buAutoNum type="alphaLcPeriod"/>
        <a:defRPr sz="12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.xml"/><Relationship Id="rId7" Type="http://schemas.openxmlformats.org/officeDocument/2006/relationships/image" Target="../media/image15.e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emf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3.xml"/><Relationship Id="rId7" Type="http://schemas.openxmlformats.org/officeDocument/2006/relationships/chart" Target="../charts/char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emf"/><Relationship Id="rId11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1.emf"/><Relationship Id="rId10" Type="http://schemas.openxmlformats.org/officeDocument/2006/relationships/image" Target="../media/image29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4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411" y="3385152"/>
            <a:ext cx="8733863" cy="437085"/>
          </a:xfrm>
        </p:spPr>
        <p:txBody>
          <a:bodyPr/>
          <a:lstStyle/>
          <a:p>
            <a:r>
              <a:rPr lang="en-US" b="1" err="1" smtClean="0"/>
              <a:t>Teknologiske</a:t>
            </a:r>
            <a:r>
              <a:rPr lang="en-US" b="1" smtClean="0"/>
              <a:t> </a:t>
            </a:r>
            <a:r>
              <a:rPr lang="en-US" b="1" err="1" smtClean="0"/>
              <a:t>muligheder</a:t>
            </a:r>
            <a:r>
              <a:rPr lang="en-US" b="1" smtClean="0"/>
              <a:t> for levering </a:t>
            </a:r>
            <a:r>
              <a:rPr lang="en-US" b="1" err="1" smtClean="0"/>
              <a:t>af</a:t>
            </a:r>
            <a:r>
              <a:rPr lang="en-US" b="1" smtClean="0"/>
              <a:t> tele-</a:t>
            </a:r>
            <a:r>
              <a:rPr lang="en-US" b="1" err="1" smtClean="0"/>
              <a:t>medicinske</a:t>
            </a:r>
            <a:r>
              <a:rPr lang="en-US" b="1" smtClean="0"/>
              <a:t> </a:t>
            </a:r>
            <a:r>
              <a:rPr lang="en-US" b="1" err="1" smtClean="0"/>
              <a:t>løsninger</a:t>
            </a:r>
            <a:r>
              <a:rPr lang="en-US" b="1" smtClean="0"/>
              <a:t> over </a:t>
            </a:r>
            <a:r>
              <a:rPr lang="en-US" b="1" err="1" smtClean="0"/>
              <a:t>bredbånd</a:t>
            </a:r>
            <a:r>
              <a:rPr lang="en-US" b="1" smtClean="0"/>
              <a:t> </a:t>
            </a:r>
            <a:r>
              <a:rPr lang="en-US" b="1" err="1" smtClean="0"/>
              <a:t>og</a:t>
            </a:r>
            <a:r>
              <a:rPr lang="en-US" b="1" smtClean="0"/>
              <a:t> </a:t>
            </a:r>
            <a:r>
              <a:rPr lang="en-US" b="1" err="1" smtClean="0"/>
              <a:t>mobilnet</a:t>
            </a:r>
            <a:endParaRPr lang="en-US" b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4411" y="4308903"/>
            <a:ext cx="8562414" cy="403452"/>
          </a:xfrm>
        </p:spPr>
        <p:txBody>
          <a:bodyPr/>
          <a:lstStyle/>
          <a:p>
            <a:r>
              <a:rPr lang="en-US" smtClean="0"/>
              <a:t>“</a:t>
            </a:r>
            <a:r>
              <a:rPr lang="en-US" err="1" smtClean="0"/>
              <a:t>Telemedicin</a:t>
            </a:r>
            <a:r>
              <a:rPr lang="en-US" smtClean="0"/>
              <a:t> – </a:t>
            </a:r>
            <a:r>
              <a:rPr lang="en-US" err="1" smtClean="0"/>
              <a:t>Hvordan</a:t>
            </a:r>
            <a:r>
              <a:rPr lang="en-US" smtClean="0"/>
              <a:t> </a:t>
            </a:r>
            <a:r>
              <a:rPr lang="en-US" err="1" smtClean="0"/>
              <a:t>bliver</a:t>
            </a:r>
            <a:r>
              <a:rPr lang="en-US" smtClean="0"/>
              <a:t> vi </a:t>
            </a:r>
            <a:r>
              <a:rPr lang="en-US" err="1" smtClean="0"/>
              <a:t>verdensmestre</a:t>
            </a:r>
            <a:r>
              <a:rPr lang="en-US" smtClean="0"/>
              <a:t>?” 5. </a:t>
            </a:r>
            <a:r>
              <a:rPr lang="en-US" err="1" smtClean="0"/>
              <a:t>december</a:t>
            </a:r>
            <a:r>
              <a:rPr lang="en-US" smtClean="0"/>
              <a:t> 2014</a:t>
            </a:r>
          </a:p>
          <a:p>
            <a:r>
              <a:rPr lang="en-US" sz="1400" smtClean="0"/>
              <a:t>Mads Hein, Senior Strategist, Telenor</a:t>
            </a:r>
          </a:p>
        </p:txBody>
      </p:sp>
      <p:pic>
        <p:nvPicPr>
          <p:cNvPr id="14342" name="Picture 6" descr="http://www.teleindu.dk/wp-content/themes/teleindustrien/img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41" y="4770568"/>
            <a:ext cx="1605868" cy="19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109" y="5773606"/>
            <a:ext cx="2057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5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29551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think-cell Slide" r:id="rId4" imgW="453" imgH="451" progId="TCLayout.ActiveDocument.1">
                  <p:embed/>
                </p:oleObj>
              </mc:Choice>
              <mc:Fallback>
                <p:oleObj name="think-cell Slide" r:id="rId4" imgW="453" imgH="4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581025"/>
            <a:ext cx="52387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80844" y="2566987"/>
            <a:ext cx="8224982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800" smtClean="0"/>
              <a:t>Tak for jeres tid. </a:t>
            </a:r>
            <a:r>
              <a:rPr lang="en-US" sz="2800" smtClean="0">
                <a:sym typeface="Wingdings" panose="05000000000000000000" pitchFamily="2" charset="2"/>
              </a:rPr>
              <a:t></a:t>
            </a:r>
            <a:endParaRPr lang="da-DK" sz="2800"/>
          </a:p>
        </p:txBody>
      </p:sp>
      <p:sp>
        <p:nvSpPr>
          <p:cNvPr id="10" name="TextBox 9"/>
          <p:cNvSpPr txBox="1"/>
          <p:nvPr/>
        </p:nvSpPr>
        <p:spPr>
          <a:xfrm>
            <a:off x="3638550" y="5695950"/>
            <a:ext cx="52387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smtClean="0">
                <a:latin typeface="Telenor Font" panose="020B0504020202020204" pitchFamily="34" charset="0"/>
              </a:rPr>
              <a:t>“Diagnosis by radio.” - Telemedicin som det blev forudset i 1925.</a:t>
            </a:r>
          </a:p>
          <a:p>
            <a:r>
              <a:rPr lang="en-US" sz="1400" smtClean="0">
                <a:latin typeface="Telenor Font" panose="020B0504020202020204" pitchFamily="34" charset="0"/>
              </a:rPr>
              <a:t>Kilde: Science and Invention Magazine (Feb. 1925)</a:t>
            </a:r>
            <a:endParaRPr lang="en-US" sz="1400">
              <a:latin typeface="Telenor Font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Spørgsmålet</a:t>
            </a:r>
            <a:r>
              <a:rPr lang="en-US" smtClean="0"/>
              <a:t> om den </a:t>
            </a:r>
            <a:r>
              <a:rPr lang="en-US" err="1" smtClean="0"/>
              <a:t>danske</a:t>
            </a:r>
            <a:r>
              <a:rPr lang="en-US" smtClean="0"/>
              <a:t> </a:t>
            </a:r>
            <a:r>
              <a:rPr lang="en-US" err="1" smtClean="0"/>
              <a:t>infrastrukturs</a:t>
            </a:r>
            <a:r>
              <a:rPr lang="en-US" smtClean="0"/>
              <a:t> </a:t>
            </a:r>
            <a:r>
              <a:rPr lang="en-US" err="1" smtClean="0"/>
              <a:t>parathed</a:t>
            </a:r>
            <a:r>
              <a:rPr lang="en-US" smtClean="0"/>
              <a:t> </a:t>
            </a:r>
            <a:r>
              <a:rPr lang="en-US" err="1" smtClean="0"/>
              <a:t>til</a:t>
            </a:r>
            <a:r>
              <a:rPr lang="en-US" smtClean="0"/>
              <a:t> </a:t>
            </a:r>
            <a:r>
              <a:rPr lang="en-US" err="1" smtClean="0"/>
              <a:t>telemedicin</a:t>
            </a:r>
            <a:r>
              <a:rPr lang="en-US" smtClean="0"/>
              <a:t> </a:t>
            </a:r>
            <a:r>
              <a:rPr lang="en-US" err="1" smtClean="0"/>
              <a:t>deler</a:t>
            </a:r>
            <a:r>
              <a:rPr lang="en-US" smtClean="0"/>
              <a:t> </a:t>
            </a:r>
            <a:r>
              <a:rPr lang="en-US" err="1" smtClean="0"/>
              <a:t>vandene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376363"/>
            <a:ext cx="55245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6" y="2518972"/>
            <a:ext cx="54292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162" y="1752600"/>
            <a:ext cx="1123713" cy="2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787" y="2895210"/>
            <a:ext cx="1123713" cy="2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7" y="3757613"/>
            <a:ext cx="543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7210" y="2874995"/>
            <a:ext cx="112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14. mar. 2014</a:t>
            </a:r>
            <a:endParaRPr lang="da-DK" sz="1200"/>
          </a:p>
        </p:txBody>
      </p:sp>
      <p:sp>
        <p:nvSpPr>
          <p:cNvPr id="15" name="TextBox 14"/>
          <p:cNvSpPr txBox="1"/>
          <p:nvPr/>
        </p:nvSpPr>
        <p:spPr>
          <a:xfrm>
            <a:off x="6286754" y="1732385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10. </a:t>
            </a:r>
            <a:r>
              <a:rPr lang="en-US" sz="1200" err="1" smtClean="0"/>
              <a:t>dec.</a:t>
            </a:r>
            <a:r>
              <a:rPr lang="en-US" sz="1200" smtClean="0"/>
              <a:t> 2013</a:t>
            </a:r>
            <a:endParaRPr lang="da-DK" sz="120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20" y="4294997"/>
            <a:ext cx="1179542" cy="2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413391" y="4257485"/>
            <a:ext cx="9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7. </a:t>
            </a:r>
            <a:r>
              <a:rPr lang="en-US" sz="1200" err="1" smtClean="0"/>
              <a:t>okt</a:t>
            </a:r>
            <a:r>
              <a:rPr lang="en-US" sz="1200" smtClean="0"/>
              <a:t>. 2014</a:t>
            </a:r>
            <a:endParaRPr lang="da-DK" sz="120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312" y="2443877"/>
            <a:ext cx="1115315" cy="8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01" y="1377023"/>
            <a:ext cx="751153" cy="75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34" y="3643973"/>
            <a:ext cx="751153" cy="75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399" y="5635426"/>
            <a:ext cx="1123713" cy="2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01822" y="5615211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2. jan. 2014</a:t>
            </a:r>
            <a:endParaRPr lang="da-DK" sz="1200"/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399" y="5003118"/>
            <a:ext cx="1115315" cy="89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959088"/>
            <a:ext cx="42576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3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9388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da-DK" sz="1400">
              <a:ea typeface="ＭＳ Ｐゴシック"/>
              <a:cs typeface="Arial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Danmark er fortsat i top, når det gælder udbredelse af bredbånd både i trådløse og fastnet-teknologier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McK Fotnot"/>
          <p:cNvSpPr txBox="1">
            <a:spLocks noChangeArrowheads="1"/>
          </p:cNvSpPr>
          <p:nvPr/>
        </p:nvSpPr>
        <p:spPr bwMode="auto">
          <a:xfrm>
            <a:off x="175449" y="6540342"/>
            <a:ext cx="8730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41338" indent="-541338" algn="l" defTabSz="895350">
              <a:tabLst>
                <a:tab pos="358775" algn="r"/>
              </a:tabLst>
            </a:pPr>
            <a:r>
              <a:rPr lang="en-GB" sz="1000" b="0" smtClean="0"/>
              <a:t>		Kilde: </a:t>
            </a:r>
            <a:r>
              <a:rPr lang="da-DK" sz="1000" b="0" smtClean="0"/>
              <a:t>OECD (Dec. 2013), Cisco Visual Networking Index 2013-2018</a:t>
            </a:r>
            <a:endParaRPr lang="en-GB" sz="1000" b="0" dirty="0"/>
          </a:p>
        </p:txBody>
      </p:sp>
      <p:pic>
        <p:nvPicPr>
          <p:cNvPr id="23" name="Picture 2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8" r="67353" b="22871"/>
          <a:stretch/>
        </p:blipFill>
        <p:spPr bwMode="auto">
          <a:xfrm>
            <a:off x="461819" y="1859055"/>
            <a:ext cx="3495904" cy="30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5"/>
          <p:cNvPicPr>
            <a:picLocks noGrp="1" noChangeAspect="1" noChangeArrowheads="1"/>
          </p:cNvPicPr>
          <p:nvPr>
            <p:ph idx="17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" r="67566" b="17549"/>
          <a:stretch/>
        </p:blipFill>
        <p:spPr bwMode="auto">
          <a:xfrm>
            <a:off x="4540661" y="1859056"/>
            <a:ext cx="3848553" cy="307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 rot="18401302">
            <a:off x="562523" y="5119467"/>
            <a:ext cx="854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Finland</a:t>
            </a:r>
            <a:endParaRPr lang="da-DK" sz="1600"/>
          </a:p>
        </p:txBody>
      </p:sp>
      <p:sp>
        <p:nvSpPr>
          <p:cNvPr id="26" name="TextBox 25"/>
          <p:cNvSpPr txBox="1"/>
          <p:nvPr/>
        </p:nvSpPr>
        <p:spPr>
          <a:xfrm rot="18401302">
            <a:off x="658371" y="5215876"/>
            <a:ext cx="10951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Australien</a:t>
            </a:r>
            <a:endParaRPr lang="da-DK" sz="1600"/>
          </a:p>
        </p:txBody>
      </p:sp>
      <p:sp>
        <p:nvSpPr>
          <p:cNvPr id="27" name="TextBox 26"/>
          <p:cNvSpPr txBox="1"/>
          <p:nvPr/>
        </p:nvSpPr>
        <p:spPr>
          <a:xfrm rot="18401302">
            <a:off x="1231749" y="5074477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Japan</a:t>
            </a:r>
            <a:endParaRPr lang="da-DK" sz="1600"/>
          </a:p>
        </p:txBody>
      </p:sp>
      <p:sp>
        <p:nvSpPr>
          <p:cNvPr id="28" name="TextBox 27"/>
          <p:cNvSpPr txBox="1"/>
          <p:nvPr/>
        </p:nvSpPr>
        <p:spPr>
          <a:xfrm rot="18401302">
            <a:off x="1427319" y="5129108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Sverige</a:t>
            </a:r>
            <a:endParaRPr lang="da-DK" sz="1600"/>
          </a:p>
        </p:txBody>
      </p:sp>
      <p:sp>
        <p:nvSpPr>
          <p:cNvPr id="29" name="TextBox 28"/>
          <p:cNvSpPr txBox="1"/>
          <p:nvPr/>
        </p:nvSpPr>
        <p:spPr>
          <a:xfrm rot="18401302">
            <a:off x="1612562" y="5184383"/>
            <a:ext cx="1016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Danmark</a:t>
            </a:r>
            <a:endParaRPr lang="da-DK" sz="1600"/>
          </a:p>
        </p:txBody>
      </p:sp>
      <p:sp>
        <p:nvSpPr>
          <p:cNvPr id="30" name="TextBox 29"/>
          <p:cNvSpPr txBox="1"/>
          <p:nvPr/>
        </p:nvSpPr>
        <p:spPr>
          <a:xfrm rot="18401302">
            <a:off x="2123704" y="5069978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Korea</a:t>
            </a:r>
            <a:endParaRPr lang="da-DK" sz="1600"/>
          </a:p>
        </p:txBody>
      </p:sp>
      <p:sp>
        <p:nvSpPr>
          <p:cNvPr id="31" name="TextBox 30"/>
          <p:cNvSpPr txBox="1"/>
          <p:nvPr/>
        </p:nvSpPr>
        <p:spPr>
          <a:xfrm rot="18401302">
            <a:off x="2517394" y="5019203"/>
            <a:ext cx="604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USA</a:t>
            </a:r>
            <a:endParaRPr lang="da-DK" sz="1600"/>
          </a:p>
        </p:txBody>
      </p:sp>
      <p:sp>
        <p:nvSpPr>
          <p:cNvPr id="32" name="TextBox 31"/>
          <p:cNvSpPr txBox="1"/>
          <p:nvPr/>
        </p:nvSpPr>
        <p:spPr>
          <a:xfrm rot="18401302">
            <a:off x="2602022" y="5124609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Estland</a:t>
            </a:r>
            <a:endParaRPr lang="da-DK" sz="1600"/>
          </a:p>
        </p:txBody>
      </p:sp>
      <p:sp>
        <p:nvSpPr>
          <p:cNvPr id="33" name="TextBox 32"/>
          <p:cNvSpPr txBox="1"/>
          <p:nvPr/>
        </p:nvSpPr>
        <p:spPr>
          <a:xfrm rot="18401302">
            <a:off x="2985387" y="5074477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Norge</a:t>
            </a:r>
            <a:endParaRPr lang="da-DK" sz="1600"/>
          </a:p>
        </p:txBody>
      </p:sp>
      <p:sp>
        <p:nvSpPr>
          <p:cNvPr id="34" name="TextBox 33"/>
          <p:cNvSpPr txBox="1"/>
          <p:nvPr/>
        </p:nvSpPr>
        <p:spPr>
          <a:xfrm rot="18401302">
            <a:off x="2910271" y="5262152"/>
            <a:ext cx="12105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a-DK" sz="1600" smtClean="0"/>
              <a:t>Luxemborg</a:t>
            </a:r>
            <a:endParaRPr lang="da-DK" sz="1600"/>
          </a:p>
        </p:txBody>
      </p:sp>
      <p:sp>
        <p:nvSpPr>
          <p:cNvPr id="35" name="TextBox 34"/>
          <p:cNvSpPr txBox="1"/>
          <p:nvPr/>
        </p:nvSpPr>
        <p:spPr>
          <a:xfrm>
            <a:off x="1049349" y="1268550"/>
            <a:ext cx="28800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smtClean="0">
                <a:latin typeface="Telenor Font" panose="020B0504020202020204" pitchFamily="34" charset="0"/>
              </a:rPr>
              <a:t>OECD top 10 penetration af mobilt bredbånd (%)</a:t>
            </a:r>
            <a:endParaRPr lang="en-US" sz="1600">
              <a:latin typeface="Telenor Font" panose="020B05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26074" y="1268550"/>
            <a:ext cx="28800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smtClean="0">
                <a:latin typeface="Telenor Font" panose="020B0504020202020204" pitchFamily="34" charset="0"/>
              </a:rPr>
              <a:t>OECD top 10 penetration af fastnet bredbånd (%)</a:t>
            </a:r>
            <a:endParaRPr lang="en-US" sz="1600">
              <a:latin typeface="Telenor Font" panose="020B05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8401302">
            <a:off x="4610648" y="5119467"/>
            <a:ext cx="85472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Schweiz</a:t>
            </a:r>
            <a:endParaRPr lang="da-DK" sz="1600"/>
          </a:p>
        </p:txBody>
      </p:sp>
      <p:sp>
        <p:nvSpPr>
          <p:cNvPr id="47" name="TextBox 46"/>
          <p:cNvSpPr txBox="1"/>
          <p:nvPr/>
        </p:nvSpPr>
        <p:spPr>
          <a:xfrm rot="18401302">
            <a:off x="4810213" y="5215876"/>
            <a:ext cx="1095172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Holland</a:t>
            </a:r>
            <a:endParaRPr lang="da-DK" sz="1600"/>
          </a:p>
        </p:txBody>
      </p:sp>
      <p:sp>
        <p:nvSpPr>
          <p:cNvPr id="48" name="TextBox 47"/>
          <p:cNvSpPr txBox="1"/>
          <p:nvPr/>
        </p:nvSpPr>
        <p:spPr>
          <a:xfrm rot="18401302">
            <a:off x="5411108" y="5074477"/>
            <a:ext cx="74251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Danmark</a:t>
            </a:r>
            <a:endParaRPr lang="da-DK" sz="1600"/>
          </a:p>
        </p:txBody>
      </p:sp>
      <p:sp>
        <p:nvSpPr>
          <p:cNvPr id="49" name="TextBox 48"/>
          <p:cNvSpPr txBox="1"/>
          <p:nvPr/>
        </p:nvSpPr>
        <p:spPr>
          <a:xfrm rot="18401302">
            <a:off x="5662770" y="5129108"/>
            <a:ext cx="878767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Frankrig</a:t>
            </a:r>
            <a:endParaRPr lang="da-DK" sz="1600"/>
          </a:p>
        </p:txBody>
      </p:sp>
      <p:sp>
        <p:nvSpPr>
          <p:cNvPr id="50" name="TextBox 49"/>
          <p:cNvSpPr txBox="1"/>
          <p:nvPr/>
        </p:nvSpPr>
        <p:spPr>
          <a:xfrm rot="18401302">
            <a:off x="5856481" y="5184383"/>
            <a:ext cx="1016626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Korea</a:t>
            </a:r>
            <a:endParaRPr lang="da-DK" sz="1600"/>
          </a:p>
        </p:txBody>
      </p:sp>
      <p:sp>
        <p:nvSpPr>
          <p:cNvPr id="51" name="TextBox 50"/>
          <p:cNvSpPr txBox="1"/>
          <p:nvPr/>
        </p:nvSpPr>
        <p:spPr>
          <a:xfrm rot="18401302">
            <a:off x="6376089" y="5069978"/>
            <a:ext cx="731290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Norge</a:t>
            </a:r>
            <a:endParaRPr lang="da-DK" sz="1600"/>
          </a:p>
        </p:txBody>
      </p:sp>
      <p:sp>
        <p:nvSpPr>
          <p:cNvPr id="52" name="TextBox 51"/>
          <p:cNvSpPr txBox="1"/>
          <p:nvPr/>
        </p:nvSpPr>
        <p:spPr>
          <a:xfrm rot="18401302">
            <a:off x="6816347" y="5019203"/>
            <a:ext cx="604654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Island</a:t>
            </a:r>
            <a:endParaRPr lang="da-DK" sz="1600"/>
          </a:p>
        </p:txBody>
      </p:sp>
      <p:sp>
        <p:nvSpPr>
          <p:cNvPr id="53" name="TextBox 52"/>
          <p:cNvSpPr txBox="1"/>
          <p:nvPr/>
        </p:nvSpPr>
        <p:spPr>
          <a:xfrm rot="18401302">
            <a:off x="6947541" y="5124609"/>
            <a:ext cx="867545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Storbritannien</a:t>
            </a:r>
            <a:endParaRPr lang="da-DK" sz="1600"/>
          </a:p>
        </p:txBody>
      </p:sp>
      <p:sp>
        <p:nvSpPr>
          <p:cNvPr id="54" name="TextBox 53"/>
          <p:cNvSpPr txBox="1"/>
          <p:nvPr/>
        </p:nvSpPr>
        <p:spPr>
          <a:xfrm rot="18401302">
            <a:off x="7367948" y="5074477"/>
            <a:ext cx="742511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Tyskland</a:t>
            </a:r>
            <a:endParaRPr lang="da-DK" sz="1600"/>
          </a:p>
        </p:txBody>
      </p:sp>
      <p:sp>
        <p:nvSpPr>
          <p:cNvPr id="55" name="TextBox 54"/>
          <p:cNvSpPr txBox="1"/>
          <p:nvPr/>
        </p:nvSpPr>
        <p:spPr>
          <a:xfrm rot="18401302">
            <a:off x="7310821" y="5262152"/>
            <a:ext cx="1210589" cy="33855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da-DK" sz="1600" smtClean="0"/>
              <a:t>Belgien</a:t>
            </a:r>
            <a:endParaRPr lang="da-DK" sz="1600"/>
          </a:p>
        </p:txBody>
      </p:sp>
      <p:sp>
        <p:nvSpPr>
          <p:cNvPr id="14" name="Rectangle 13"/>
          <p:cNvSpPr/>
          <p:nvPr/>
        </p:nvSpPr>
        <p:spPr>
          <a:xfrm>
            <a:off x="2162046" y="2280166"/>
            <a:ext cx="325050" cy="26750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7" name="Rectangle 56"/>
          <p:cNvSpPr/>
          <p:nvPr/>
        </p:nvSpPr>
        <p:spPr>
          <a:xfrm>
            <a:off x="5762828" y="2280166"/>
            <a:ext cx="325050" cy="267505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TextBox 16"/>
          <p:cNvSpPr txBox="1"/>
          <p:nvPr/>
        </p:nvSpPr>
        <p:spPr>
          <a:xfrm>
            <a:off x="8321758" y="3057525"/>
            <a:ext cx="787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b="1" smtClean="0"/>
              <a:t>OECD average</a:t>
            </a:r>
            <a:endParaRPr lang="da-DK" sz="1200" b="1"/>
          </a:p>
        </p:txBody>
      </p:sp>
      <p:sp>
        <p:nvSpPr>
          <p:cNvPr id="5" name="Notched Right Arrow 4"/>
          <p:cNvSpPr/>
          <p:nvPr/>
        </p:nvSpPr>
        <p:spPr>
          <a:xfrm>
            <a:off x="4012949" y="3033415"/>
            <a:ext cx="770569" cy="845493"/>
          </a:xfrm>
          <a:prstGeom prst="notched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a-DK" sz="1600" b="1" smtClean="0">
                <a:solidFill>
                  <a:schemeClr val="tx1"/>
                </a:solidFill>
              </a:rPr>
              <a:t>  45%</a:t>
            </a:r>
            <a:endParaRPr lang="da-DK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1382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Den nødvendige infrastruktur er i hænderne på os alle med tæt på 7,4 milliarder mobilabonnementer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1" y="1077432"/>
            <a:ext cx="7854953" cy="373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85825" y="4857963"/>
            <a:ext cx="4038600" cy="1198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</a:rPr>
              <a:t>Teknologiens formåen og netværks-kapaciteten er tilstrækkelig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</a:rPr>
              <a:t>Wellness apps </a:t>
            </a:r>
            <a:r>
              <a:rPr lang="en-US" sz="1600">
                <a:solidFill>
                  <a:srgbClr val="000000"/>
                </a:solidFill>
              </a:rPr>
              <a:t>styrker </a:t>
            </a:r>
            <a:r>
              <a:rPr lang="en-US" sz="1600" smtClean="0">
                <a:solidFill>
                  <a:srgbClr val="000000"/>
                </a:solidFill>
              </a:rPr>
              <a:t>informations-niveauet </a:t>
            </a:r>
            <a:r>
              <a:rPr lang="en-US" sz="1600">
                <a:solidFill>
                  <a:srgbClr val="000000"/>
                </a:solidFill>
              </a:rPr>
              <a:t>og </a:t>
            </a:r>
            <a:r>
              <a:rPr lang="en-US" sz="1600" smtClean="0">
                <a:solidFill>
                  <a:srgbClr val="000000"/>
                </a:solidFill>
              </a:rPr>
              <a:t>modvirker livsstilssygdomme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72050" y="4857963"/>
            <a:ext cx="4038600" cy="1198175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</a:rPr>
              <a:t>Aldrende befolkning og lange sygdomsforløb nøgleudfordring i DK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600" smtClean="0">
                <a:solidFill>
                  <a:srgbClr val="000000"/>
                </a:solidFill>
              </a:rPr>
              <a:t>Særligt besparelsespotentiale for hjemmemonitoring i DK (~9 mia. per år)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29" y="5152065"/>
            <a:ext cx="609968" cy="60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McK Fotnot"/>
          <p:cNvSpPr txBox="1">
            <a:spLocks noChangeArrowheads="1"/>
          </p:cNvSpPr>
          <p:nvPr/>
        </p:nvSpPr>
        <p:spPr bwMode="auto">
          <a:xfrm>
            <a:off x="175449" y="6540342"/>
            <a:ext cx="8730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41338" indent="-541338" algn="l" defTabSz="895350">
              <a:tabLst>
                <a:tab pos="358775" algn="r"/>
              </a:tabLst>
            </a:pPr>
            <a:r>
              <a:rPr lang="en-GB" sz="1000" b="0" smtClean="0"/>
              <a:t>		Kilde: “</a:t>
            </a:r>
            <a:r>
              <a:rPr lang="da-DK" sz="1000" b="0" smtClean="0"/>
              <a:t>Socio-Economic </a:t>
            </a:r>
            <a:r>
              <a:rPr lang="da-DK" sz="1000" b="0"/>
              <a:t>Impact of </a:t>
            </a:r>
            <a:r>
              <a:rPr lang="da-DK" sz="1000" b="0" smtClean="0"/>
              <a:t>mHealth” – Boston Consulting Group, April 2012</a:t>
            </a:r>
            <a:endParaRPr lang="en-GB" sz="1000" b="0" dirty="0"/>
          </a:p>
        </p:txBody>
      </p:sp>
    </p:spTree>
    <p:extLst>
      <p:ext uri="{BB962C8B-B14F-4D97-AF65-F5344CB8AC3E}">
        <p14:creationId xmlns:p14="http://schemas.microsoft.com/office/powerpoint/2010/main" val="363730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3178523"/>
              </p:ext>
            </p:extLst>
          </p:nvPr>
        </p:nvGraphicFramePr>
        <p:xfrm>
          <a:off x="1594" y="159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4" y="159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mtClean="0">
                <a:latin typeface="+mj-lt"/>
              </a:rPr>
              <a:t>Telenor har flere sundhedsindsatser i gang, særligt i Asien hvor de gør en kritisk forskel i vores kunders liv</a:t>
            </a:r>
            <a:endParaRPr lang="en-US" sz="2000">
              <a:latin typeface="+mj-lt"/>
            </a:endParaRPr>
          </a:p>
        </p:txBody>
      </p:sp>
      <p:sp>
        <p:nvSpPr>
          <p:cNvPr id="42" name="AutoShape 51" descr="data:image/jpeg;base64,/9j/4AAQSkZJRgABAQAAAQABAAD/2wCEAAkGBw0QEBAQDw8ODw0PEBAQEA0NDA8PDQ8QFBEWFhQVFBQYHCggGBolHBQUIT0hJSorMC4uFx8zODMsNygtLisBCgoKDg0OFA8PFywcFxwsLDMyLCwvNzArLywvLCwsLDcsMDAuNywsLC03LDc3LDQyLCsrLissKywsLCwrLCssLP/AABEIAOEA4QMBIgACEQEDEQH/xAAcAAEAAQUBAQAAAAAAAAAAAAAABwECBAUGAwj/xABLEAACAQIBBwcGCggDCQAAAAAAAQIDEQQFBhITITFBBzRRcYGxsggiMmFycxQjM1JikZKhs8EVJEJDY3SC4VNUwxYlRISiwtHS8P/EABkBAQEBAQEBAAAAAAAAAAAAAAABAgMEBf/EACIRAQACAQQCAgMAAAAAAAAAAAABAhEDEjFBEyEiUQTB0f/aAAwDAQACEQMRAD8AnEAAAAAAAFGcLnvyl4PJ7lRpL4TjFvpxlalSf8SfT9Fbeo1vK9n1LBU/gmFno4yrG86sXtoU30fTf3bz5+nWnN8ZS4u7bb4ts1WuUmXX5e5Rsq4pvTxM6cHupYZujTS6Nj0pdrOYqZTqva5yb6W23955Rwj/AGn2Iv8Ag0ej6zaKfpGr8+X2i39IVPny+0zFxE1eytZdB5XLgZ/w+p8+f2mPh1T58/ts19yukXCM/wCHVPnz+2x8OqfPn9tmBpC4wM/4fV/xJ/bZVZQq/wCJP7cjX3K3Cs546pv0539pnSZC5QMq4S2qxVRxX7us3Wov1OEns/paOQpK7s2kunoNk8jYiylGKqRe1OnK90SYgT/mLyqYTHyjQxMVhMZLZFOV8PWf8Ob3P6L7LkiI+MXeLtJOLXBppp9JPPI5n7PFL9H4ybliacb4etJ+dXpx3xk+M4r611M52r9LEpWABlQAAAAAAAAAAAAAMPK+PhhqFWvP0aUJTa6Wty7XZGYcHyyY508nqCdnWqxi/ZinJ/eogQFnHjquKxVSpUbc6knJy63tt3HlToqKskXwV5X9RfI6wy8WjFxlfRVl6TMirUsr/UaarNybbYgWXABoLgAIFQAoVKFSisWdfmVlCN3Qk9jvKnfp/aj+f1nHnvg8RKnOM4vzoyUo9aZJjKJTyhkCjiI2lFaVtk1sku04acK+T8XBwk416E41aM1su1tV/U9qfaSnm9XhWhTnH0ZxTXbvRzHKjk3Q1VVLbCTg39Fq6+9GIVPmb2VYYzC0MVT9CvSjUt81tedF9Tuuw2JG/ITjnPJ1Sk3fUV5aPqhUSn3uRJBiWgAEAAAAAAAAAAACMeXZ/quG97PwIk4jDl25thvez8KECE6HHsLqz2FlHe+wurfn+R0ZYGUZ+aaxGdlJ7jBuagBYXK6RUUBnZMybWxDaprYt85bIozcfm5Vo03UdSElH0oq6fZfedI0rzXdEenK2vp1tFJtGfppCpdpLoGs9RzdVgL9Z6kUlK4yqiKopYqgJV5K8ZpUpQb+Tns6ntNtyrShLCya3qVPxI5TkvnZ1V7LN9yiyvhJ+1DxIx2reeTzUbp46PBPD91QmAhvyd35uO/5buqEyGLcrAACAAAAAAAAAAABGHLtzbDe9n4ESeRjy7c1w3vZ+ACEaO9l1bh1/kW0d77C6tw6/yOjLVZSe2JhqJmZR3rtMIsD0pUJTajCLlJ7ktrNzHNuUYOderClFK72aTRdmtjcPS1jqtRm7aMmm/N23SMXL2V3iJ2jdUY+jF/tP5zPTWunWm6fc/Tx3vrW1dlIxWO/429b4Rh8PD4K4So6OlKpoPWXb9Kz4bvqNJh5V8ZWpUZ1dtWpCmpVJWhFykle27idZm3WU8NTXzU4NdX9mjQZWofBMXSrQjeCqQrRg9ivCabjfo2feddek7IvWfTz/AImrXzX07R8omffcr8LmnXlVhBzo6Mpq6p14SrOjrdXKrGPGKel9l9B5wzUxU5KNN0ZTlotUnXgqypznowqSjwi249Wkr2TM9Z4aKpqEMRHUvzILFQVKUdc6tqiVO79Jx2NXVi956vShJU661ehFUli1qJQhK8dKOru5WS42ur2PD7fTapZs17KeswqoyUdHEPEx1EpSlKKgpcZXhLhwvexjZVyLXwqhr9XGc7tUlVjKqkm03KK3K8WuwzMJlyl8Fp4StQlUpU5KalTr6ubmpzkt8GrWqSX1PYY2cWV5Yysq0oKnLQUXGMnJPz5Sv/1W7Cq1ZcihcVHc8mb+Mq+zHvZ0XKBzOp1w8cTmeTWXxtRfQXiOmz95nU64eKJieWum48nZ7Mf1YbuqEzEMeTt/x/Vhv9QmcxblQAEAAAAAAAAAAACMeXbmuG97PwEnEZcuvNcN72fgAg+jvfYXVuBSjvZWvwOjLV5S3rtMEzcpPauowyigDBRtcg5XeHk005Up+lFb0+DR7ZyZVp4h01TUtGCldyVnd24dhpAdfLbZs6cJ/H0/J5cfJUFAcndUrcpcqVAJgIDteTf5ap7teI6jPzmdT+jxI5Tk5fx81/D/AO46vPrmdX+nxIxPLXTbeTs9uP8AZwv+oTQQr5Or87KHs4Xvqk1GLcrAACAAAAAAAAAAABGXLrzXDe+n4CTSM+XXmmG99LwAQdS3surcC2jvZWtwOjLWZR3owjNyjvj2mEWEUYEipRQqZ8lToxhenGpVnFTesctCMXuSSe1lnw6P+Xw/2Z/+xvbHcs7p6hhAzfhy/wAvh7e7l/5PSDp1ozWrhTqwg5xlTuoyUfSTTe+3EbYniTdMcw1xci0uRlpVFECoHW8nj/WH7t+JHXZ8P9Tq9UfEjj+T/nD92/Ejrs9eZ1epeJGJ5VtfJ0fn5Q93hO+sTYQj5OfymUPdYTxVibjFuWgAEAAAAAAAAAAACM+XXmmH99LwEmEZcunNsN7yp4UBB1Ley6twLaW9la3A6MtblHh2mEZmUd66mYZYRSQKMBYZ+U9ro9LoUtnrszfyydqcHXhoN1NXGc522Xv6KfqSOfynvo/y9LuZdhMRipxqU4ac1UilO95WSfTwPRW0Racxl5dTTtatcTiIn9uhbnrYYenUp0YujTcYSoqam5J3OeydC1SquilXX1QZl4rKmIoNU1VhOUI6LnqvPp8NFSauYWSXec/c1/w2ataJtEQzp0tWs54wwkXItLkzzvXKqQBQI6vMH5d+x+Z1uePNKvsrvRyGYb+Ol7K7zrs7+aVfZ/NHPtrptfJz+Vyh7rCeKsTeQl5OcHp5QlwdPCrtUqr/ADJtM25agABAAAAAAAAAAAAjLl05thveVPCiTSNeXNfqmHf8aS+uH9hAgunvZWrw7e4pT3srW4HRlrMo712mGZGPfn9iMcsCjKBlCDZzpa+NNwlDWQpqnKnKajLzd0lfetopYLFxTjFxjGTTklXppPRd1faawpY3ujnDG2eM+m5ylh8RXnrJRpRk4xT0a1Pa0t727zypUtQpynKGslCUIU4TjN+crNu25WuauxUu/wB57SKYjbn0qXItLkZbVBQqB1GYvy0/ZXeddnZzSr7P5o4/MZ/Gz9ld52GdXNK3sMxPKt35Oj249fRwz++qTUQp5Om/H+xhu+qTWZtysAAIoAAAAAAAAAABG3LlzOh79/hskkjbly5nQ9+/w5AQTT3srW4dpSnvYrcO02y1OOfnvqXcY5kY3032dxjmhRlCrKEkAAAABQL0WlRCKhBBAdNmT8rP2V3nX5081rewzj8yn8ZU9ld7OszpqJYSrfjHRXW2kjM8q6HydVtx3sYfxVSaiF/J4W3G+xh/FVJoMzy1AACAAAAAAAAAAABG/LlzKh/MP8KRJBG/LnzKh/M/6UwIIp72K3DtKQ3sVuHabZanG+m+wxzIxy899hjlAoVBFUK2ACFhYAoqABkC5ItPSG4DoczfTqdS/M3+edW2ES+dOC+q7/I5/M/5WfUvzNhnxivkqK4fGN+t3RntUieT2tuN93h++oTKQ7yAK0sb7GH76hMRJ5UABAAAAAAAAAAAAjflz5jQ/mV+FMkgjjlzX6hR/mV+FUAgWL85itw7SkfS7CtXgbRrMdHzr+oxTLx72rqMUCgAAC4AACwsAKlCoQRcnYRRdYo2mQcWqTqy3PQVn67/ANymPxTrVtJ/RXYjWwdrmXgo3kuvuCpt5A/Sx3s0PFUJgIf5BPSxvsUO+oTAYlQAEAAAAAAAAAAACOuXFf7vpfzUfwqhIpH3LdC+ToPoxUPw6iA+fYvzi6rw7S1raUlc2jAx8dqfqsYpnY2N0uspkvJdbEynCkk5wpyq6MnZyjFpNR6X5y2BGCDoZ5n4tT1elQdS1SWipzd1Tqat2ejZ7fu2uxizyBWVOVTTotRhp6MZycpQ1UKrcXa2yM1x6QZaix1+bub+Tq2CnicTUxtOVPEUcO9UqGrqSqy2Rp6W1yUdruaXD5FqT2adKL1VGslJzblCrJRja0XZ3lHf0nSYPEYiNGWSo4fB1qmElUxka2nWVTWKUW9FbFKdrRV1uAyc5MyMFhsLiq9F46rLD16mHvJ4ZUoShoXlUWxuLcmlo7SPiRMt1soYiliqFbCYOd8RWxEa0a09KnUnOMJanztt7bNJbVexyGUsgYqhB1KkVqlJQc4yTWk1e1t/FcOJRqgb6WaeNUlG1JtzcLqrHRTU3G7+zJ9KSdzy/wBmcbv1cbNRlfXU7OMv2t+5cegDUIuTMjKGTqtCUYVFHTlBTtCWlZaUo2frvF/ceUKE3wt1gWRRs8m0m23wjFtvhc9cmYGF/OWl17jc14xjTaikl0JWJlcJI5BPSxvsUO+oTARDyCrbjX9Gh3zJeMyoACAAAAAAAAAAAByHKrgnWyXXttdJwq9kZed9zZ1544zDwq0505q8KkZQkumMlZ94HyJUVmWm5zoyNUweJq4eovOpyaTtZSj+zJdaszTG0WyRSjUnB6UJShLdpQk4u17711IuZa0BVYmrpOWsqabi4OWm9Jxbu1fou2FXqaDp6ypq5WUqenLQaSSV11JLsRbYAXuvVajHTnowSjFabtGKkpJLoV4p9iKyxNVz1jqVNba2s05Kdr3tpb955gD3WOr2trq1rSVtbO1pO8lv4tHnVrVJrRnOc4t6WjOcpR0rWvZ8bFhUD1jiqyvapUSbu7VJK70tK72777esv/SGI0dHXVdFNSS1ktjW7jwMcAXVJyk7ylKT6ZSbe++9+tv6yiBfCIGbglY9sVU2WPGnKyLsPSlVnGMU5SlJRjFK7bb2JEEzchuCccPiaz/eVIQX9EbvxkmmnzRyOsFg6OH/AG4xvUa41JbZffs7DcGVAAAAAAAAAAAAAAAAcFypZmvHUtfQinjKMWtFb61Lfo+0trX1cSAMRQcW00002mmrNPij68OHz25OsNj3KtSaw+Le+ajelVf8SPT9JfeWJHzmyjOnzgzLyjg29fh56C3Vqa1lF/1R3dtjnnSZR4NFLHtqmNUwPKwseuqfQNUwPKwPXVMKi+gDysVR66lhUWB5nrAujRZvciZo5QxbSoYarKL/AHko6FJevTlZAaWKbJj5JsyXDRx2JhaW/D0pLar/ALyS7vr6DZZmcl9DCuNbGOOIrqzjSS/V6b6XfbN9ez1EiJEmRUAEAAAAAAAAAAAAAAAAAAAWvc+ogTPvnU//ALiAWBzJUoCgirAAqygAFS+nvAA7HMn5aBNdPcupAGRcAAAAAAAAAAAAA//Z"/>
          <p:cNvSpPr>
            <a:spLocks noChangeAspect="1" noChangeArrowheads="1"/>
          </p:cNvSpPr>
          <p:nvPr/>
        </p:nvSpPr>
        <p:spPr bwMode="auto">
          <a:xfrm>
            <a:off x="143609" y="-136525"/>
            <a:ext cx="274027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endParaRPr lang="en-US" sz="1200" b="1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85278" y="1182825"/>
            <a:ext cx="2923226" cy="2902873"/>
            <a:chOff x="270000" y="1440000"/>
            <a:chExt cx="2923226" cy="3907777"/>
          </a:xfrm>
        </p:grpSpPr>
        <p:graphicFrame>
          <p:nvGraphicFramePr>
            <p:cNvPr id="3" name="Chart 2"/>
            <p:cNvGraphicFramePr/>
            <p:nvPr>
              <p:extLst>
                <p:ext uri="{D42A27DB-BD31-4B8C-83A1-F6EECF244321}">
                  <p14:modId xmlns:p14="http://schemas.microsoft.com/office/powerpoint/2010/main" val="4026225186"/>
                </p:ext>
              </p:extLst>
            </p:nvPr>
          </p:nvGraphicFramePr>
          <p:xfrm>
            <a:off x="270000" y="2160000"/>
            <a:ext cx="279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70000" y="1440000"/>
              <a:ext cx="2880000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smtClean="0">
                  <a:latin typeface="Telenor Font" panose="020B0504020202020204" pitchFamily="34" charset="0"/>
                </a:rPr>
                <a:t>Infant mortality is more than ten times higher than comps</a:t>
              </a:r>
              <a:endParaRPr lang="en-US" sz="1600">
                <a:latin typeface="Telenor Font" panose="020B05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0000" y="5040000"/>
              <a:ext cx="292322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i="1" smtClean="0">
                  <a:latin typeface="Telenor Font" panose="020B0504020202020204" pitchFamily="34" charset="0"/>
                </a:rPr>
                <a:t>Infant deaths per 1.000 births, 2011</a:t>
              </a:r>
              <a:endParaRPr lang="en-US" sz="1400" i="1">
                <a:latin typeface="Telenor Font" panose="020B05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9512" y="1182825"/>
            <a:ext cx="2923226" cy="2902873"/>
            <a:chOff x="270000" y="1440000"/>
            <a:chExt cx="2923226" cy="3907777"/>
          </a:xfrm>
        </p:grpSpPr>
        <p:graphicFrame>
          <p:nvGraphicFramePr>
            <p:cNvPr id="29" name="Chart 28"/>
            <p:cNvGraphicFramePr/>
            <p:nvPr>
              <p:extLst>
                <p:ext uri="{D42A27DB-BD31-4B8C-83A1-F6EECF244321}">
                  <p14:modId xmlns:p14="http://schemas.microsoft.com/office/powerpoint/2010/main" val="2797935129"/>
                </p:ext>
              </p:extLst>
            </p:nvPr>
          </p:nvGraphicFramePr>
          <p:xfrm>
            <a:off x="270000" y="2160000"/>
            <a:ext cx="279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270000" y="1440000"/>
              <a:ext cx="2880000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smtClean="0">
                  <a:latin typeface="Telenor Font" panose="020B0504020202020204" pitchFamily="34" charset="0"/>
                </a:rPr>
                <a:t>77% less healthcare access versus developed countries </a:t>
              </a:r>
              <a:endParaRPr lang="en-US" sz="1600">
                <a:latin typeface="Telenor Font" panose="020B05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0000" y="5040000"/>
              <a:ext cx="292322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i="1" smtClean="0">
                  <a:latin typeface="Telenor Font" panose="020B0504020202020204" pitchFamily="34" charset="0"/>
                </a:rPr>
                <a:t>Physicians per 1.000 people, 2010</a:t>
              </a:r>
              <a:endParaRPr lang="en-US" sz="1400" i="1">
                <a:latin typeface="Telenor Font" panose="020B05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186000" y="1182825"/>
            <a:ext cx="2923226" cy="2902873"/>
            <a:chOff x="270000" y="1440000"/>
            <a:chExt cx="2923226" cy="3907777"/>
          </a:xfrm>
        </p:grpSpPr>
        <p:graphicFrame>
          <p:nvGraphicFramePr>
            <p:cNvPr id="38" name="Chart 37"/>
            <p:cNvGraphicFramePr/>
            <p:nvPr>
              <p:extLst>
                <p:ext uri="{D42A27DB-BD31-4B8C-83A1-F6EECF244321}">
                  <p14:modId xmlns:p14="http://schemas.microsoft.com/office/powerpoint/2010/main" val="3870741362"/>
                </p:ext>
              </p:extLst>
            </p:nvPr>
          </p:nvGraphicFramePr>
          <p:xfrm>
            <a:off x="270000" y="2160000"/>
            <a:ext cx="2790000" cy="288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39" name="TextBox 38"/>
            <p:cNvSpPr txBox="1"/>
            <p:nvPr/>
          </p:nvSpPr>
          <p:spPr>
            <a:xfrm>
              <a:off x="270000" y="1440000"/>
              <a:ext cx="2880000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600" smtClean="0">
                  <a:latin typeface="Telenor Font" panose="020B0504020202020204" pitchFamily="34" charset="0"/>
                </a:rPr>
                <a:t>More than twice as much health spend is out of pocket</a:t>
              </a:r>
              <a:endParaRPr lang="en-US" sz="1600">
                <a:latin typeface="Telenor Font" panose="020B05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70000" y="5040000"/>
              <a:ext cx="2923226" cy="30777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i="1" smtClean="0">
                  <a:latin typeface="Telenor Font" panose="020B0504020202020204" pitchFamily="34" charset="0"/>
                </a:rPr>
                <a:t>Out of pocket share of spend, 2011</a:t>
              </a:r>
              <a:endParaRPr lang="en-US" sz="1400" i="1">
                <a:latin typeface="Telenor Font" panose="020B0504020202020204" pitchFamily="34" charset="0"/>
              </a:endParaRP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" name="McK Fotnot"/>
          <p:cNvSpPr txBox="1">
            <a:spLocks noChangeArrowheads="1"/>
          </p:cNvSpPr>
          <p:nvPr/>
        </p:nvSpPr>
        <p:spPr bwMode="auto">
          <a:xfrm>
            <a:off x="175449" y="6540342"/>
            <a:ext cx="8730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541338" indent="-541338" algn="l" defTabSz="895350">
              <a:tabLst>
                <a:tab pos="358775" algn="r"/>
              </a:tabLst>
            </a:pPr>
            <a:r>
              <a:rPr lang="en-GB" sz="1000" b="0" smtClean="0"/>
              <a:t>		Kilde: </a:t>
            </a:r>
            <a:r>
              <a:rPr lang="da-DK" sz="1000" b="0" smtClean="0"/>
              <a:t>OECD, WHO, Verdensbanken, Wikipedia</a:t>
            </a:r>
            <a:endParaRPr lang="en-GB" sz="1000" b="0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06565"/>
            <a:ext cx="3821395" cy="12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79514" y="5626482"/>
            <a:ext cx="3821394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smtClean="0">
                <a:latin typeface="Telenor Font" panose="020B0504020202020204" pitchFamily="34" charset="0"/>
              </a:rPr>
              <a:t>“Video Doctor” service i Bangladesh (24/7)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779" y="4271219"/>
            <a:ext cx="2044003" cy="135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4497686" y="5626482"/>
            <a:ext cx="440818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smtClean="0">
                <a:latin typeface="Telenor Font" panose="020B0504020202020204" pitchFamily="34" charset="0"/>
              </a:rPr>
              <a:t>“Call for children” SMS information service in Thailand</a:t>
            </a:r>
          </a:p>
        </p:txBody>
      </p:sp>
    </p:spTree>
    <p:extLst>
      <p:ext uri="{BB962C8B-B14F-4D97-AF65-F5344CB8AC3E}">
        <p14:creationId xmlns:p14="http://schemas.microsoft.com/office/powerpoint/2010/main" val="21145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Nogle telemedicinske tjenester stiller større krav til netværket og kan kræve særbehandling</a:t>
            </a:r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292" name="Picture 4" descr="http://www.ivci.com/wp-content/uploads/2013/02/Telepsychiatry1.jpg"/>
          <p:cNvPicPr>
            <a:picLocks noGrp="1" noChangeAspect="1" noChangeArrowheads="1"/>
          </p:cNvPicPr>
          <p:nvPr>
            <p:ph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2"/>
          <a:stretch/>
        </p:blipFill>
        <p:spPr bwMode="auto">
          <a:xfrm>
            <a:off x="4610101" y="1830387"/>
            <a:ext cx="4017962" cy="191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4" y="1830387"/>
            <a:ext cx="2857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0144" y="1201875"/>
            <a:ext cx="2880000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smtClean="0">
                <a:latin typeface="Telenor Font" panose="020B0504020202020204" pitchFamily="34" charset="0"/>
              </a:rPr>
              <a:t>Hjemmemonitorering stiller ikke store krav til netværket</a:t>
            </a:r>
            <a:endParaRPr lang="en-US" sz="1600">
              <a:latin typeface="Telenor Font" panose="020B05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0101" y="1201874"/>
            <a:ext cx="401796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smtClean="0">
                <a:latin typeface="Telenor Font" panose="020B0504020202020204" pitchFamily="34" charset="0"/>
              </a:rPr>
              <a:t>For telepsykiatri kan det være helt afgørende med high-definition video</a:t>
            </a:r>
            <a:endParaRPr lang="en-US" sz="1600">
              <a:latin typeface="Telenor Font" panose="020B05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34219" y="5433664"/>
            <a:ext cx="6419768" cy="6144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171450" indent="-17145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da-DK" sz="2000" smtClean="0"/>
              <a:t>Men prioritering af bestemte typer af trafik kræver trafikstyring... Hvad med </a:t>
            </a:r>
            <a:r>
              <a:rPr lang="da-DK" sz="2000" b="1" smtClean="0"/>
              <a:t>netneutralitet?</a:t>
            </a:r>
            <a:endParaRPr lang="da-DK" sz="2000" b="1"/>
          </a:p>
        </p:txBody>
      </p:sp>
      <p:pic>
        <p:nvPicPr>
          <p:cNvPr id="11" name="Picture 4" descr="http://prohardver.hu/dl/kba/281_qos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714082" y="4137409"/>
            <a:ext cx="3810000" cy="128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prohardver.hu/dl/kba/281_qos_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8"/>
          <a:stretch/>
        </p:blipFill>
        <p:spPr bwMode="auto">
          <a:xfrm>
            <a:off x="395144" y="4218373"/>
            <a:ext cx="3810000" cy="12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5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99644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think-cell Slide" r:id="rId4" imgW="453" imgH="451" progId="TCLayout.ActiveDocument.1">
                  <p:embed/>
                </p:oleObj>
              </mc:Choice>
              <mc:Fallback>
                <p:oleObj name="think-cell Slide" r:id="rId4" imgW="453" imgH="4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Internet udbydere er helt afhængige af trafikstyring for at internettet kan fungere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1AD3A-7FA6-4141-8DA7-38960F0AEEA1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4336" name="Group 14335"/>
          <p:cNvGrpSpPr/>
          <p:nvPr/>
        </p:nvGrpSpPr>
        <p:grpSpPr>
          <a:xfrm>
            <a:off x="403072" y="1316630"/>
            <a:ext cx="4121304" cy="1396576"/>
            <a:chOff x="222097" y="4356524"/>
            <a:chExt cx="4121304" cy="1396576"/>
          </a:xfrm>
        </p:grpSpPr>
        <p:sp>
          <p:nvSpPr>
            <p:cNvPr id="41" name="Rectangle 5"/>
            <p:cNvSpPr txBox="1">
              <a:spLocks noChangeArrowheads="1"/>
            </p:cNvSpPr>
            <p:nvPr/>
          </p:nvSpPr>
          <p:spPr bwMode="auto">
            <a:xfrm>
              <a:off x="222097" y="4356524"/>
              <a:ext cx="4121304" cy="1396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 sz="1800">
                  <a:solidFill>
                    <a:srgbClr val="000000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2684" y="4549987"/>
              <a:ext cx="1257300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694937" y="4549987"/>
              <a:ext cx="2496064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smtClean="0">
                  <a:solidFill>
                    <a:schemeClr val="tx1"/>
                  </a:solidFill>
                </a:rPr>
                <a:t>Undgå flaskehalse</a:t>
              </a:r>
              <a:endParaRPr lang="da-DK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3072" y="2952677"/>
            <a:ext cx="4121304" cy="1396576"/>
            <a:chOff x="222097" y="4356524"/>
            <a:chExt cx="4121304" cy="1396576"/>
          </a:xfrm>
        </p:grpSpPr>
        <p:sp>
          <p:nvSpPr>
            <p:cNvPr id="52" name="Rectangle 5"/>
            <p:cNvSpPr txBox="1">
              <a:spLocks noChangeArrowheads="1"/>
            </p:cNvSpPr>
            <p:nvPr/>
          </p:nvSpPr>
          <p:spPr bwMode="auto">
            <a:xfrm>
              <a:off x="222097" y="4356524"/>
              <a:ext cx="4121304" cy="1396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 sz="1800">
                  <a:solidFill>
                    <a:srgbClr val="000000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2684" y="4549987"/>
              <a:ext cx="1257300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694937" y="4549987"/>
              <a:ext cx="2496064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smtClean="0">
                  <a:solidFill>
                    <a:schemeClr val="tx1"/>
                  </a:solidFill>
                </a:rPr>
                <a:t>Fejlhåndtering</a:t>
              </a:r>
              <a:endParaRPr lang="da-DK" sz="2000">
                <a:solidFill>
                  <a:schemeClr val="tx1"/>
                </a:solidFill>
              </a:endParaRPr>
            </a:p>
          </p:txBody>
        </p:sp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9" y="1510093"/>
            <a:ext cx="1257300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4" name="Picture 8" descr="http://www.brmca.net/wp-content/uploads/2013/09/683px-road_works_zpsd529ffc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81" y="3207130"/>
            <a:ext cx="1026368" cy="90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403072" y="4588723"/>
            <a:ext cx="4121304" cy="1396576"/>
            <a:chOff x="222097" y="4356524"/>
            <a:chExt cx="4121304" cy="1396576"/>
          </a:xfrm>
        </p:grpSpPr>
        <p:sp>
          <p:nvSpPr>
            <p:cNvPr id="58" name="Rectangle 5"/>
            <p:cNvSpPr txBox="1">
              <a:spLocks noChangeArrowheads="1"/>
            </p:cNvSpPr>
            <p:nvPr/>
          </p:nvSpPr>
          <p:spPr bwMode="auto">
            <a:xfrm>
              <a:off x="222097" y="4356524"/>
              <a:ext cx="4121304" cy="1396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 sz="1800">
                  <a:solidFill>
                    <a:srgbClr val="000000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02684" y="4549987"/>
              <a:ext cx="1257300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694937" y="4549987"/>
              <a:ext cx="2496064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smtClean="0">
                  <a:solidFill>
                    <a:schemeClr val="tx1"/>
                  </a:solidFill>
                </a:rPr>
                <a:t>Sikkerhed og netintegritet</a:t>
              </a:r>
              <a:endParaRPr lang="da-DK" sz="2000">
                <a:solidFill>
                  <a:schemeClr val="tx1"/>
                </a:solidFill>
              </a:endParaRPr>
            </a:p>
          </p:txBody>
        </p:sp>
      </p:grp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11" y="4848220"/>
            <a:ext cx="1170108" cy="87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" name="Group 62"/>
          <p:cNvGrpSpPr/>
          <p:nvPr/>
        </p:nvGrpSpPr>
        <p:grpSpPr>
          <a:xfrm>
            <a:off x="4676776" y="1316630"/>
            <a:ext cx="4121304" cy="1396576"/>
            <a:chOff x="222097" y="4356524"/>
            <a:chExt cx="4121304" cy="1396576"/>
          </a:xfrm>
        </p:grpSpPr>
        <p:sp>
          <p:nvSpPr>
            <p:cNvPr id="64" name="Rectangle 5"/>
            <p:cNvSpPr txBox="1">
              <a:spLocks noChangeArrowheads="1"/>
            </p:cNvSpPr>
            <p:nvPr/>
          </p:nvSpPr>
          <p:spPr bwMode="auto">
            <a:xfrm>
              <a:off x="222097" y="4356524"/>
              <a:ext cx="4121304" cy="1396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 sz="1800">
                  <a:solidFill>
                    <a:srgbClr val="000000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2684" y="4549987"/>
              <a:ext cx="1257300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694937" y="4549987"/>
              <a:ext cx="2496064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smtClean="0">
                  <a:solidFill>
                    <a:schemeClr val="tx1"/>
                  </a:solidFill>
                </a:rPr>
                <a:t>Forskelle i applikationskrav</a:t>
              </a:r>
              <a:endParaRPr lang="da-DK" sz="2000">
                <a:solidFill>
                  <a:schemeClr val="tx1"/>
                </a:solidFill>
              </a:endParaRPr>
            </a:p>
          </p:txBody>
        </p:sp>
      </p:grpSp>
      <p:pic>
        <p:nvPicPr>
          <p:cNvPr id="6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363" y="1510093"/>
            <a:ext cx="1257300" cy="100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4676776" y="2952677"/>
            <a:ext cx="4121304" cy="1396576"/>
            <a:chOff x="222097" y="4356524"/>
            <a:chExt cx="4121304" cy="1396576"/>
          </a:xfrm>
        </p:grpSpPr>
        <p:sp>
          <p:nvSpPr>
            <p:cNvPr id="70" name="Rectangle 5"/>
            <p:cNvSpPr txBox="1">
              <a:spLocks noChangeArrowheads="1"/>
            </p:cNvSpPr>
            <p:nvPr/>
          </p:nvSpPr>
          <p:spPr bwMode="auto">
            <a:xfrm>
              <a:off x="222097" y="4356524"/>
              <a:ext cx="4121304" cy="1396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 sz="1800">
                  <a:solidFill>
                    <a:srgbClr val="000000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endParaRPr lang="en-US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402684" y="4549987"/>
              <a:ext cx="1257300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94937" y="4549987"/>
              <a:ext cx="2496064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smtClean="0">
                  <a:solidFill>
                    <a:schemeClr val="tx1"/>
                  </a:solidFill>
                </a:rPr>
                <a:t>Optimering af investeringer</a:t>
              </a:r>
              <a:endParaRPr lang="da-DK" sz="2000">
                <a:solidFill>
                  <a:schemeClr val="tx1"/>
                </a:solidFill>
              </a:endParaRPr>
            </a:p>
          </p:txBody>
        </p:sp>
      </p:grpSp>
      <p:pic>
        <p:nvPicPr>
          <p:cNvPr id="14347" name="Picture 11" descr="http://2-copper-coins.com/wp-content/uploads/2014/08/grow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91" y="3263353"/>
            <a:ext cx="1162472" cy="77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4" name="Group 73"/>
          <p:cNvGrpSpPr/>
          <p:nvPr/>
        </p:nvGrpSpPr>
        <p:grpSpPr>
          <a:xfrm>
            <a:off x="4676776" y="4588723"/>
            <a:ext cx="4121304" cy="1396576"/>
            <a:chOff x="222097" y="4356524"/>
            <a:chExt cx="4121304" cy="1396576"/>
          </a:xfrm>
        </p:grpSpPr>
        <p:sp>
          <p:nvSpPr>
            <p:cNvPr id="75" name="Rectangle 5"/>
            <p:cNvSpPr txBox="1">
              <a:spLocks noChangeArrowheads="1"/>
            </p:cNvSpPr>
            <p:nvPr/>
          </p:nvSpPr>
          <p:spPr bwMode="auto">
            <a:xfrm>
              <a:off x="222097" y="4356524"/>
              <a:ext cx="4121304" cy="1396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indent="0" eaLnBrk="1" hangingPunct="1">
                <a:spcBef>
                  <a:spcPct val="50000"/>
                </a:spcBef>
                <a:buFont typeface="Arial" panose="020B0604020202020204" pitchFamily="34" charset="0"/>
                <a:buNone/>
                <a:defRPr sz="1800">
                  <a:solidFill>
                    <a:srgbClr val="000000"/>
                  </a:solidFill>
                  <a:latin typeface="+mn-lt"/>
                  <a:ea typeface="+mn-ea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</a:defRPr>
              </a:lvl9pPr>
            </a:lstStyle>
            <a:p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02684" y="4549987"/>
              <a:ext cx="1257300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94937" y="4549987"/>
              <a:ext cx="2496064" cy="10096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sz="2000" smtClean="0">
                  <a:solidFill>
                    <a:schemeClr val="tx1"/>
                  </a:solidFill>
                </a:rPr>
                <a:t>Forskel i behov og betalingsvillighed</a:t>
              </a:r>
              <a:endParaRPr lang="da-DK" sz="2000">
                <a:solidFill>
                  <a:schemeClr val="tx1"/>
                </a:solidFill>
              </a:endParaRPr>
            </a:p>
          </p:txBody>
        </p:sp>
      </p:grpSp>
      <p:pic>
        <p:nvPicPr>
          <p:cNvPr id="36" name="Content Placeholder 12" descr="man with cane.JPG"/>
          <p:cNvPicPr>
            <a:picLocks noGrp="1" noChangeAspect="1"/>
          </p:cNvPicPr>
          <p:nvPr>
            <p:ph sz="half" idx="4294967295"/>
          </p:nvPr>
        </p:nvPicPr>
        <p:blipFill>
          <a:blip r:embed="rId11" cstate="print"/>
          <a:stretch>
            <a:fillRect/>
          </a:stretch>
        </p:blipFill>
        <p:spPr>
          <a:xfrm>
            <a:off x="5148208" y="4958318"/>
            <a:ext cx="360132" cy="657384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44501" y="4971186"/>
            <a:ext cx="313346" cy="63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Transparens og frihed til at vælge er nøglebegreber for en velfungerende politik for netneutralitet</a:t>
            </a: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1AD3A-7FA6-4141-8DA7-38960F0AEEA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blackWhite">
          <a:xfrm>
            <a:off x="1531736" y="2026976"/>
            <a:ext cx="2602101" cy="28122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endParaRPr lang="da-DK"/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blackWhite">
          <a:xfrm flipV="1">
            <a:off x="1531736" y="2026975"/>
            <a:ext cx="2602102" cy="281225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/>
            <a:endParaRPr lang="da-DK"/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blackWhite">
          <a:xfrm>
            <a:off x="1796149" y="2716348"/>
            <a:ext cx="2073275" cy="107156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820738" eaLnBrk="0" hangingPunct="0">
              <a:defRPr/>
            </a:pPr>
            <a:r>
              <a:rPr lang="en-US" sz="1800" b="1" smtClean="0">
                <a:solidFill>
                  <a:schemeClr val="bg1"/>
                </a:solidFill>
                <a:latin typeface="+mj-lt"/>
              </a:rPr>
              <a:t>Netneutralitet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blackWhite">
          <a:xfrm>
            <a:off x="2906101" y="1421067"/>
            <a:ext cx="2455473" cy="12118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>
            <a:noAutofit/>
          </a:bodyPr>
          <a:lstStyle/>
          <a:p>
            <a:pPr algn="ctr" defTabSz="820738" eaLnBrk="0" hangingPunct="0"/>
            <a:r>
              <a:rPr lang="en-US" sz="1600" smtClean="0">
                <a:latin typeface="+mj-lt"/>
              </a:rPr>
              <a:t>Ingen diskrimination </a:t>
            </a:r>
          </a:p>
          <a:p>
            <a:pPr algn="ctr" defTabSz="820738" eaLnBrk="0" hangingPunct="0"/>
            <a:r>
              <a:rPr lang="en-US" sz="1600" smtClean="0">
                <a:latin typeface="+mj-lt"/>
              </a:rPr>
              <a:t>af specifikke leverandører, </a:t>
            </a:r>
          </a:p>
          <a:p>
            <a:pPr algn="ctr" defTabSz="820738" eaLnBrk="0" hangingPunct="0"/>
            <a:r>
              <a:rPr lang="en-US" sz="1600" smtClean="0">
                <a:latin typeface="+mj-lt"/>
              </a:rPr>
              <a:t>tjenester eller apps</a:t>
            </a:r>
            <a:endParaRPr lang="en-US" sz="1600" dirty="0">
              <a:latin typeface="+mj-lt"/>
            </a:endParaRPr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blackWhite">
          <a:xfrm>
            <a:off x="303999" y="1390385"/>
            <a:ext cx="2455473" cy="12731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Internetforbindelser </a:t>
            </a:r>
          </a:p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med </a:t>
            </a:r>
            <a:r>
              <a:rPr lang="en-US" sz="1600" b="1" smtClean="0">
                <a:latin typeface="+mj-lt"/>
              </a:rPr>
              <a:t>aftalt </a:t>
            </a:r>
            <a:r>
              <a:rPr lang="en-US" sz="1600" smtClean="0">
                <a:latin typeface="+mj-lt"/>
              </a:rPr>
              <a:t>kapacitet </a:t>
            </a:r>
          </a:p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og kvalitet</a:t>
            </a:r>
            <a:endParaRPr lang="en-US" sz="1600" dirty="0">
              <a:latin typeface="+mj-lt"/>
            </a:endParaRP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blackWhite">
          <a:xfrm>
            <a:off x="303999" y="4021670"/>
            <a:ext cx="2455473" cy="12731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Adgang til </a:t>
            </a:r>
          </a:p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lovligt indhold, tjenester</a:t>
            </a:r>
          </a:p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og apps uden påvirkning </a:t>
            </a:r>
          </a:p>
          <a:p>
            <a:pPr algn="ctr" defTabSz="820738" eaLnBrk="0" hangingPunct="0">
              <a:defRPr/>
            </a:pPr>
            <a:r>
              <a:rPr lang="en-US" sz="1600" smtClean="0">
                <a:latin typeface="+mj-lt"/>
              </a:rPr>
              <a:t>af netintegritet</a:t>
            </a:r>
            <a:endParaRPr lang="en-US" sz="1600" dirty="0">
              <a:latin typeface="+mj-lt"/>
            </a:endParaRPr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blackWhite">
          <a:xfrm>
            <a:off x="2906101" y="4021670"/>
            <a:ext cx="2455473" cy="1273182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0" tIns="0" rIns="0" bIns="0" anchor="ctr"/>
          <a:lstStyle/>
          <a:p>
            <a:pPr algn="ctr" defTabSz="820738" eaLnBrk="0" hangingPunct="0">
              <a:defRPr/>
            </a:pPr>
            <a:r>
              <a:rPr lang="en-US" sz="1600" b="1" smtClean="0">
                <a:latin typeface="+mj-lt"/>
              </a:rPr>
              <a:t>Transparens </a:t>
            </a:r>
            <a:r>
              <a:rPr lang="en-US" sz="1600" smtClean="0">
                <a:latin typeface="+mj-lt"/>
              </a:rPr>
              <a:t>med hensyn til trafikstyring</a:t>
            </a:r>
            <a:endParaRPr lang="en-US" sz="1600" dirty="0">
              <a:latin typeface="+mj-lt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1563" y="1157567"/>
            <a:ext cx="2726735" cy="181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764" y="3022592"/>
            <a:ext cx="3578136" cy="31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099" y="5401062"/>
            <a:ext cx="5438775" cy="707886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 sz="2000">
                <a:solidFill>
                  <a:srgbClr val="000000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da-DK" sz="1800" smtClean="0"/>
              <a:t>Regulering af det åbne internet må tilgodese behovet for fortsat at sikre stabile tjenester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6939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2161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1" name="think-cell Slide" r:id="rId5" imgW="453" imgH="451" progId="TCLayout.ActiveDocument.1">
                  <p:embed/>
                </p:oleObj>
              </mc:Choice>
              <mc:Fallback>
                <p:oleObj name="think-cell Slide" r:id="rId5" imgW="453" imgH="4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1170758"/>
            <a:ext cx="476250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Teknologiske muligheder for levering af </a:t>
            </a:r>
            <a:r>
              <a:rPr lang="en-US" smtClean="0"/>
              <a:t>telemedicinske </a:t>
            </a:r>
            <a:r>
              <a:rPr lang="en-US"/>
              <a:t>løsninger over bredbånd og mobilnet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1209675"/>
            <a:ext cx="6796232" cy="4507727"/>
          </a:xfrm>
        </p:spPr>
        <p:txBody>
          <a:bodyPr anchor="ctr"/>
          <a:lstStyle/>
          <a:p>
            <a:pPr marL="0" indent="0">
              <a:buNone/>
            </a:pPr>
            <a:r>
              <a:rPr lang="da-DK" sz="2000" b="1" smtClean="0">
                <a:solidFill>
                  <a:srgbClr val="00ACE7"/>
                </a:solidFill>
              </a:rPr>
              <a:t>Opsummering</a:t>
            </a:r>
          </a:p>
          <a:p>
            <a:pPr marL="0" indent="0">
              <a:buNone/>
            </a:pPr>
            <a:endParaRPr lang="da-DK" sz="2000" b="1" smtClean="0">
              <a:solidFill>
                <a:srgbClr val="00ACE7"/>
              </a:solidFill>
            </a:endParaRPr>
          </a:p>
          <a:p>
            <a:r>
              <a:rPr lang="da-DK" smtClean="0"/>
              <a:t>Splittet mediebillede på dansk teleinfrastrukturs parathed </a:t>
            </a:r>
          </a:p>
          <a:p>
            <a:r>
              <a:rPr lang="da-DK" smtClean="0"/>
              <a:t>Danmark i top 5 på bredbåndspenetration</a:t>
            </a:r>
          </a:p>
          <a:p>
            <a:r>
              <a:rPr lang="da-DK" smtClean="0"/>
              <a:t>Teknologi og teleinfrastruktur parat med 7,4 mia. mobilabb. </a:t>
            </a:r>
          </a:p>
          <a:p>
            <a:r>
              <a:rPr lang="da-DK" smtClean="0"/>
              <a:t>Aldrende befolkning og længere behandlingsforløb kan addresseres med mobile sundhedsløsninger</a:t>
            </a:r>
          </a:p>
          <a:p>
            <a:r>
              <a:rPr lang="da-DK" smtClean="0"/>
              <a:t>Mange telemedicinske tjenester stiller ikke særlige krav til nettet</a:t>
            </a:r>
          </a:p>
          <a:p>
            <a:r>
              <a:rPr lang="da-DK" smtClean="0"/>
              <a:t>Telepsykiatri er ét eksempel som kræver kvalitetsgarantier i netværket</a:t>
            </a:r>
          </a:p>
          <a:p>
            <a:r>
              <a:rPr lang="da-DK" smtClean="0"/>
              <a:t>Regulering af det åbne internet må sikre frihedsgrader, så særlige krav til fx telemedicin fortsat kan tilgodeses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AA0A42-10F1-41F1-8F5E-7F550AFAF6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m-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qSTQeoPUCzKYyFHESMy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lenor Creative">
  <a:themeElements>
    <a:clrScheme name="Custom 1">
      <a:dk1>
        <a:srgbClr val="000000"/>
      </a:dk1>
      <a:lt1>
        <a:srgbClr val="FFFFFF"/>
      </a:lt1>
      <a:dk2>
        <a:srgbClr val="365FAA"/>
      </a:dk2>
      <a:lt2>
        <a:srgbClr val="E0D6B5"/>
      </a:lt2>
      <a:accent1>
        <a:srgbClr val="00ACE7"/>
      </a:accent1>
      <a:accent2>
        <a:srgbClr val="D95900"/>
      </a:accent2>
      <a:accent3>
        <a:srgbClr val="A10082"/>
      </a:accent3>
      <a:accent4>
        <a:srgbClr val="C9DB03"/>
      </a:accent4>
      <a:accent5>
        <a:srgbClr val="7D8F29"/>
      </a:accent5>
      <a:accent6>
        <a:srgbClr val="F7DB17"/>
      </a:accent6>
      <a:hlink>
        <a:srgbClr val="BA9E66"/>
      </a:hlink>
      <a:folHlink>
        <a:srgbClr val="8C8F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Telenor Creative</Template>
  <TotalTime>2119</TotalTime>
  <Words>516</Words>
  <Application>Microsoft Office PowerPoint</Application>
  <PresentationFormat>On-screen Show (4:3)</PresentationFormat>
  <Paragraphs>103</Paragraphs>
  <Slides>10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Telenor Creative</vt:lpstr>
      <vt:lpstr>think-cell Slide</vt:lpstr>
      <vt:lpstr>Teknologiske muligheder for levering af tele-medicinske løsninger over bredbånd og mobilnet</vt:lpstr>
      <vt:lpstr>Spørgsmålet om den danske infrastrukturs parathed til telemedicin deler vandene</vt:lpstr>
      <vt:lpstr>Danmark er fortsat i top, når det gælder udbredelse af bredbånd både i trådløse og fastnet-teknologier</vt:lpstr>
      <vt:lpstr>Den nødvendige infrastruktur er i hænderne på os alle med tæt på 7,4 milliarder mobilabonnementer</vt:lpstr>
      <vt:lpstr>Telenor har flere sundhedsindsatser i gang, særligt i Asien hvor de gør en kritisk forskel i vores kunders liv</vt:lpstr>
      <vt:lpstr>Nogle telemedicinske tjenester stiller større krav til netværket og kan kræve særbehandling</vt:lpstr>
      <vt:lpstr>Internet udbydere er helt afhængige af trafikstyring for at internettet kan fungere</vt:lpstr>
      <vt:lpstr>Transparens og frihed til at vælge er nøglebegreber for en velfungerende politik for netneutralitet</vt:lpstr>
      <vt:lpstr>Teknologiske muligheder for levering af telemedicinske løsninger over bredbånd og mobilnet</vt:lpstr>
      <vt:lpstr>PowerPoint Presentation</vt:lpstr>
    </vt:vector>
  </TitlesOfParts>
  <Company>Telenor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Teknologiske muligheder for levering af tele-medicinske løsninger over bredbånd og mobilnet</dc:title>
  <dc:creator>Mads Hein</dc:creator>
  <cp:lastModifiedBy>Susanne</cp:lastModifiedBy>
  <cp:revision>97</cp:revision>
  <dcterms:created xsi:type="dcterms:W3CDTF">2014-10-20T09:31:14Z</dcterms:created>
  <dcterms:modified xsi:type="dcterms:W3CDTF">2014-12-03T16:59:24Z</dcterms:modified>
</cp:coreProperties>
</file>